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4"/>
  </p:notesMasterIdLst>
  <p:sldIdLst>
    <p:sldId id="282" r:id="rId3"/>
    <p:sldId id="333" r:id="rId4"/>
    <p:sldId id="257" r:id="rId5"/>
    <p:sldId id="263" r:id="rId6"/>
    <p:sldId id="264" r:id="rId7"/>
    <p:sldId id="265" r:id="rId8"/>
    <p:sldId id="259" r:id="rId9"/>
    <p:sldId id="266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72" r:id="rId18"/>
    <p:sldId id="314" r:id="rId19"/>
    <p:sldId id="287" r:id="rId20"/>
    <p:sldId id="288" r:id="rId21"/>
    <p:sldId id="289" r:id="rId22"/>
    <p:sldId id="308" r:id="rId23"/>
    <p:sldId id="315" r:id="rId24"/>
    <p:sldId id="290" r:id="rId25"/>
    <p:sldId id="316" r:id="rId26"/>
    <p:sldId id="273" r:id="rId27"/>
    <p:sldId id="317" r:id="rId28"/>
    <p:sldId id="307" r:id="rId29"/>
    <p:sldId id="292" r:id="rId30"/>
    <p:sldId id="293" r:id="rId31"/>
    <p:sldId id="320" r:id="rId32"/>
    <p:sldId id="275" r:id="rId33"/>
    <p:sldId id="322" r:id="rId34"/>
    <p:sldId id="274" r:id="rId35"/>
    <p:sldId id="323" r:id="rId36"/>
    <p:sldId id="294" r:id="rId37"/>
    <p:sldId id="321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11" r:id="rId48"/>
    <p:sldId id="298" r:id="rId49"/>
    <p:sldId id="270" r:id="rId50"/>
    <p:sldId id="269" r:id="rId51"/>
    <p:sldId id="268" r:id="rId52"/>
    <p:sldId id="299" r:id="rId53"/>
    <p:sldId id="304" r:id="rId54"/>
    <p:sldId id="306" r:id="rId55"/>
    <p:sldId id="305" r:id="rId56"/>
    <p:sldId id="334" r:id="rId57"/>
    <p:sldId id="260" r:id="rId58"/>
    <p:sldId id="300" r:id="rId59"/>
    <p:sldId id="261" r:id="rId60"/>
    <p:sldId id="262" r:id="rId61"/>
    <p:sldId id="312" r:id="rId62"/>
    <p:sldId id="313" r:id="rId6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2" autoAdjust="0"/>
    <p:restoredTop sz="94717" autoAdjust="0"/>
  </p:normalViewPr>
  <p:slideViewPr>
    <p:cSldViewPr snapToGrid="0">
      <p:cViewPr varScale="1">
        <p:scale>
          <a:sx n="84" d="100"/>
          <a:sy n="84" d="100"/>
        </p:scale>
        <p:origin x="394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76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371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5345D-CC02-4B26-8C24-5B06CCA04D4B}" type="datetimeFigureOut">
              <a:rPr lang="nl-NL" smtClean="0"/>
              <a:pPr/>
              <a:t>25-8-2017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BAE20-168B-4994-9697-D9E45AD4B45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54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2179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1886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035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230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2521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2551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3262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984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All</a:t>
            </a:r>
            <a:r>
              <a:rPr lang="nl-BE" dirty="0" smtClean="0"/>
              <a:t> ^pictures show “</a:t>
            </a:r>
            <a:r>
              <a:rPr lang="nl-BE" dirty="0" err="1" smtClean="0"/>
              <a:t>policemen</a:t>
            </a:r>
            <a:r>
              <a:rPr lang="nl-BE" dirty="0" smtClean="0"/>
              <a:t>”, but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actions of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netwokrs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things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which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they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embedded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completely</a:t>
            </a:r>
            <a:r>
              <a:rPr lang="nl-BE" baseline="0" dirty="0" smtClean="0"/>
              <a:t> different (</a:t>
            </a:r>
            <a:r>
              <a:rPr lang="nl-BE" baseline="0" dirty="0" err="1" smtClean="0"/>
              <a:t>bottom</a:t>
            </a:r>
            <a:r>
              <a:rPr lang="nl-BE" baseline="0" dirty="0" smtClean="0"/>
              <a:t> right: </a:t>
            </a:r>
            <a:r>
              <a:rPr lang="nl-BE" baseline="0" dirty="0" err="1" smtClean="0"/>
              <a:t>policemen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posing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calendar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sold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charity</a:t>
            </a:r>
            <a:r>
              <a:rPr lang="nl-BE" baseline="0" dirty="0" smtClean="0"/>
              <a:t>).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210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0598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08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IFAD=International Fund for Agricultural </a:t>
            </a:r>
            <a:r>
              <a:rPr lang="nl-BE" dirty="0" err="1" smtClean="0"/>
              <a:t>développement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1315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7550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879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879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895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BAE20-168B-4994-9697-D9E45AD4B456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993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14EC-CE91-4CCB-A9B6-2BD30E22CF13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CFE5-D8A9-4B69-8B05-6975FB60500A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6D73-9AE7-48E4-97EB-A22F1F37B402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Leuven, 19 May 2011</a:t>
            </a:r>
          </a:p>
          <a:p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44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12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95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46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96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10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0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D0B45-1619-4CB7-AC96-A7C2F4A12704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86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96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11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5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054A-7EF2-49E5-B176-2153E66C14EE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27DA-67C0-4991-A20F-54DB132991F5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2497-E45C-4AEB-97FE-5170B506961B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801-F930-40F2-B582-F1C4C4456BF6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AF99-75C5-4502-B9E6-7DDADD64CDB7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48E3-EE06-46FA-81FD-8D1E50CD9EF3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1973-1A1E-4967-880B-21CB1B0DA6B3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7C072-E3CF-4872-ABCE-4D88C1459E1C}" type="datetime1">
              <a:rPr lang="nl-NL" smtClean="0"/>
              <a:pPr/>
              <a:t>25-8-2017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3D562-E38D-4CD3-A278-487061B582E0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4A8F6-FA44-4399-B078-619536748407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25/08/2017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CD39-9CA6-4400-A346-6DAC1726C5F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0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94944" y="2130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sz="4000" noProof="0"/>
              <a:t>La « Sustainable Livelihood </a:t>
            </a:r>
            <a:r>
              <a:rPr lang="fr-FR" sz="4000" noProof="0" smtClean="0"/>
              <a:t>Analysis </a:t>
            </a:r>
            <a:r>
              <a:rPr lang="fr-FR" sz="4000" noProof="0"/>
              <a:t>» </a:t>
            </a:r>
            <a:r>
              <a:rPr lang="fr-FR" sz="4000" noProof="0" smtClean="0"/>
              <a:t/>
            </a:r>
            <a:br>
              <a:rPr lang="fr-FR" sz="4000" noProof="0" smtClean="0"/>
            </a:br>
            <a:r>
              <a:rPr lang="fr-FR" sz="4000" noProof="0" smtClean="0"/>
              <a:t>ou </a:t>
            </a:r>
            <a:r>
              <a:rPr lang="fr-FR" sz="4000" noProof="0"/>
              <a:t>l’analyse des modes de subsistance </a:t>
            </a:r>
            <a:br>
              <a:rPr lang="fr-FR" sz="4000" noProof="0"/>
            </a:br>
            <a:r>
              <a:rPr lang="fr-FR" sz="4000" noProof="0"/>
              <a:t>durable 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7263" y="3931285"/>
            <a:ext cx="7250112" cy="17526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</a:pPr>
            <a:r>
              <a:rPr lang="fr-FR" altLang="nl-BE" sz="2400" noProof="0" smtClean="0"/>
              <a:t>Christian Kesteloot</a:t>
            </a:r>
          </a:p>
          <a:p>
            <a:pPr eaLnBrk="1" hangingPunct="1">
              <a:spcBef>
                <a:spcPts val="0"/>
              </a:spcBef>
            </a:pPr>
            <a:r>
              <a:rPr lang="fr-FR" altLang="nl-BE" sz="2400" noProof="0" smtClean="0"/>
              <a:t>Division of Geography and Tourism</a:t>
            </a:r>
          </a:p>
          <a:p>
            <a:pPr eaLnBrk="1" hangingPunct="1">
              <a:spcBef>
                <a:spcPts val="0"/>
              </a:spcBef>
            </a:pPr>
            <a:r>
              <a:rPr lang="fr-FR" altLang="nl-BE" sz="2400" noProof="0" smtClean="0"/>
              <a:t> KU Leuven</a:t>
            </a:r>
          </a:p>
        </p:txBody>
      </p:sp>
      <p:pic>
        <p:nvPicPr>
          <p:cNvPr id="5" name="Picture 9" descr="dep-ees-external-left-rgb-l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12714" r="2733" b="9723"/>
          <a:stretch>
            <a:fillRect/>
          </a:stretch>
        </p:blipFill>
        <p:spPr bwMode="auto">
          <a:xfrm>
            <a:off x="129794" y="226272"/>
            <a:ext cx="3132138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20503"/>
            <a:ext cx="3374136" cy="1137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2684" y="5895755"/>
            <a:ext cx="4871316" cy="1002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7135" y="1493785"/>
            <a:ext cx="3105345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noProof="0" smtClean="0"/>
              <a:t>Social structure :</a:t>
            </a:r>
          </a:p>
          <a:p>
            <a:pPr>
              <a:buNone/>
            </a:pPr>
            <a:r>
              <a:rPr lang="fr-FR" sz="2600" noProof="0" smtClean="0"/>
              <a:t>Stratification: differentiation between people according to their command of resources</a:t>
            </a:r>
          </a:p>
          <a:p>
            <a:pPr>
              <a:buNone/>
            </a:pPr>
            <a:r>
              <a:rPr lang="fr-FR" sz="2600" noProof="0" smtClean="0"/>
              <a:t>Rank: differentiation between people according to their authority over other people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71736"/>
            <a:ext cx="58769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877145" y="2033845"/>
            <a:ext cx="2655295" cy="1980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4481990" y="3841866"/>
            <a:ext cx="1305145" cy="45005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BE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Financial </a:t>
            </a:r>
            <a:r>
              <a:rPr lang="nl-BE" sz="1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capital</a:t>
            </a:r>
            <a:endParaRPr lang="nl-NL" sz="2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6555" y="5372036"/>
            <a:ext cx="1260140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4076945" y="5372036"/>
            <a:ext cx="1350150" cy="36004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Natural</a:t>
            </a:r>
            <a:r>
              <a:rPr lang="nl-BE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nl-BE" sz="1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capital</a:t>
            </a:r>
            <a:endParaRPr lang="nl-NL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7145" y="4104075"/>
            <a:ext cx="2880320" cy="171019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2321750" y="2716742"/>
            <a:ext cx="1215135" cy="2700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161510" y="3931876"/>
            <a:ext cx="1125125" cy="31503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4386789" y="3771158"/>
            <a:ext cx="1373050" cy="4819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2276745" y="2671736"/>
            <a:ext cx="1215135" cy="2700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Freeform 18"/>
          <p:cNvSpPr/>
          <p:nvPr/>
        </p:nvSpPr>
        <p:spPr>
          <a:xfrm>
            <a:off x="477672" y="3936913"/>
            <a:ext cx="5049671" cy="1380697"/>
          </a:xfrm>
          <a:custGeom>
            <a:avLst/>
            <a:gdLst>
              <a:gd name="connsiteX0" fmla="*/ 0 w 5049671"/>
              <a:gd name="connsiteY0" fmla="*/ 1367050 h 1380697"/>
              <a:gd name="connsiteX1" fmla="*/ 2442949 w 5049671"/>
              <a:gd name="connsiteY1" fmla="*/ 2274 h 1380697"/>
              <a:gd name="connsiteX2" fmla="*/ 5049671 w 5049671"/>
              <a:gd name="connsiteY2" fmla="*/ 1380697 h 1380697"/>
              <a:gd name="connsiteX3" fmla="*/ 5049671 w 5049671"/>
              <a:gd name="connsiteY3" fmla="*/ 1380697 h 138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9671" h="1380697">
                <a:moveTo>
                  <a:pt x="0" y="1367050"/>
                </a:moveTo>
                <a:cubicBezTo>
                  <a:pt x="800668" y="683525"/>
                  <a:pt x="1601337" y="0"/>
                  <a:pt x="2442949" y="2274"/>
                </a:cubicBezTo>
                <a:cubicBezTo>
                  <a:pt x="3284561" y="4548"/>
                  <a:pt x="5049671" y="1380697"/>
                  <a:pt x="5049671" y="1380697"/>
                </a:cubicBezTo>
                <a:lnTo>
                  <a:pt x="5049671" y="1380697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Box 20"/>
          <p:cNvSpPr txBox="1"/>
          <p:nvPr/>
        </p:nvSpPr>
        <p:spPr>
          <a:xfrm>
            <a:off x="2545427" y="3318646"/>
            <a:ext cx="82650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nl-BE" sz="2800" dirty="0" smtClean="0">
                <a:solidFill>
                  <a:srgbClr val="FF0000"/>
                </a:solidFill>
              </a:rPr>
              <a:t>rank</a:t>
            </a:r>
            <a:endParaRPr lang="nl-NL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251" y="1419363"/>
            <a:ext cx="34576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 err="1" smtClean="0"/>
              <a:t>Linking</a:t>
            </a:r>
            <a:r>
              <a:rPr lang="nl-BE" sz="3200" dirty="0" smtClean="0"/>
              <a:t> </a:t>
            </a:r>
            <a:r>
              <a:rPr lang="nl-BE" sz="3200" dirty="0" err="1" smtClean="0"/>
              <a:t>assets</a:t>
            </a:r>
            <a:r>
              <a:rPr lang="nl-BE" sz="3200" dirty="0" smtClean="0"/>
              <a:t> </a:t>
            </a:r>
            <a:r>
              <a:rPr lang="nl-BE" sz="3200" dirty="0" err="1" smtClean="0"/>
              <a:t>with</a:t>
            </a:r>
            <a:r>
              <a:rPr lang="nl-BE" sz="3200" dirty="0" smtClean="0"/>
              <a:t> </a:t>
            </a:r>
            <a:br>
              <a:rPr lang="nl-BE" sz="3200" dirty="0" smtClean="0"/>
            </a:br>
            <a:r>
              <a:rPr lang="nl-BE" sz="3200" dirty="0" err="1" smtClean="0"/>
              <a:t>social</a:t>
            </a:r>
            <a:r>
              <a:rPr lang="nl-BE" sz="3200" dirty="0" smtClean="0"/>
              <a:t> </a:t>
            </a:r>
            <a:r>
              <a:rPr lang="nl-BE" sz="3200" dirty="0" err="1" smtClean="0"/>
              <a:t>structure</a:t>
            </a:r>
            <a:endParaRPr lang="nl-NL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35428" y="6281057"/>
            <a:ext cx="7101624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BE" sz="2000" dirty="0" err="1" smtClean="0"/>
              <a:t>Changes</a:t>
            </a:r>
            <a:r>
              <a:rPr lang="nl-BE" sz="2000" dirty="0" smtClean="0"/>
              <a:t> in </a:t>
            </a:r>
            <a:r>
              <a:rPr lang="nl-BE" sz="2000" dirty="0" err="1" smtClean="0"/>
              <a:t>physical</a:t>
            </a:r>
            <a:r>
              <a:rPr lang="nl-BE" sz="2000" dirty="0" smtClean="0"/>
              <a:t> and </a:t>
            </a:r>
            <a:r>
              <a:rPr lang="nl-BE" sz="2000" dirty="0" err="1" smtClean="0"/>
              <a:t>natural</a:t>
            </a:r>
            <a:r>
              <a:rPr lang="nl-BE" sz="2000" dirty="0" smtClean="0"/>
              <a:t> </a:t>
            </a:r>
            <a:r>
              <a:rPr lang="nl-BE" sz="2000" dirty="0" err="1" smtClean="0"/>
              <a:t>capital</a:t>
            </a:r>
            <a:r>
              <a:rPr lang="nl-BE" sz="2000" dirty="0" smtClean="0"/>
              <a:t> do </a:t>
            </a:r>
            <a:r>
              <a:rPr lang="nl-BE" sz="2000" dirty="0" err="1" smtClean="0"/>
              <a:t>not</a:t>
            </a:r>
            <a:r>
              <a:rPr lang="nl-BE" sz="2000" dirty="0" smtClean="0"/>
              <a:t> affect (</a:t>
            </a:r>
            <a:r>
              <a:rPr lang="nl-BE" sz="2000" dirty="0" err="1" smtClean="0"/>
              <a:t>directly</a:t>
            </a:r>
            <a:r>
              <a:rPr lang="nl-BE" sz="2000" dirty="0" smtClean="0"/>
              <a:t>) rank</a:t>
            </a:r>
            <a:endParaRPr lang="nl-NL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DSCN5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242" y="1271022"/>
            <a:ext cx="8512558" cy="5695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52585"/>
            <a:ext cx="8178802" cy="508947"/>
          </a:xfrm>
          <a:solidFill>
            <a:schemeClr val="bg1">
              <a:alpha val="35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noProof="0" dirty="0" smtClean="0"/>
              <a:t>Interactions positives (et négatives) entre capitaux:</a:t>
            </a:r>
          </a:p>
          <a:p>
            <a:pPr>
              <a:buNone/>
            </a:pPr>
            <a:endParaRPr lang="fr-FR" noProof="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5032845" y="1760562"/>
            <a:ext cx="3562500" cy="187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54842" y="4312689"/>
            <a:ext cx="4470647" cy="3108543"/>
          </a:xfrm>
          <a:prstGeom prst="rect">
            <a:avLst/>
          </a:prstGeom>
          <a:solidFill>
            <a:schemeClr val="bg1">
              <a:alpha val="28000"/>
            </a:schemeClr>
          </a:solidFill>
        </p:spPr>
        <p:txBody>
          <a:bodyPr wrap="none" rtlCol="0">
            <a:spAutoFit/>
          </a:bodyPr>
          <a:lstStyle/>
          <a:p>
            <a:pPr marL="457200" indent="-457200">
              <a:buAutoNum type="arabicPlain" startAt="2"/>
            </a:pPr>
            <a:r>
              <a:rPr lang="nl-BE" sz="2800" dirty="0" err="1" smtClean="0"/>
              <a:t>boeufs</a:t>
            </a:r>
            <a:r>
              <a:rPr lang="nl-BE" sz="2800" dirty="0" smtClean="0"/>
              <a:t>:</a:t>
            </a:r>
          </a:p>
          <a:p>
            <a:pPr marL="457200" indent="-457200"/>
            <a:r>
              <a:rPr lang="nl-BE" sz="2800" dirty="0" err="1" smtClean="0"/>
              <a:t>Capital</a:t>
            </a:r>
            <a:r>
              <a:rPr lang="nl-BE" sz="2800" dirty="0" smtClean="0"/>
              <a:t> naturel</a:t>
            </a:r>
          </a:p>
          <a:p>
            <a:pPr marL="457200" indent="-457200"/>
            <a:r>
              <a:rPr lang="nl-BE" sz="2800" dirty="0" err="1" smtClean="0"/>
              <a:t>Capital</a:t>
            </a:r>
            <a:r>
              <a:rPr lang="nl-BE" sz="2800" dirty="0" smtClean="0"/>
              <a:t> financier</a:t>
            </a:r>
          </a:p>
          <a:p>
            <a:pPr marL="457200" indent="-457200"/>
            <a:r>
              <a:rPr lang="nl-BE" sz="2800" dirty="0" err="1" smtClean="0"/>
              <a:t>Augmente</a:t>
            </a:r>
            <a:r>
              <a:rPr lang="nl-BE" sz="2800" dirty="0" smtClean="0"/>
              <a:t> </a:t>
            </a:r>
            <a:r>
              <a:rPr lang="nl-BE" sz="2800" dirty="0" err="1" smtClean="0"/>
              <a:t>le</a:t>
            </a:r>
            <a:r>
              <a:rPr lang="nl-BE" sz="2800" dirty="0" smtClean="0"/>
              <a:t> </a:t>
            </a:r>
            <a:r>
              <a:rPr lang="nl-BE" sz="2800" dirty="0" err="1" smtClean="0"/>
              <a:t>capital</a:t>
            </a:r>
            <a:r>
              <a:rPr lang="nl-BE" sz="2800" dirty="0" smtClean="0"/>
              <a:t> </a:t>
            </a:r>
            <a:r>
              <a:rPr lang="nl-BE" sz="2800" dirty="0" err="1" smtClean="0"/>
              <a:t>social</a:t>
            </a:r>
            <a:endParaRPr lang="nl-BE" sz="2800" dirty="0" smtClean="0"/>
          </a:p>
          <a:p>
            <a:pPr marL="457200" indent="-457200"/>
            <a:r>
              <a:rPr lang="nl-BE" sz="2800" dirty="0" err="1" smtClean="0"/>
              <a:t>Augmente</a:t>
            </a:r>
            <a:r>
              <a:rPr lang="nl-BE" sz="2800" dirty="0" smtClean="0"/>
              <a:t> </a:t>
            </a:r>
            <a:r>
              <a:rPr lang="nl-BE" sz="2800" dirty="0" err="1" smtClean="0"/>
              <a:t>le</a:t>
            </a:r>
            <a:r>
              <a:rPr lang="nl-BE" sz="2800" dirty="0" smtClean="0"/>
              <a:t> </a:t>
            </a:r>
            <a:r>
              <a:rPr lang="nl-BE" sz="2800" dirty="0" err="1" smtClean="0"/>
              <a:t>capital</a:t>
            </a:r>
            <a:r>
              <a:rPr lang="nl-BE" sz="2800" dirty="0" smtClean="0"/>
              <a:t> </a:t>
            </a:r>
            <a:r>
              <a:rPr lang="nl-BE" sz="2800" dirty="0" err="1" smtClean="0"/>
              <a:t>physique</a:t>
            </a:r>
            <a:endParaRPr lang="nl-BE" sz="2800" dirty="0" smtClean="0"/>
          </a:p>
          <a:p>
            <a:pPr marL="457200" indent="-457200"/>
            <a:r>
              <a:rPr lang="nl-BE" sz="2800" dirty="0" err="1" smtClean="0"/>
              <a:t>Soutient</a:t>
            </a:r>
            <a:r>
              <a:rPr lang="nl-BE" sz="2800" dirty="0" smtClean="0"/>
              <a:t> </a:t>
            </a:r>
            <a:r>
              <a:rPr lang="nl-BE" sz="2800" dirty="0" err="1" smtClean="0"/>
              <a:t>le</a:t>
            </a:r>
            <a:r>
              <a:rPr lang="nl-BE" sz="2800" dirty="0" smtClean="0"/>
              <a:t> </a:t>
            </a:r>
            <a:r>
              <a:rPr lang="nl-BE" sz="2800" dirty="0" err="1" smtClean="0"/>
              <a:t>capital</a:t>
            </a:r>
            <a:r>
              <a:rPr lang="nl-BE" sz="2800" dirty="0" smtClean="0"/>
              <a:t> </a:t>
            </a:r>
            <a:r>
              <a:rPr lang="nl-BE" sz="2800" dirty="0" err="1" smtClean="0"/>
              <a:t>humain</a:t>
            </a:r>
            <a:endParaRPr lang="nl-BE" sz="2800" dirty="0" smtClean="0"/>
          </a:p>
          <a:p>
            <a:pPr marL="457200" indent="-457200"/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143" y="0"/>
            <a:ext cx="8229600" cy="1143000"/>
          </a:xfrm>
        </p:spPr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8655" y="2332037"/>
            <a:ext cx="3105345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600" noProof="0" dirty="0" smtClean="0"/>
              <a:t>Séquencement:</a:t>
            </a:r>
            <a:br>
              <a:rPr lang="fr-FR" sz="2600" noProof="0" dirty="0" smtClean="0"/>
            </a:br>
            <a:r>
              <a:rPr lang="fr-FR" sz="2600" noProof="0" dirty="0" smtClean="0"/>
              <a:t>un capital est-il nécessaire avant de pouvoir en acquérir un autre? </a:t>
            </a:r>
          </a:p>
          <a:p>
            <a:pPr>
              <a:buNone/>
            </a:pPr>
            <a:r>
              <a:rPr lang="fr-FR" sz="2600" noProof="0" dirty="0" smtClean="0"/>
              <a:t>Substitution: le manque d’un capital peut-il être compensé par un autre?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12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54424"/>
            <a:ext cx="5876925" cy="3095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481990" y="4324554"/>
            <a:ext cx="1305145" cy="45005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BE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Financial </a:t>
            </a:r>
            <a:r>
              <a:rPr lang="nl-BE" sz="1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capital</a:t>
            </a:r>
            <a:endParaRPr lang="nl-NL" sz="2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6555" y="5854724"/>
            <a:ext cx="1260140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4076945" y="5854724"/>
            <a:ext cx="1350150" cy="36004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Natural</a:t>
            </a:r>
            <a:r>
              <a:rPr lang="nl-BE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nl-BE" sz="1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capital</a:t>
            </a:r>
            <a:endParaRPr lang="nl-NL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21750" y="3199430"/>
            <a:ext cx="1215135" cy="2700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161510" y="4414564"/>
            <a:ext cx="1125125" cy="31503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4386789" y="4253846"/>
            <a:ext cx="1373050" cy="4819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2276745" y="3154424"/>
            <a:ext cx="1215135" cy="2700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Freeform 17"/>
          <p:cNvSpPr/>
          <p:nvPr/>
        </p:nvSpPr>
        <p:spPr>
          <a:xfrm>
            <a:off x="1471074" y="3480179"/>
            <a:ext cx="2909857" cy="2825087"/>
          </a:xfrm>
          <a:custGeom>
            <a:avLst/>
            <a:gdLst>
              <a:gd name="connsiteX0" fmla="*/ 1351129 w 2852383"/>
              <a:gd name="connsiteY0" fmla="*/ 0 h 2825087"/>
              <a:gd name="connsiteX1" fmla="*/ 1501254 w 2852383"/>
              <a:gd name="connsiteY1" fmla="*/ 13648 h 2825087"/>
              <a:gd name="connsiteX2" fmla="*/ 1569493 w 2852383"/>
              <a:gd name="connsiteY2" fmla="*/ 40943 h 2825087"/>
              <a:gd name="connsiteX3" fmla="*/ 1610436 w 2852383"/>
              <a:gd name="connsiteY3" fmla="*/ 54591 h 2825087"/>
              <a:gd name="connsiteX4" fmla="*/ 1801505 w 2852383"/>
              <a:gd name="connsiteY4" fmla="*/ 109182 h 2825087"/>
              <a:gd name="connsiteX5" fmla="*/ 1883392 w 2852383"/>
              <a:gd name="connsiteY5" fmla="*/ 136478 h 2825087"/>
              <a:gd name="connsiteX6" fmla="*/ 1992574 w 2852383"/>
              <a:gd name="connsiteY6" fmla="*/ 163773 h 2825087"/>
              <a:gd name="connsiteX7" fmla="*/ 2060812 w 2852383"/>
              <a:gd name="connsiteY7" fmla="*/ 177421 h 2825087"/>
              <a:gd name="connsiteX8" fmla="*/ 2183642 w 2852383"/>
              <a:gd name="connsiteY8" fmla="*/ 218364 h 2825087"/>
              <a:gd name="connsiteX9" fmla="*/ 2265529 w 2852383"/>
              <a:gd name="connsiteY9" fmla="*/ 313899 h 2825087"/>
              <a:gd name="connsiteX10" fmla="*/ 2347415 w 2852383"/>
              <a:gd name="connsiteY10" fmla="*/ 395785 h 2825087"/>
              <a:gd name="connsiteX11" fmla="*/ 2511189 w 2852383"/>
              <a:gd name="connsiteY11" fmla="*/ 532263 h 2825087"/>
              <a:gd name="connsiteX12" fmla="*/ 2565780 w 2852383"/>
              <a:gd name="connsiteY12" fmla="*/ 573206 h 2825087"/>
              <a:gd name="connsiteX13" fmla="*/ 2620371 w 2852383"/>
              <a:gd name="connsiteY13" fmla="*/ 614149 h 2825087"/>
              <a:gd name="connsiteX14" fmla="*/ 2702257 w 2852383"/>
              <a:gd name="connsiteY14" fmla="*/ 696036 h 2825087"/>
              <a:gd name="connsiteX15" fmla="*/ 2756848 w 2852383"/>
              <a:gd name="connsiteY15" fmla="*/ 791570 h 2825087"/>
              <a:gd name="connsiteX16" fmla="*/ 2770496 w 2852383"/>
              <a:gd name="connsiteY16" fmla="*/ 832514 h 2825087"/>
              <a:gd name="connsiteX17" fmla="*/ 2811439 w 2852383"/>
              <a:gd name="connsiteY17" fmla="*/ 873457 h 2825087"/>
              <a:gd name="connsiteX18" fmla="*/ 2852383 w 2852383"/>
              <a:gd name="connsiteY18" fmla="*/ 955343 h 2825087"/>
              <a:gd name="connsiteX19" fmla="*/ 2825087 w 2852383"/>
              <a:gd name="connsiteY19" fmla="*/ 1160060 h 2825087"/>
              <a:gd name="connsiteX20" fmla="*/ 2811439 w 2852383"/>
              <a:gd name="connsiteY20" fmla="*/ 1241946 h 2825087"/>
              <a:gd name="connsiteX21" fmla="*/ 2784144 w 2852383"/>
              <a:gd name="connsiteY21" fmla="*/ 1337481 h 2825087"/>
              <a:gd name="connsiteX22" fmla="*/ 2770496 w 2852383"/>
              <a:gd name="connsiteY22" fmla="*/ 1446663 h 2825087"/>
              <a:gd name="connsiteX23" fmla="*/ 2756848 w 2852383"/>
              <a:gd name="connsiteY23" fmla="*/ 1514902 h 2825087"/>
              <a:gd name="connsiteX24" fmla="*/ 2743200 w 2852383"/>
              <a:gd name="connsiteY24" fmla="*/ 1596788 h 2825087"/>
              <a:gd name="connsiteX25" fmla="*/ 2715905 w 2852383"/>
              <a:gd name="connsiteY25" fmla="*/ 1678675 h 2825087"/>
              <a:gd name="connsiteX26" fmla="*/ 2702257 w 2852383"/>
              <a:gd name="connsiteY26" fmla="*/ 1746914 h 2825087"/>
              <a:gd name="connsiteX27" fmla="*/ 2661314 w 2852383"/>
              <a:gd name="connsiteY27" fmla="*/ 1883391 h 2825087"/>
              <a:gd name="connsiteX28" fmla="*/ 2634018 w 2852383"/>
              <a:gd name="connsiteY28" fmla="*/ 1978925 h 2825087"/>
              <a:gd name="connsiteX29" fmla="*/ 2606723 w 2852383"/>
              <a:gd name="connsiteY29" fmla="*/ 2047164 h 2825087"/>
              <a:gd name="connsiteX30" fmla="*/ 2593075 w 2852383"/>
              <a:gd name="connsiteY30" fmla="*/ 2115403 h 2825087"/>
              <a:gd name="connsiteX31" fmla="*/ 2552132 w 2852383"/>
              <a:gd name="connsiteY31" fmla="*/ 2197290 h 2825087"/>
              <a:gd name="connsiteX32" fmla="*/ 2497541 w 2852383"/>
              <a:gd name="connsiteY32" fmla="*/ 2292824 h 2825087"/>
              <a:gd name="connsiteX33" fmla="*/ 2456598 w 2852383"/>
              <a:gd name="connsiteY33" fmla="*/ 2374711 h 2825087"/>
              <a:gd name="connsiteX34" fmla="*/ 2442950 w 2852383"/>
              <a:gd name="connsiteY34" fmla="*/ 2415654 h 2825087"/>
              <a:gd name="connsiteX35" fmla="*/ 2388359 w 2852383"/>
              <a:gd name="connsiteY35" fmla="*/ 2497540 h 2825087"/>
              <a:gd name="connsiteX36" fmla="*/ 2361063 w 2852383"/>
              <a:gd name="connsiteY36" fmla="*/ 2538484 h 2825087"/>
              <a:gd name="connsiteX37" fmla="*/ 2333768 w 2852383"/>
              <a:gd name="connsiteY37" fmla="*/ 2593075 h 2825087"/>
              <a:gd name="connsiteX38" fmla="*/ 2306472 w 2852383"/>
              <a:gd name="connsiteY38" fmla="*/ 2634018 h 2825087"/>
              <a:gd name="connsiteX39" fmla="*/ 2279177 w 2852383"/>
              <a:gd name="connsiteY39" fmla="*/ 2688609 h 2825087"/>
              <a:gd name="connsiteX40" fmla="*/ 2156347 w 2852383"/>
              <a:gd name="connsiteY40" fmla="*/ 2729552 h 2825087"/>
              <a:gd name="connsiteX41" fmla="*/ 2074460 w 2852383"/>
              <a:gd name="connsiteY41" fmla="*/ 2743200 h 2825087"/>
              <a:gd name="connsiteX42" fmla="*/ 1978926 w 2852383"/>
              <a:gd name="connsiteY42" fmla="*/ 2756848 h 2825087"/>
              <a:gd name="connsiteX43" fmla="*/ 1787857 w 2852383"/>
              <a:gd name="connsiteY43" fmla="*/ 2784143 h 2825087"/>
              <a:gd name="connsiteX44" fmla="*/ 1501254 w 2852383"/>
              <a:gd name="connsiteY44" fmla="*/ 2797791 h 2825087"/>
              <a:gd name="connsiteX45" fmla="*/ 1201003 w 2852383"/>
              <a:gd name="connsiteY45" fmla="*/ 2825087 h 2825087"/>
              <a:gd name="connsiteX46" fmla="*/ 846162 w 2852383"/>
              <a:gd name="connsiteY46" fmla="*/ 2797791 h 2825087"/>
              <a:gd name="connsiteX47" fmla="*/ 791571 w 2852383"/>
              <a:gd name="connsiteY47" fmla="*/ 2784143 h 2825087"/>
              <a:gd name="connsiteX48" fmla="*/ 655093 w 2852383"/>
              <a:gd name="connsiteY48" fmla="*/ 2756848 h 2825087"/>
              <a:gd name="connsiteX49" fmla="*/ 573206 w 2852383"/>
              <a:gd name="connsiteY49" fmla="*/ 2688609 h 2825087"/>
              <a:gd name="connsiteX50" fmla="*/ 423081 w 2852383"/>
              <a:gd name="connsiteY50" fmla="*/ 2579427 h 2825087"/>
              <a:gd name="connsiteX51" fmla="*/ 382138 w 2852383"/>
              <a:gd name="connsiteY51" fmla="*/ 2497540 h 2825087"/>
              <a:gd name="connsiteX52" fmla="*/ 341195 w 2852383"/>
              <a:gd name="connsiteY52" fmla="*/ 2456597 h 2825087"/>
              <a:gd name="connsiteX53" fmla="*/ 327547 w 2852383"/>
              <a:gd name="connsiteY53" fmla="*/ 2415654 h 2825087"/>
              <a:gd name="connsiteX54" fmla="*/ 300251 w 2852383"/>
              <a:gd name="connsiteY54" fmla="*/ 2374711 h 2825087"/>
              <a:gd name="connsiteX55" fmla="*/ 286603 w 2852383"/>
              <a:gd name="connsiteY55" fmla="*/ 2320119 h 2825087"/>
              <a:gd name="connsiteX56" fmla="*/ 245660 w 2852383"/>
              <a:gd name="connsiteY56" fmla="*/ 2210937 h 2825087"/>
              <a:gd name="connsiteX57" fmla="*/ 204717 w 2852383"/>
              <a:gd name="connsiteY57" fmla="*/ 1978925 h 2825087"/>
              <a:gd name="connsiteX58" fmla="*/ 191069 w 2852383"/>
              <a:gd name="connsiteY58" fmla="*/ 1883391 h 2825087"/>
              <a:gd name="connsiteX59" fmla="*/ 163774 w 2852383"/>
              <a:gd name="connsiteY59" fmla="*/ 1678675 h 2825087"/>
              <a:gd name="connsiteX60" fmla="*/ 150126 w 2852383"/>
              <a:gd name="connsiteY60" fmla="*/ 1473958 h 2825087"/>
              <a:gd name="connsiteX61" fmla="*/ 136478 w 2852383"/>
              <a:gd name="connsiteY61" fmla="*/ 1419367 h 2825087"/>
              <a:gd name="connsiteX62" fmla="*/ 122830 w 2852383"/>
              <a:gd name="connsiteY62" fmla="*/ 1351128 h 2825087"/>
              <a:gd name="connsiteX63" fmla="*/ 81887 w 2852383"/>
              <a:gd name="connsiteY63" fmla="*/ 1173708 h 2825087"/>
              <a:gd name="connsiteX64" fmla="*/ 68239 w 2852383"/>
              <a:gd name="connsiteY64" fmla="*/ 1132764 h 2825087"/>
              <a:gd name="connsiteX65" fmla="*/ 54592 w 2852383"/>
              <a:gd name="connsiteY65" fmla="*/ 1064525 h 2825087"/>
              <a:gd name="connsiteX66" fmla="*/ 27296 w 2852383"/>
              <a:gd name="connsiteY66" fmla="*/ 1023582 h 2825087"/>
              <a:gd name="connsiteX67" fmla="*/ 0 w 2852383"/>
              <a:gd name="connsiteY67" fmla="*/ 941696 h 2825087"/>
              <a:gd name="connsiteX68" fmla="*/ 13648 w 2852383"/>
              <a:gd name="connsiteY68" fmla="*/ 764275 h 2825087"/>
              <a:gd name="connsiteX69" fmla="*/ 40944 w 2852383"/>
              <a:gd name="connsiteY69" fmla="*/ 709684 h 2825087"/>
              <a:gd name="connsiteX70" fmla="*/ 150126 w 2852383"/>
              <a:gd name="connsiteY70" fmla="*/ 586854 h 2825087"/>
              <a:gd name="connsiteX71" fmla="*/ 191069 w 2852383"/>
              <a:gd name="connsiteY71" fmla="*/ 573206 h 2825087"/>
              <a:gd name="connsiteX72" fmla="*/ 341195 w 2852383"/>
              <a:gd name="connsiteY72" fmla="*/ 477672 h 2825087"/>
              <a:gd name="connsiteX73" fmla="*/ 395786 w 2852383"/>
              <a:gd name="connsiteY73" fmla="*/ 436728 h 2825087"/>
              <a:gd name="connsiteX74" fmla="*/ 477672 w 2852383"/>
              <a:gd name="connsiteY74" fmla="*/ 382137 h 2825087"/>
              <a:gd name="connsiteX75" fmla="*/ 641445 w 2852383"/>
              <a:gd name="connsiteY75" fmla="*/ 272955 h 2825087"/>
              <a:gd name="connsiteX76" fmla="*/ 682389 w 2852383"/>
              <a:gd name="connsiteY76" fmla="*/ 245660 h 2825087"/>
              <a:gd name="connsiteX77" fmla="*/ 750627 w 2852383"/>
              <a:gd name="connsiteY77" fmla="*/ 232012 h 2825087"/>
              <a:gd name="connsiteX78" fmla="*/ 832514 w 2852383"/>
              <a:gd name="connsiteY78" fmla="*/ 204716 h 2825087"/>
              <a:gd name="connsiteX79" fmla="*/ 873457 w 2852383"/>
              <a:gd name="connsiteY79" fmla="*/ 191069 h 2825087"/>
              <a:gd name="connsiteX80" fmla="*/ 1050878 w 2852383"/>
              <a:gd name="connsiteY80" fmla="*/ 163773 h 2825087"/>
              <a:gd name="connsiteX81" fmla="*/ 1132765 w 2852383"/>
              <a:gd name="connsiteY81" fmla="*/ 136478 h 2825087"/>
              <a:gd name="connsiteX82" fmla="*/ 1173708 w 2852383"/>
              <a:gd name="connsiteY82" fmla="*/ 122830 h 2825087"/>
              <a:gd name="connsiteX83" fmla="*/ 1228299 w 2852383"/>
              <a:gd name="connsiteY83" fmla="*/ 81887 h 2825087"/>
              <a:gd name="connsiteX84" fmla="*/ 1310186 w 2852383"/>
              <a:gd name="connsiteY84" fmla="*/ 54591 h 2825087"/>
              <a:gd name="connsiteX85" fmla="*/ 1351129 w 2852383"/>
              <a:gd name="connsiteY85" fmla="*/ 40943 h 2825087"/>
              <a:gd name="connsiteX86" fmla="*/ 1460311 w 2852383"/>
              <a:gd name="connsiteY86" fmla="*/ 13648 h 2825087"/>
              <a:gd name="connsiteX0" fmla="*/ 1377008 w 2878262"/>
              <a:gd name="connsiteY0" fmla="*/ 0 h 2825087"/>
              <a:gd name="connsiteX1" fmla="*/ 1527133 w 2878262"/>
              <a:gd name="connsiteY1" fmla="*/ 13648 h 2825087"/>
              <a:gd name="connsiteX2" fmla="*/ 1595372 w 2878262"/>
              <a:gd name="connsiteY2" fmla="*/ 40943 h 2825087"/>
              <a:gd name="connsiteX3" fmla="*/ 1636315 w 2878262"/>
              <a:gd name="connsiteY3" fmla="*/ 54591 h 2825087"/>
              <a:gd name="connsiteX4" fmla="*/ 1827384 w 2878262"/>
              <a:gd name="connsiteY4" fmla="*/ 109182 h 2825087"/>
              <a:gd name="connsiteX5" fmla="*/ 1909271 w 2878262"/>
              <a:gd name="connsiteY5" fmla="*/ 136478 h 2825087"/>
              <a:gd name="connsiteX6" fmla="*/ 2018453 w 2878262"/>
              <a:gd name="connsiteY6" fmla="*/ 163773 h 2825087"/>
              <a:gd name="connsiteX7" fmla="*/ 2086691 w 2878262"/>
              <a:gd name="connsiteY7" fmla="*/ 177421 h 2825087"/>
              <a:gd name="connsiteX8" fmla="*/ 2209521 w 2878262"/>
              <a:gd name="connsiteY8" fmla="*/ 218364 h 2825087"/>
              <a:gd name="connsiteX9" fmla="*/ 2291408 w 2878262"/>
              <a:gd name="connsiteY9" fmla="*/ 313899 h 2825087"/>
              <a:gd name="connsiteX10" fmla="*/ 2373294 w 2878262"/>
              <a:gd name="connsiteY10" fmla="*/ 395785 h 2825087"/>
              <a:gd name="connsiteX11" fmla="*/ 2537068 w 2878262"/>
              <a:gd name="connsiteY11" fmla="*/ 532263 h 2825087"/>
              <a:gd name="connsiteX12" fmla="*/ 2591659 w 2878262"/>
              <a:gd name="connsiteY12" fmla="*/ 573206 h 2825087"/>
              <a:gd name="connsiteX13" fmla="*/ 2646250 w 2878262"/>
              <a:gd name="connsiteY13" fmla="*/ 614149 h 2825087"/>
              <a:gd name="connsiteX14" fmla="*/ 2728136 w 2878262"/>
              <a:gd name="connsiteY14" fmla="*/ 696036 h 2825087"/>
              <a:gd name="connsiteX15" fmla="*/ 2782727 w 2878262"/>
              <a:gd name="connsiteY15" fmla="*/ 791570 h 2825087"/>
              <a:gd name="connsiteX16" fmla="*/ 2796375 w 2878262"/>
              <a:gd name="connsiteY16" fmla="*/ 832514 h 2825087"/>
              <a:gd name="connsiteX17" fmla="*/ 2837318 w 2878262"/>
              <a:gd name="connsiteY17" fmla="*/ 873457 h 2825087"/>
              <a:gd name="connsiteX18" fmla="*/ 2878262 w 2878262"/>
              <a:gd name="connsiteY18" fmla="*/ 955343 h 2825087"/>
              <a:gd name="connsiteX19" fmla="*/ 2850966 w 2878262"/>
              <a:gd name="connsiteY19" fmla="*/ 1160060 h 2825087"/>
              <a:gd name="connsiteX20" fmla="*/ 2837318 w 2878262"/>
              <a:gd name="connsiteY20" fmla="*/ 1241946 h 2825087"/>
              <a:gd name="connsiteX21" fmla="*/ 2810023 w 2878262"/>
              <a:gd name="connsiteY21" fmla="*/ 1337481 h 2825087"/>
              <a:gd name="connsiteX22" fmla="*/ 2796375 w 2878262"/>
              <a:gd name="connsiteY22" fmla="*/ 1446663 h 2825087"/>
              <a:gd name="connsiteX23" fmla="*/ 2782727 w 2878262"/>
              <a:gd name="connsiteY23" fmla="*/ 1514902 h 2825087"/>
              <a:gd name="connsiteX24" fmla="*/ 2769079 w 2878262"/>
              <a:gd name="connsiteY24" fmla="*/ 1596788 h 2825087"/>
              <a:gd name="connsiteX25" fmla="*/ 2741784 w 2878262"/>
              <a:gd name="connsiteY25" fmla="*/ 1678675 h 2825087"/>
              <a:gd name="connsiteX26" fmla="*/ 2728136 w 2878262"/>
              <a:gd name="connsiteY26" fmla="*/ 1746914 h 2825087"/>
              <a:gd name="connsiteX27" fmla="*/ 2687193 w 2878262"/>
              <a:gd name="connsiteY27" fmla="*/ 1883391 h 2825087"/>
              <a:gd name="connsiteX28" fmla="*/ 2659897 w 2878262"/>
              <a:gd name="connsiteY28" fmla="*/ 1978925 h 2825087"/>
              <a:gd name="connsiteX29" fmla="*/ 2632602 w 2878262"/>
              <a:gd name="connsiteY29" fmla="*/ 2047164 h 2825087"/>
              <a:gd name="connsiteX30" fmla="*/ 2618954 w 2878262"/>
              <a:gd name="connsiteY30" fmla="*/ 2115403 h 2825087"/>
              <a:gd name="connsiteX31" fmla="*/ 2578011 w 2878262"/>
              <a:gd name="connsiteY31" fmla="*/ 2197290 h 2825087"/>
              <a:gd name="connsiteX32" fmla="*/ 2523420 w 2878262"/>
              <a:gd name="connsiteY32" fmla="*/ 2292824 h 2825087"/>
              <a:gd name="connsiteX33" fmla="*/ 2482477 w 2878262"/>
              <a:gd name="connsiteY33" fmla="*/ 2374711 h 2825087"/>
              <a:gd name="connsiteX34" fmla="*/ 2468829 w 2878262"/>
              <a:gd name="connsiteY34" fmla="*/ 2415654 h 2825087"/>
              <a:gd name="connsiteX35" fmla="*/ 2414238 w 2878262"/>
              <a:gd name="connsiteY35" fmla="*/ 2497540 h 2825087"/>
              <a:gd name="connsiteX36" fmla="*/ 2386942 w 2878262"/>
              <a:gd name="connsiteY36" fmla="*/ 2538484 h 2825087"/>
              <a:gd name="connsiteX37" fmla="*/ 2359647 w 2878262"/>
              <a:gd name="connsiteY37" fmla="*/ 2593075 h 2825087"/>
              <a:gd name="connsiteX38" fmla="*/ 2332351 w 2878262"/>
              <a:gd name="connsiteY38" fmla="*/ 2634018 h 2825087"/>
              <a:gd name="connsiteX39" fmla="*/ 2305056 w 2878262"/>
              <a:gd name="connsiteY39" fmla="*/ 2688609 h 2825087"/>
              <a:gd name="connsiteX40" fmla="*/ 2182226 w 2878262"/>
              <a:gd name="connsiteY40" fmla="*/ 2729552 h 2825087"/>
              <a:gd name="connsiteX41" fmla="*/ 2100339 w 2878262"/>
              <a:gd name="connsiteY41" fmla="*/ 2743200 h 2825087"/>
              <a:gd name="connsiteX42" fmla="*/ 2004805 w 2878262"/>
              <a:gd name="connsiteY42" fmla="*/ 2756848 h 2825087"/>
              <a:gd name="connsiteX43" fmla="*/ 1813736 w 2878262"/>
              <a:gd name="connsiteY43" fmla="*/ 2784143 h 2825087"/>
              <a:gd name="connsiteX44" fmla="*/ 1527133 w 2878262"/>
              <a:gd name="connsiteY44" fmla="*/ 2797791 h 2825087"/>
              <a:gd name="connsiteX45" fmla="*/ 1226882 w 2878262"/>
              <a:gd name="connsiteY45" fmla="*/ 2825087 h 2825087"/>
              <a:gd name="connsiteX46" fmla="*/ 872041 w 2878262"/>
              <a:gd name="connsiteY46" fmla="*/ 2797791 h 2825087"/>
              <a:gd name="connsiteX47" fmla="*/ 817450 w 2878262"/>
              <a:gd name="connsiteY47" fmla="*/ 2784143 h 2825087"/>
              <a:gd name="connsiteX48" fmla="*/ 680972 w 2878262"/>
              <a:gd name="connsiteY48" fmla="*/ 2756848 h 2825087"/>
              <a:gd name="connsiteX49" fmla="*/ 599085 w 2878262"/>
              <a:gd name="connsiteY49" fmla="*/ 2688609 h 2825087"/>
              <a:gd name="connsiteX50" fmla="*/ 448960 w 2878262"/>
              <a:gd name="connsiteY50" fmla="*/ 2579427 h 2825087"/>
              <a:gd name="connsiteX51" fmla="*/ 408017 w 2878262"/>
              <a:gd name="connsiteY51" fmla="*/ 2497540 h 2825087"/>
              <a:gd name="connsiteX52" fmla="*/ 367074 w 2878262"/>
              <a:gd name="connsiteY52" fmla="*/ 2456597 h 2825087"/>
              <a:gd name="connsiteX53" fmla="*/ 353426 w 2878262"/>
              <a:gd name="connsiteY53" fmla="*/ 2415654 h 2825087"/>
              <a:gd name="connsiteX54" fmla="*/ 326130 w 2878262"/>
              <a:gd name="connsiteY54" fmla="*/ 2374711 h 2825087"/>
              <a:gd name="connsiteX55" fmla="*/ 312482 w 2878262"/>
              <a:gd name="connsiteY55" fmla="*/ 2320119 h 2825087"/>
              <a:gd name="connsiteX56" fmla="*/ 271539 w 2878262"/>
              <a:gd name="connsiteY56" fmla="*/ 2210937 h 2825087"/>
              <a:gd name="connsiteX57" fmla="*/ 230596 w 2878262"/>
              <a:gd name="connsiteY57" fmla="*/ 1978925 h 2825087"/>
              <a:gd name="connsiteX58" fmla="*/ 216948 w 2878262"/>
              <a:gd name="connsiteY58" fmla="*/ 1883391 h 2825087"/>
              <a:gd name="connsiteX59" fmla="*/ 189653 w 2878262"/>
              <a:gd name="connsiteY59" fmla="*/ 1678675 h 2825087"/>
              <a:gd name="connsiteX60" fmla="*/ 176005 w 2878262"/>
              <a:gd name="connsiteY60" fmla="*/ 1473958 h 2825087"/>
              <a:gd name="connsiteX61" fmla="*/ 162357 w 2878262"/>
              <a:gd name="connsiteY61" fmla="*/ 1419367 h 2825087"/>
              <a:gd name="connsiteX62" fmla="*/ 25879 w 2878262"/>
              <a:gd name="connsiteY62" fmla="*/ 1294425 h 2825087"/>
              <a:gd name="connsiteX63" fmla="*/ 107766 w 2878262"/>
              <a:gd name="connsiteY63" fmla="*/ 1173708 h 2825087"/>
              <a:gd name="connsiteX64" fmla="*/ 94118 w 2878262"/>
              <a:gd name="connsiteY64" fmla="*/ 1132764 h 2825087"/>
              <a:gd name="connsiteX65" fmla="*/ 80471 w 2878262"/>
              <a:gd name="connsiteY65" fmla="*/ 1064525 h 2825087"/>
              <a:gd name="connsiteX66" fmla="*/ 53175 w 2878262"/>
              <a:gd name="connsiteY66" fmla="*/ 1023582 h 2825087"/>
              <a:gd name="connsiteX67" fmla="*/ 25879 w 2878262"/>
              <a:gd name="connsiteY67" fmla="*/ 941696 h 2825087"/>
              <a:gd name="connsiteX68" fmla="*/ 39527 w 2878262"/>
              <a:gd name="connsiteY68" fmla="*/ 764275 h 2825087"/>
              <a:gd name="connsiteX69" fmla="*/ 66823 w 2878262"/>
              <a:gd name="connsiteY69" fmla="*/ 709684 h 2825087"/>
              <a:gd name="connsiteX70" fmla="*/ 176005 w 2878262"/>
              <a:gd name="connsiteY70" fmla="*/ 586854 h 2825087"/>
              <a:gd name="connsiteX71" fmla="*/ 216948 w 2878262"/>
              <a:gd name="connsiteY71" fmla="*/ 573206 h 2825087"/>
              <a:gd name="connsiteX72" fmla="*/ 367074 w 2878262"/>
              <a:gd name="connsiteY72" fmla="*/ 477672 h 2825087"/>
              <a:gd name="connsiteX73" fmla="*/ 421665 w 2878262"/>
              <a:gd name="connsiteY73" fmla="*/ 436728 h 2825087"/>
              <a:gd name="connsiteX74" fmla="*/ 503551 w 2878262"/>
              <a:gd name="connsiteY74" fmla="*/ 382137 h 2825087"/>
              <a:gd name="connsiteX75" fmla="*/ 667324 w 2878262"/>
              <a:gd name="connsiteY75" fmla="*/ 272955 h 2825087"/>
              <a:gd name="connsiteX76" fmla="*/ 708268 w 2878262"/>
              <a:gd name="connsiteY76" fmla="*/ 245660 h 2825087"/>
              <a:gd name="connsiteX77" fmla="*/ 776506 w 2878262"/>
              <a:gd name="connsiteY77" fmla="*/ 232012 h 2825087"/>
              <a:gd name="connsiteX78" fmla="*/ 858393 w 2878262"/>
              <a:gd name="connsiteY78" fmla="*/ 204716 h 2825087"/>
              <a:gd name="connsiteX79" fmla="*/ 899336 w 2878262"/>
              <a:gd name="connsiteY79" fmla="*/ 191069 h 2825087"/>
              <a:gd name="connsiteX80" fmla="*/ 1076757 w 2878262"/>
              <a:gd name="connsiteY80" fmla="*/ 163773 h 2825087"/>
              <a:gd name="connsiteX81" fmla="*/ 1158644 w 2878262"/>
              <a:gd name="connsiteY81" fmla="*/ 136478 h 2825087"/>
              <a:gd name="connsiteX82" fmla="*/ 1199587 w 2878262"/>
              <a:gd name="connsiteY82" fmla="*/ 122830 h 2825087"/>
              <a:gd name="connsiteX83" fmla="*/ 1254178 w 2878262"/>
              <a:gd name="connsiteY83" fmla="*/ 81887 h 2825087"/>
              <a:gd name="connsiteX84" fmla="*/ 1336065 w 2878262"/>
              <a:gd name="connsiteY84" fmla="*/ 54591 h 2825087"/>
              <a:gd name="connsiteX85" fmla="*/ 1377008 w 2878262"/>
              <a:gd name="connsiteY85" fmla="*/ 40943 h 2825087"/>
              <a:gd name="connsiteX86" fmla="*/ 1486190 w 2878262"/>
              <a:gd name="connsiteY86" fmla="*/ 13648 h 2825087"/>
              <a:gd name="connsiteX0" fmla="*/ 1388694 w 2889948"/>
              <a:gd name="connsiteY0" fmla="*/ 0 h 2825087"/>
              <a:gd name="connsiteX1" fmla="*/ 1538819 w 2889948"/>
              <a:gd name="connsiteY1" fmla="*/ 13648 h 2825087"/>
              <a:gd name="connsiteX2" fmla="*/ 1607058 w 2889948"/>
              <a:gd name="connsiteY2" fmla="*/ 40943 h 2825087"/>
              <a:gd name="connsiteX3" fmla="*/ 1648001 w 2889948"/>
              <a:gd name="connsiteY3" fmla="*/ 54591 h 2825087"/>
              <a:gd name="connsiteX4" fmla="*/ 1839070 w 2889948"/>
              <a:gd name="connsiteY4" fmla="*/ 109182 h 2825087"/>
              <a:gd name="connsiteX5" fmla="*/ 1920957 w 2889948"/>
              <a:gd name="connsiteY5" fmla="*/ 136478 h 2825087"/>
              <a:gd name="connsiteX6" fmla="*/ 2030139 w 2889948"/>
              <a:gd name="connsiteY6" fmla="*/ 163773 h 2825087"/>
              <a:gd name="connsiteX7" fmla="*/ 2098377 w 2889948"/>
              <a:gd name="connsiteY7" fmla="*/ 177421 h 2825087"/>
              <a:gd name="connsiteX8" fmla="*/ 2221207 w 2889948"/>
              <a:gd name="connsiteY8" fmla="*/ 218364 h 2825087"/>
              <a:gd name="connsiteX9" fmla="*/ 2303094 w 2889948"/>
              <a:gd name="connsiteY9" fmla="*/ 313899 h 2825087"/>
              <a:gd name="connsiteX10" fmla="*/ 2384980 w 2889948"/>
              <a:gd name="connsiteY10" fmla="*/ 395785 h 2825087"/>
              <a:gd name="connsiteX11" fmla="*/ 2548754 w 2889948"/>
              <a:gd name="connsiteY11" fmla="*/ 532263 h 2825087"/>
              <a:gd name="connsiteX12" fmla="*/ 2603345 w 2889948"/>
              <a:gd name="connsiteY12" fmla="*/ 573206 h 2825087"/>
              <a:gd name="connsiteX13" fmla="*/ 2657936 w 2889948"/>
              <a:gd name="connsiteY13" fmla="*/ 614149 h 2825087"/>
              <a:gd name="connsiteX14" fmla="*/ 2739822 w 2889948"/>
              <a:gd name="connsiteY14" fmla="*/ 696036 h 2825087"/>
              <a:gd name="connsiteX15" fmla="*/ 2794413 w 2889948"/>
              <a:gd name="connsiteY15" fmla="*/ 791570 h 2825087"/>
              <a:gd name="connsiteX16" fmla="*/ 2808061 w 2889948"/>
              <a:gd name="connsiteY16" fmla="*/ 832514 h 2825087"/>
              <a:gd name="connsiteX17" fmla="*/ 2849004 w 2889948"/>
              <a:gd name="connsiteY17" fmla="*/ 873457 h 2825087"/>
              <a:gd name="connsiteX18" fmla="*/ 2889948 w 2889948"/>
              <a:gd name="connsiteY18" fmla="*/ 955343 h 2825087"/>
              <a:gd name="connsiteX19" fmla="*/ 2862652 w 2889948"/>
              <a:gd name="connsiteY19" fmla="*/ 1160060 h 2825087"/>
              <a:gd name="connsiteX20" fmla="*/ 2849004 w 2889948"/>
              <a:gd name="connsiteY20" fmla="*/ 1241946 h 2825087"/>
              <a:gd name="connsiteX21" fmla="*/ 2821709 w 2889948"/>
              <a:gd name="connsiteY21" fmla="*/ 1337481 h 2825087"/>
              <a:gd name="connsiteX22" fmla="*/ 2808061 w 2889948"/>
              <a:gd name="connsiteY22" fmla="*/ 1446663 h 2825087"/>
              <a:gd name="connsiteX23" fmla="*/ 2794413 w 2889948"/>
              <a:gd name="connsiteY23" fmla="*/ 1514902 h 2825087"/>
              <a:gd name="connsiteX24" fmla="*/ 2780765 w 2889948"/>
              <a:gd name="connsiteY24" fmla="*/ 1596788 h 2825087"/>
              <a:gd name="connsiteX25" fmla="*/ 2753470 w 2889948"/>
              <a:gd name="connsiteY25" fmla="*/ 1678675 h 2825087"/>
              <a:gd name="connsiteX26" fmla="*/ 2739822 w 2889948"/>
              <a:gd name="connsiteY26" fmla="*/ 1746914 h 2825087"/>
              <a:gd name="connsiteX27" fmla="*/ 2698879 w 2889948"/>
              <a:gd name="connsiteY27" fmla="*/ 1883391 h 2825087"/>
              <a:gd name="connsiteX28" fmla="*/ 2671583 w 2889948"/>
              <a:gd name="connsiteY28" fmla="*/ 1978925 h 2825087"/>
              <a:gd name="connsiteX29" fmla="*/ 2644288 w 2889948"/>
              <a:gd name="connsiteY29" fmla="*/ 2047164 h 2825087"/>
              <a:gd name="connsiteX30" fmla="*/ 2630640 w 2889948"/>
              <a:gd name="connsiteY30" fmla="*/ 2115403 h 2825087"/>
              <a:gd name="connsiteX31" fmla="*/ 2589697 w 2889948"/>
              <a:gd name="connsiteY31" fmla="*/ 2197290 h 2825087"/>
              <a:gd name="connsiteX32" fmla="*/ 2535106 w 2889948"/>
              <a:gd name="connsiteY32" fmla="*/ 2292824 h 2825087"/>
              <a:gd name="connsiteX33" fmla="*/ 2494163 w 2889948"/>
              <a:gd name="connsiteY33" fmla="*/ 2374711 h 2825087"/>
              <a:gd name="connsiteX34" fmla="*/ 2480515 w 2889948"/>
              <a:gd name="connsiteY34" fmla="*/ 2415654 h 2825087"/>
              <a:gd name="connsiteX35" fmla="*/ 2425924 w 2889948"/>
              <a:gd name="connsiteY35" fmla="*/ 2497540 h 2825087"/>
              <a:gd name="connsiteX36" fmla="*/ 2398628 w 2889948"/>
              <a:gd name="connsiteY36" fmla="*/ 2538484 h 2825087"/>
              <a:gd name="connsiteX37" fmla="*/ 2371333 w 2889948"/>
              <a:gd name="connsiteY37" fmla="*/ 2593075 h 2825087"/>
              <a:gd name="connsiteX38" fmla="*/ 2344037 w 2889948"/>
              <a:gd name="connsiteY38" fmla="*/ 2634018 h 2825087"/>
              <a:gd name="connsiteX39" fmla="*/ 2316742 w 2889948"/>
              <a:gd name="connsiteY39" fmla="*/ 2688609 h 2825087"/>
              <a:gd name="connsiteX40" fmla="*/ 2193912 w 2889948"/>
              <a:gd name="connsiteY40" fmla="*/ 2729552 h 2825087"/>
              <a:gd name="connsiteX41" fmla="*/ 2112025 w 2889948"/>
              <a:gd name="connsiteY41" fmla="*/ 2743200 h 2825087"/>
              <a:gd name="connsiteX42" fmla="*/ 2016491 w 2889948"/>
              <a:gd name="connsiteY42" fmla="*/ 2756848 h 2825087"/>
              <a:gd name="connsiteX43" fmla="*/ 1825422 w 2889948"/>
              <a:gd name="connsiteY43" fmla="*/ 2784143 h 2825087"/>
              <a:gd name="connsiteX44" fmla="*/ 1538819 w 2889948"/>
              <a:gd name="connsiteY44" fmla="*/ 2797791 h 2825087"/>
              <a:gd name="connsiteX45" fmla="*/ 1238568 w 2889948"/>
              <a:gd name="connsiteY45" fmla="*/ 2825087 h 2825087"/>
              <a:gd name="connsiteX46" fmla="*/ 883727 w 2889948"/>
              <a:gd name="connsiteY46" fmla="*/ 2797791 h 2825087"/>
              <a:gd name="connsiteX47" fmla="*/ 829136 w 2889948"/>
              <a:gd name="connsiteY47" fmla="*/ 2784143 h 2825087"/>
              <a:gd name="connsiteX48" fmla="*/ 692658 w 2889948"/>
              <a:gd name="connsiteY48" fmla="*/ 2756848 h 2825087"/>
              <a:gd name="connsiteX49" fmla="*/ 610771 w 2889948"/>
              <a:gd name="connsiteY49" fmla="*/ 2688609 h 2825087"/>
              <a:gd name="connsiteX50" fmla="*/ 460646 w 2889948"/>
              <a:gd name="connsiteY50" fmla="*/ 2579427 h 2825087"/>
              <a:gd name="connsiteX51" fmla="*/ 419703 w 2889948"/>
              <a:gd name="connsiteY51" fmla="*/ 2497540 h 2825087"/>
              <a:gd name="connsiteX52" fmla="*/ 378760 w 2889948"/>
              <a:gd name="connsiteY52" fmla="*/ 2456597 h 2825087"/>
              <a:gd name="connsiteX53" fmla="*/ 365112 w 2889948"/>
              <a:gd name="connsiteY53" fmla="*/ 2415654 h 2825087"/>
              <a:gd name="connsiteX54" fmla="*/ 337816 w 2889948"/>
              <a:gd name="connsiteY54" fmla="*/ 2374711 h 2825087"/>
              <a:gd name="connsiteX55" fmla="*/ 324168 w 2889948"/>
              <a:gd name="connsiteY55" fmla="*/ 2320119 h 2825087"/>
              <a:gd name="connsiteX56" fmla="*/ 283225 w 2889948"/>
              <a:gd name="connsiteY56" fmla="*/ 2210937 h 2825087"/>
              <a:gd name="connsiteX57" fmla="*/ 242282 w 2889948"/>
              <a:gd name="connsiteY57" fmla="*/ 1978925 h 2825087"/>
              <a:gd name="connsiteX58" fmla="*/ 228634 w 2889948"/>
              <a:gd name="connsiteY58" fmla="*/ 1883391 h 2825087"/>
              <a:gd name="connsiteX59" fmla="*/ 201339 w 2889948"/>
              <a:gd name="connsiteY59" fmla="*/ 1678675 h 2825087"/>
              <a:gd name="connsiteX60" fmla="*/ 187691 w 2889948"/>
              <a:gd name="connsiteY60" fmla="*/ 1473958 h 2825087"/>
              <a:gd name="connsiteX61" fmla="*/ 174043 w 2889948"/>
              <a:gd name="connsiteY61" fmla="*/ 1419367 h 2825087"/>
              <a:gd name="connsiteX62" fmla="*/ 37565 w 2889948"/>
              <a:gd name="connsiteY62" fmla="*/ 1294425 h 2825087"/>
              <a:gd name="connsiteX63" fmla="*/ 119452 w 2889948"/>
              <a:gd name="connsiteY63" fmla="*/ 1173708 h 2825087"/>
              <a:gd name="connsiteX64" fmla="*/ 105804 w 2889948"/>
              <a:gd name="connsiteY64" fmla="*/ 1132764 h 2825087"/>
              <a:gd name="connsiteX65" fmla="*/ 92157 w 2889948"/>
              <a:gd name="connsiteY65" fmla="*/ 1064525 h 2825087"/>
              <a:gd name="connsiteX66" fmla="*/ 11686 w 2889948"/>
              <a:gd name="connsiteY66" fmla="*/ 1249420 h 2825087"/>
              <a:gd name="connsiteX67" fmla="*/ 37565 w 2889948"/>
              <a:gd name="connsiteY67" fmla="*/ 941696 h 2825087"/>
              <a:gd name="connsiteX68" fmla="*/ 51213 w 2889948"/>
              <a:gd name="connsiteY68" fmla="*/ 764275 h 2825087"/>
              <a:gd name="connsiteX69" fmla="*/ 78509 w 2889948"/>
              <a:gd name="connsiteY69" fmla="*/ 709684 h 2825087"/>
              <a:gd name="connsiteX70" fmla="*/ 187691 w 2889948"/>
              <a:gd name="connsiteY70" fmla="*/ 586854 h 2825087"/>
              <a:gd name="connsiteX71" fmla="*/ 228634 w 2889948"/>
              <a:gd name="connsiteY71" fmla="*/ 573206 h 2825087"/>
              <a:gd name="connsiteX72" fmla="*/ 378760 w 2889948"/>
              <a:gd name="connsiteY72" fmla="*/ 477672 h 2825087"/>
              <a:gd name="connsiteX73" fmla="*/ 433351 w 2889948"/>
              <a:gd name="connsiteY73" fmla="*/ 436728 h 2825087"/>
              <a:gd name="connsiteX74" fmla="*/ 515237 w 2889948"/>
              <a:gd name="connsiteY74" fmla="*/ 382137 h 2825087"/>
              <a:gd name="connsiteX75" fmla="*/ 679010 w 2889948"/>
              <a:gd name="connsiteY75" fmla="*/ 272955 h 2825087"/>
              <a:gd name="connsiteX76" fmla="*/ 719954 w 2889948"/>
              <a:gd name="connsiteY76" fmla="*/ 245660 h 2825087"/>
              <a:gd name="connsiteX77" fmla="*/ 788192 w 2889948"/>
              <a:gd name="connsiteY77" fmla="*/ 232012 h 2825087"/>
              <a:gd name="connsiteX78" fmla="*/ 870079 w 2889948"/>
              <a:gd name="connsiteY78" fmla="*/ 204716 h 2825087"/>
              <a:gd name="connsiteX79" fmla="*/ 911022 w 2889948"/>
              <a:gd name="connsiteY79" fmla="*/ 191069 h 2825087"/>
              <a:gd name="connsiteX80" fmla="*/ 1088443 w 2889948"/>
              <a:gd name="connsiteY80" fmla="*/ 163773 h 2825087"/>
              <a:gd name="connsiteX81" fmla="*/ 1170330 w 2889948"/>
              <a:gd name="connsiteY81" fmla="*/ 136478 h 2825087"/>
              <a:gd name="connsiteX82" fmla="*/ 1211273 w 2889948"/>
              <a:gd name="connsiteY82" fmla="*/ 122830 h 2825087"/>
              <a:gd name="connsiteX83" fmla="*/ 1265864 w 2889948"/>
              <a:gd name="connsiteY83" fmla="*/ 81887 h 2825087"/>
              <a:gd name="connsiteX84" fmla="*/ 1347751 w 2889948"/>
              <a:gd name="connsiteY84" fmla="*/ 54591 h 2825087"/>
              <a:gd name="connsiteX85" fmla="*/ 1388694 w 2889948"/>
              <a:gd name="connsiteY85" fmla="*/ 40943 h 2825087"/>
              <a:gd name="connsiteX86" fmla="*/ 1497876 w 2889948"/>
              <a:gd name="connsiteY86" fmla="*/ 13648 h 2825087"/>
              <a:gd name="connsiteX0" fmla="*/ 1388694 w 2889948"/>
              <a:gd name="connsiteY0" fmla="*/ 0 h 2825087"/>
              <a:gd name="connsiteX1" fmla="*/ 1538819 w 2889948"/>
              <a:gd name="connsiteY1" fmla="*/ 13648 h 2825087"/>
              <a:gd name="connsiteX2" fmla="*/ 1607058 w 2889948"/>
              <a:gd name="connsiteY2" fmla="*/ 40943 h 2825087"/>
              <a:gd name="connsiteX3" fmla="*/ 1648001 w 2889948"/>
              <a:gd name="connsiteY3" fmla="*/ 54591 h 2825087"/>
              <a:gd name="connsiteX4" fmla="*/ 1839070 w 2889948"/>
              <a:gd name="connsiteY4" fmla="*/ 109182 h 2825087"/>
              <a:gd name="connsiteX5" fmla="*/ 1920957 w 2889948"/>
              <a:gd name="connsiteY5" fmla="*/ 136478 h 2825087"/>
              <a:gd name="connsiteX6" fmla="*/ 2030139 w 2889948"/>
              <a:gd name="connsiteY6" fmla="*/ 163773 h 2825087"/>
              <a:gd name="connsiteX7" fmla="*/ 2098377 w 2889948"/>
              <a:gd name="connsiteY7" fmla="*/ 177421 h 2825087"/>
              <a:gd name="connsiteX8" fmla="*/ 2221207 w 2889948"/>
              <a:gd name="connsiteY8" fmla="*/ 218364 h 2825087"/>
              <a:gd name="connsiteX9" fmla="*/ 2303094 w 2889948"/>
              <a:gd name="connsiteY9" fmla="*/ 313899 h 2825087"/>
              <a:gd name="connsiteX10" fmla="*/ 2384980 w 2889948"/>
              <a:gd name="connsiteY10" fmla="*/ 395785 h 2825087"/>
              <a:gd name="connsiteX11" fmla="*/ 2548754 w 2889948"/>
              <a:gd name="connsiteY11" fmla="*/ 532263 h 2825087"/>
              <a:gd name="connsiteX12" fmla="*/ 2603345 w 2889948"/>
              <a:gd name="connsiteY12" fmla="*/ 573206 h 2825087"/>
              <a:gd name="connsiteX13" fmla="*/ 2657936 w 2889948"/>
              <a:gd name="connsiteY13" fmla="*/ 614149 h 2825087"/>
              <a:gd name="connsiteX14" fmla="*/ 2739822 w 2889948"/>
              <a:gd name="connsiteY14" fmla="*/ 696036 h 2825087"/>
              <a:gd name="connsiteX15" fmla="*/ 2794413 w 2889948"/>
              <a:gd name="connsiteY15" fmla="*/ 791570 h 2825087"/>
              <a:gd name="connsiteX16" fmla="*/ 2808061 w 2889948"/>
              <a:gd name="connsiteY16" fmla="*/ 832514 h 2825087"/>
              <a:gd name="connsiteX17" fmla="*/ 2849004 w 2889948"/>
              <a:gd name="connsiteY17" fmla="*/ 873457 h 2825087"/>
              <a:gd name="connsiteX18" fmla="*/ 2889948 w 2889948"/>
              <a:gd name="connsiteY18" fmla="*/ 955343 h 2825087"/>
              <a:gd name="connsiteX19" fmla="*/ 2862652 w 2889948"/>
              <a:gd name="connsiteY19" fmla="*/ 1160060 h 2825087"/>
              <a:gd name="connsiteX20" fmla="*/ 2849004 w 2889948"/>
              <a:gd name="connsiteY20" fmla="*/ 1241946 h 2825087"/>
              <a:gd name="connsiteX21" fmla="*/ 2821709 w 2889948"/>
              <a:gd name="connsiteY21" fmla="*/ 1337481 h 2825087"/>
              <a:gd name="connsiteX22" fmla="*/ 2808061 w 2889948"/>
              <a:gd name="connsiteY22" fmla="*/ 1446663 h 2825087"/>
              <a:gd name="connsiteX23" fmla="*/ 2794413 w 2889948"/>
              <a:gd name="connsiteY23" fmla="*/ 1514902 h 2825087"/>
              <a:gd name="connsiteX24" fmla="*/ 2780765 w 2889948"/>
              <a:gd name="connsiteY24" fmla="*/ 1596788 h 2825087"/>
              <a:gd name="connsiteX25" fmla="*/ 2753470 w 2889948"/>
              <a:gd name="connsiteY25" fmla="*/ 1678675 h 2825087"/>
              <a:gd name="connsiteX26" fmla="*/ 2739822 w 2889948"/>
              <a:gd name="connsiteY26" fmla="*/ 1746914 h 2825087"/>
              <a:gd name="connsiteX27" fmla="*/ 2698879 w 2889948"/>
              <a:gd name="connsiteY27" fmla="*/ 1883391 h 2825087"/>
              <a:gd name="connsiteX28" fmla="*/ 2671583 w 2889948"/>
              <a:gd name="connsiteY28" fmla="*/ 1978925 h 2825087"/>
              <a:gd name="connsiteX29" fmla="*/ 2644288 w 2889948"/>
              <a:gd name="connsiteY29" fmla="*/ 2047164 h 2825087"/>
              <a:gd name="connsiteX30" fmla="*/ 2630640 w 2889948"/>
              <a:gd name="connsiteY30" fmla="*/ 2115403 h 2825087"/>
              <a:gd name="connsiteX31" fmla="*/ 2589697 w 2889948"/>
              <a:gd name="connsiteY31" fmla="*/ 2197290 h 2825087"/>
              <a:gd name="connsiteX32" fmla="*/ 2535106 w 2889948"/>
              <a:gd name="connsiteY32" fmla="*/ 2292824 h 2825087"/>
              <a:gd name="connsiteX33" fmla="*/ 2494163 w 2889948"/>
              <a:gd name="connsiteY33" fmla="*/ 2374711 h 2825087"/>
              <a:gd name="connsiteX34" fmla="*/ 2480515 w 2889948"/>
              <a:gd name="connsiteY34" fmla="*/ 2415654 h 2825087"/>
              <a:gd name="connsiteX35" fmla="*/ 2425924 w 2889948"/>
              <a:gd name="connsiteY35" fmla="*/ 2497540 h 2825087"/>
              <a:gd name="connsiteX36" fmla="*/ 2398628 w 2889948"/>
              <a:gd name="connsiteY36" fmla="*/ 2538484 h 2825087"/>
              <a:gd name="connsiteX37" fmla="*/ 2371333 w 2889948"/>
              <a:gd name="connsiteY37" fmla="*/ 2593075 h 2825087"/>
              <a:gd name="connsiteX38" fmla="*/ 2344037 w 2889948"/>
              <a:gd name="connsiteY38" fmla="*/ 2634018 h 2825087"/>
              <a:gd name="connsiteX39" fmla="*/ 2316742 w 2889948"/>
              <a:gd name="connsiteY39" fmla="*/ 2688609 h 2825087"/>
              <a:gd name="connsiteX40" fmla="*/ 2193912 w 2889948"/>
              <a:gd name="connsiteY40" fmla="*/ 2729552 h 2825087"/>
              <a:gd name="connsiteX41" fmla="*/ 2112025 w 2889948"/>
              <a:gd name="connsiteY41" fmla="*/ 2743200 h 2825087"/>
              <a:gd name="connsiteX42" fmla="*/ 2016491 w 2889948"/>
              <a:gd name="connsiteY42" fmla="*/ 2756848 h 2825087"/>
              <a:gd name="connsiteX43" fmla="*/ 1825422 w 2889948"/>
              <a:gd name="connsiteY43" fmla="*/ 2784143 h 2825087"/>
              <a:gd name="connsiteX44" fmla="*/ 1538819 w 2889948"/>
              <a:gd name="connsiteY44" fmla="*/ 2797791 h 2825087"/>
              <a:gd name="connsiteX45" fmla="*/ 1238568 w 2889948"/>
              <a:gd name="connsiteY45" fmla="*/ 2825087 h 2825087"/>
              <a:gd name="connsiteX46" fmla="*/ 883727 w 2889948"/>
              <a:gd name="connsiteY46" fmla="*/ 2797791 h 2825087"/>
              <a:gd name="connsiteX47" fmla="*/ 829136 w 2889948"/>
              <a:gd name="connsiteY47" fmla="*/ 2784143 h 2825087"/>
              <a:gd name="connsiteX48" fmla="*/ 692658 w 2889948"/>
              <a:gd name="connsiteY48" fmla="*/ 2756848 h 2825087"/>
              <a:gd name="connsiteX49" fmla="*/ 610771 w 2889948"/>
              <a:gd name="connsiteY49" fmla="*/ 2688609 h 2825087"/>
              <a:gd name="connsiteX50" fmla="*/ 460646 w 2889948"/>
              <a:gd name="connsiteY50" fmla="*/ 2579427 h 2825087"/>
              <a:gd name="connsiteX51" fmla="*/ 419703 w 2889948"/>
              <a:gd name="connsiteY51" fmla="*/ 2497540 h 2825087"/>
              <a:gd name="connsiteX52" fmla="*/ 378760 w 2889948"/>
              <a:gd name="connsiteY52" fmla="*/ 2456597 h 2825087"/>
              <a:gd name="connsiteX53" fmla="*/ 365112 w 2889948"/>
              <a:gd name="connsiteY53" fmla="*/ 2415654 h 2825087"/>
              <a:gd name="connsiteX54" fmla="*/ 337816 w 2889948"/>
              <a:gd name="connsiteY54" fmla="*/ 2374711 h 2825087"/>
              <a:gd name="connsiteX55" fmla="*/ 324168 w 2889948"/>
              <a:gd name="connsiteY55" fmla="*/ 2320119 h 2825087"/>
              <a:gd name="connsiteX56" fmla="*/ 283225 w 2889948"/>
              <a:gd name="connsiteY56" fmla="*/ 2210937 h 2825087"/>
              <a:gd name="connsiteX57" fmla="*/ 242282 w 2889948"/>
              <a:gd name="connsiteY57" fmla="*/ 1978925 h 2825087"/>
              <a:gd name="connsiteX58" fmla="*/ 228634 w 2889948"/>
              <a:gd name="connsiteY58" fmla="*/ 1883391 h 2825087"/>
              <a:gd name="connsiteX59" fmla="*/ 201339 w 2889948"/>
              <a:gd name="connsiteY59" fmla="*/ 1678675 h 2825087"/>
              <a:gd name="connsiteX60" fmla="*/ 187691 w 2889948"/>
              <a:gd name="connsiteY60" fmla="*/ 1473958 h 2825087"/>
              <a:gd name="connsiteX61" fmla="*/ 174043 w 2889948"/>
              <a:gd name="connsiteY61" fmla="*/ 1419367 h 2825087"/>
              <a:gd name="connsiteX62" fmla="*/ 37565 w 2889948"/>
              <a:gd name="connsiteY62" fmla="*/ 1294425 h 2825087"/>
              <a:gd name="connsiteX63" fmla="*/ 119452 w 2889948"/>
              <a:gd name="connsiteY63" fmla="*/ 1173708 h 2825087"/>
              <a:gd name="connsiteX64" fmla="*/ 105804 w 2889948"/>
              <a:gd name="connsiteY64" fmla="*/ 1132764 h 2825087"/>
              <a:gd name="connsiteX65" fmla="*/ 92157 w 2889948"/>
              <a:gd name="connsiteY65" fmla="*/ 1064525 h 2825087"/>
              <a:gd name="connsiteX66" fmla="*/ 11686 w 2889948"/>
              <a:gd name="connsiteY66" fmla="*/ 1249420 h 2825087"/>
              <a:gd name="connsiteX67" fmla="*/ 0 w 2889948"/>
              <a:gd name="connsiteY67" fmla="*/ 934385 h 2825087"/>
              <a:gd name="connsiteX68" fmla="*/ 51213 w 2889948"/>
              <a:gd name="connsiteY68" fmla="*/ 764275 h 2825087"/>
              <a:gd name="connsiteX69" fmla="*/ 78509 w 2889948"/>
              <a:gd name="connsiteY69" fmla="*/ 709684 h 2825087"/>
              <a:gd name="connsiteX70" fmla="*/ 187691 w 2889948"/>
              <a:gd name="connsiteY70" fmla="*/ 586854 h 2825087"/>
              <a:gd name="connsiteX71" fmla="*/ 228634 w 2889948"/>
              <a:gd name="connsiteY71" fmla="*/ 573206 h 2825087"/>
              <a:gd name="connsiteX72" fmla="*/ 378760 w 2889948"/>
              <a:gd name="connsiteY72" fmla="*/ 477672 h 2825087"/>
              <a:gd name="connsiteX73" fmla="*/ 433351 w 2889948"/>
              <a:gd name="connsiteY73" fmla="*/ 436728 h 2825087"/>
              <a:gd name="connsiteX74" fmla="*/ 515237 w 2889948"/>
              <a:gd name="connsiteY74" fmla="*/ 382137 h 2825087"/>
              <a:gd name="connsiteX75" fmla="*/ 679010 w 2889948"/>
              <a:gd name="connsiteY75" fmla="*/ 272955 h 2825087"/>
              <a:gd name="connsiteX76" fmla="*/ 719954 w 2889948"/>
              <a:gd name="connsiteY76" fmla="*/ 245660 h 2825087"/>
              <a:gd name="connsiteX77" fmla="*/ 788192 w 2889948"/>
              <a:gd name="connsiteY77" fmla="*/ 232012 h 2825087"/>
              <a:gd name="connsiteX78" fmla="*/ 870079 w 2889948"/>
              <a:gd name="connsiteY78" fmla="*/ 204716 h 2825087"/>
              <a:gd name="connsiteX79" fmla="*/ 911022 w 2889948"/>
              <a:gd name="connsiteY79" fmla="*/ 191069 h 2825087"/>
              <a:gd name="connsiteX80" fmla="*/ 1088443 w 2889948"/>
              <a:gd name="connsiteY80" fmla="*/ 163773 h 2825087"/>
              <a:gd name="connsiteX81" fmla="*/ 1170330 w 2889948"/>
              <a:gd name="connsiteY81" fmla="*/ 136478 h 2825087"/>
              <a:gd name="connsiteX82" fmla="*/ 1211273 w 2889948"/>
              <a:gd name="connsiteY82" fmla="*/ 122830 h 2825087"/>
              <a:gd name="connsiteX83" fmla="*/ 1265864 w 2889948"/>
              <a:gd name="connsiteY83" fmla="*/ 81887 h 2825087"/>
              <a:gd name="connsiteX84" fmla="*/ 1347751 w 2889948"/>
              <a:gd name="connsiteY84" fmla="*/ 54591 h 2825087"/>
              <a:gd name="connsiteX85" fmla="*/ 1388694 w 2889948"/>
              <a:gd name="connsiteY85" fmla="*/ 40943 h 2825087"/>
              <a:gd name="connsiteX86" fmla="*/ 1497876 w 2889948"/>
              <a:gd name="connsiteY86" fmla="*/ 13648 h 2825087"/>
              <a:gd name="connsiteX0" fmla="*/ 1394453 w 2895707"/>
              <a:gd name="connsiteY0" fmla="*/ 0 h 2825087"/>
              <a:gd name="connsiteX1" fmla="*/ 1544578 w 2895707"/>
              <a:gd name="connsiteY1" fmla="*/ 13648 h 2825087"/>
              <a:gd name="connsiteX2" fmla="*/ 1612817 w 2895707"/>
              <a:gd name="connsiteY2" fmla="*/ 40943 h 2825087"/>
              <a:gd name="connsiteX3" fmla="*/ 1653760 w 2895707"/>
              <a:gd name="connsiteY3" fmla="*/ 54591 h 2825087"/>
              <a:gd name="connsiteX4" fmla="*/ 1844829 w 2895707"/>
              <a:gd name="connsiteY4" fmla="*/ 109182 h 2825087"/>
              <a:gd name="connsiteX5" fmla="*/ 1926716 w 2895707"/>
              <a:gd name="connsiteY5" fmla="*/ 136478 h 2825087"/>
              <a:gd name="connsiteX6" fmla="*/ 2035898 w 2895707"/>
              <a:gd name="connsiteY6" fmla="*/ 163773 h 2825087"/>
              <a:gd name="connsiteX7" fmla="*/ 2104136 w 2895707"/>
              <a:gd name="connsiteY7" fmla="*/ 177421 h 2825087"/>
              <a:gd name="connsiteX8" fmla="*/ 2226966 w 2895707"/>
              <a:gd name="connsiteY8" fmla="*/ 218364 h 2825087"/>
              <a:gd name="connsiteX9" fmla="*/ 2308853 w 2895707"/>
              <a:gd name="connsiteY9" fmla="*/ 313899 h 2825087"/>
              <a:gd name="connsiteX10" fmla="*/ 2390739 w 2895707"/>
              <a:gd name="connsiteY10" fmla="*/ 395785 h 2825087"/>
              <a:gd name="connsiteX11" fmla="*/ 2554513 w 2895707"/>
              <a:gd name="connsiteY11" fmla="*/ 532263 h 2825087"/>
              <a:gd name="connsiteX12" fmla="*/ 2609104 w 2895707"/>
              <a:gd name="connsiteY12" fmla="*/ 573206 h 2825087"/>
              <a:gd name="connsiteX13" fmla="*/ 2663695 w 2895707"/>
              <a:gd name="connsiteY13" fmla="*/ 614149 h 2825087"/>
              <a:gd name="connsiteX14" fmla="*/ 2745581 w 2895707"/>
              <a:gd name="connsiteY14" fmla="*/ 696036 h 2825087"/>
              <a:gd name="connsiteX15" fmla="*/ 2800172 w 2895707"/>
              <a:gd name="connsiteY15" fmla="*/ 791570 h 2825087"/>
              <a:gd name="connsiteX16" fmla="*/ 2813820 w 2895707"/>
              <a:gd name="connsiteY16" fmla="*/ 832514 h 2825087"/>
              <a:gd name="connsiteX17" fmla="*/ 2854763 w 2895707"/>
              <a:gd name="connsiteY17" fmla="*/ 873457 h 2825087"/>
              <a:gd name="connsiteX18" fmla="*/ 2895707 w 2895707"/>
              <a:gd name="connsiteY18" fmla="*/ 955343 h 2825087"/>
              <a:gd name="connsiteX19" fmla="*/ 2868411 w 2895707"/>
              <a:gd name="connsiteY19" fmla="*/ 1160060 h 2825087"/>
              <a:gd name="connsiteX20" fmla="*/ 2854763 w 2895707"/>
              <a:gd name="connsiteY20" fmla="*/ 1241946 h 2825087"/>
              <a:gd name="connsiteX21" fmla="*/ 2827468 w 2895707"/>
              <a:gd name="connsiteY21" fmla="*/ 1337481 h 2825087"/>
              <a:gd name="connsiteX22" fmla="*/ 2813820 w 2895707"/>
              <a:gd name="connsiteY22" fmla="*/ 1446663 h 2825087"/>
              <a:gd name="connsiteX23" fmla="*/ 2800172 w 2895707"/>
              <a:gd name="connsiteY23" fmla="*/ 1514902 h 2825087"/>
              <a:gd name="connsiteX24" fmla="*/ 2786524 w 2895707"/>
              <a:gd name="connsiteY24" fmla="*/ 1596788 h 2825087"/>
              <a:gd name="connsiteX25" fmla="*/ 2759229 w 2895707"/>
              <a:gd name="connsiteY25" fmla="*/ 1678675 h 2825087"/>
              <a:gd name="connsiteX26" fmla="*/ 2745581 w 2895707"/>
              <a:gd name="connsiteY26" fmla="*/ 1746914 h 2825087"/>
              <a:gd name="connsiteX27" fmla="*/ 2704638 w 2895707"/>
              <a:gd name="connsiteY27" fmla="*/ 1883391 h 2825087"/>
              <a:gd name="connsiteX28" fmla="*/ 2677342 w 2895707"/>
              <a:gd name="connsiteY28" fmla="*/ 1978925 h 2825087"/>
              <a:gd name="connsiteX29" fmla="*/ 2650047 w 2895707"/>
              <a:gd name="connsiteY29" fmla="*/ 2047164 h 2825087"/>
              <a:gd name="connsiteX30" fmla="*/ 2636399 w 2895707"/>
              <a:gd name="connsiteY30" fmla="*/ 2115403 h 2825087"/>
              <a:gd name="connsiteX31" fmla="*/ 2595456 w 2895707"/>
              <a:gd name="connsiteY31" fmla="*/ 2197290 h 2825087"/>
              <a:gd name="connsiteX32" fmla="*/ 2540865 w 2895707"/>
              <a:gd name="connsiteY32" fmla="*/ 2292824 h 2825087"/>
              <a:gd name="connsiteX33" fmla="*/ 2499922 w 2895707"/>
              <a:gd name="connsiteY33" fmla="*/ 2374711 h 2825087"/>
              <a:gd name="connsiteX34" fmla="*/ 2486274 w 2895707"/>
              <a:gd name="connsiteY34" fmla="*/ 2415654 h 2825087"/>
              <a:gd name="connsiteX35" fmla="*/ 2431683 w 2895707"/>
              <a:gd name="connsiteY35" fmla="*/ 2497540 h 2825087"/>
              <a:gd name="connsiteX36" fmla="*/ 2404387 w 2895707"/>
              <a:gd name="connsiteY36" fmla="*/ 2538484 h 2825087"/>
              <a:gd name="connsiteX37" fmla="*/ 2377092 w 2895707"/>
              <a:gd name="connsiteY37" fmla="*/ 2593075 h 2825087"/>
              <a:gd name="connsiteX38" fmla="*/ 2349796 w 2895707"/>
              <a:gd name="connsiteY38" fmla="*/ 2634018 h 2825087"/>
              <a:gd name="connsiteX39" fmla="*/ 2322501 w 2895707"/>
              <a:gd name="connsiteY39" fmla="*/ 2688609 h 2825087"/>
              <a:gd name="connsiteX40" fmla="*/ 2199671 w 2895707"/>
              <a:gd name="connsiteY40" fmla="*/ 2729552 h 2825087"/>
              <a:gd name="connsiteX41" fmla="*/ 2117784 w 2895707"/>
              <a:gd name="connsiteY41" fmla="*/ 2743200 h 2825087"/>
              <a:gd name="connsiteX42" fmla="*/ 2022250 w 2895707"/>
              <a:gd name="connsiteY42" fmla="*/ 2756848 h 2825087"/>
              <a:gd name="connsiteX43" fmla="*/ 1831181 w 2895707"/>
              <a:gd name="connsiteY43" fmla="*/ 2784143 h 2825087"/>
              <a:gd name="connsiteX44" fmla="*/ 1544578 w 2895707"/>
              <a:gd name="connsiteY44" fmla="*/ 2797791 h 2825087"/>
              <a:gd name="connsiteX45" fmla="*/ 1244327 w 2895707"/>
              <a:gd name="connsiteY45" fmla="*/ 2825087 h 2825087"/>
              <a:gd name="connsiteX46" fmla="*/ 889486 w 2895707"/>
              <a:gd name="connsiteY46" fmla="*/ 2797791 h 2825087"/>
              <a:gd name="connsiteX47" fmla="*/ 834895 w 2895707"/>
              <a:gd name="connsiteY47" fmla="*/ 2784143 h 2825087"/>
              <a:gd name="connsiteX48" fmla="*/ 698417 w 2895707"/>
              <a:gd name="connsiteY48" fmla="*/ 2756848 h 2825087"/>
              <a:gd name="connsiteX49" fmla="*/ 616530 w 2895707"/>
              <a:gd name="connsiteY49" fmla="*/ 2688609 h 2825087"/>
              <a:gd name="connsiteX50" fmla="*/ 466405 w 2895707"/>
              <a:gd name="connsiteY50" fmla="*/ 2579427 h 2825087"/>
              <a:gd name="connsiteX51" fmla="*/ 425462 w 2895707"/>
              <a:gd name="connsiteY51" fmla="*/ 2497540 h 2825087"/>
              <a:gd name="connsiteX52" fmla="*/ 384519 w 2895707"/>
              <a:gd name="connsiteY52" fmla="*/ 2456597 h 2825087"/>
              <a:gd name="connsiteX53" fmla="*/ 370871 w 2895707"/>
              <a:gd name="connsiteY53" fmla="*/ 2415654 h 2825087"/>
              <a:gd name="connsiteX54" fmla="*/ 343575 w 2895707"/>
              <a:gd name="connsiteY54" fmla="*/ 2374711 h 2825087"/>
              <a:gd name="connsiteX55" fmla="*/ 329927 w 2895707"/>
              <a:gd name="connsiteY55" fmla="*/ 2320119 h 2825087"/>
              <a:gd name="connsiteX56" fmla="*/ 288984 w 2895707"/>
              <a:gd name="connsiteY56" fmla="*/ 2210937 h 2825087"/>
              <a:gd name="connsiteX57" fmla="*/ 248041 w 2895707"/>
              <a:gd name="connsiteY57" fmla="*/ 1978925 h 2825087"/>
              <a:gd name="connsiteX58" fmla="*/ 234393 w 2895707"/>
              <a:gd name="connsiteY58" fmla="*/ 1883391 h 2825087"/>
              <a:gd name="connsiteX59" fmla="*/ 207098 w 2895707"/>
              <a:gd name="connsiteY59" fmla="*/ 1678675 h 2825087"/>
              <a:gd name="connsiteX60" fmla="*/ 193450 w 2895707"/>
              <a:gd name="connsiteY60" fmla="*/ 1473958 h 2825087"/>
              <a:gd name="connsiteX61" fmla="*/ 179802 w 2895707"/>
              <a:gd name="connsiteY61" fmla="*/ 1419367 h 2825087"/>
              <a:gd name="connsiteX62" fmla="*/ 43324 w 2895707"/>
              <a:gd name="connsiteY62" fmla="*/ 1294425 h 2825087"/>
              <a:gd name="connsiteX63" fmla="*/ 125211 w 2895707"/>
              <a:gd name="connsiteY63" fmla="*/ 1173708 h 2825087"/>
              <a:gd name="connsiteX64" fmla="*/ 111563 w 2895707"/>
              <a:gd name="connsiteY64" fmla="*/ 1132764 h 2825087"/>
              <a:gd name="connsiteX65" fmla="*/ 5759 w 2895707"/>
              <a:gd name="connsiteY65" fmla="*/ 1249420 h 2825087"/>
              <a:gd name="connsiteX66" fmla="*/ 17445 w 2895707"/>
              <a:gd name="connsiteY66" fmla="*/ 1249420 h 2825087"/>
              <a:gd name="connsiteX67" fmla="*/ 5759 w 2895707"/>
              <a:gd name="connsiteY67" fmla="*/ 934385 h 2825087"/>
              <a:gd name="connsiteX68" fmla="*/ 56972 w 2895707"/>
              <a:gd name="connsiteY68" fmla="*/ 764275 h 2825087"/>
              <a:gd name="connsiteX69" fmla="*/ 84268 w 2895707"/>
              <a:gd name="connsiteY69" fmla="*/ 709684 h 2825087"/>
              <a:gd name="connsiteX70" fmla="*/ 193450 w 2895707"/>
              <a:gd name="connsiteY70" fmla="*/ 586854 h 2825087"/>
              <a:gd name="connsiteX71" fmla="*/ 234393 w 2895707"/>
              <a:gd name="connsiteY71" fmla="*/ 573206 h 2825087"/>
              <a:gd name="connsiteX72" fmla="*/ 384519 w 2895707"/>
              <a:gd name="connsiteY72" fmla="*/ 477672 h 2825087"/>
              <a:gd name="connsiteX73" fmla="*/ 439110 w 2895707"/>
              <a:gd name="connsiteY73" fmla="*/ 436728 h 2825087"/>
              <a:gd name="connsiteX74" fmla="*/ 520996 w 2895707"/>
              <a:gd name="connsiteY74" fmla="*/ 382137 h 2825087"/>
              <a:gd name="connsiteX75" fmla="*/ 684769 w 2895707"/>
              <a:gd name="connsiteY75" fmla="*/ 272955 h 2825087"/>
              <a:gd name="connsiteX76" fmla="*/ 725713 w 2895707"/>
              <a:gd name="connsiteY76" fmla="*/ 245660 h 2825087"/>
              <a:gd name="connsiteX77" fmla="*/ 793951 w 2895707"/>
              <a:gd name="connsiteY77" fmla="*/ 232012 h 2825087"/>
              <a:gd name="connsiteX78" fmla="*/ 875838 w 2895707"/>
              <a:gd name="connsiteY78" fmla="*/ 204716 h 2825087"/>
              <a:gd name="connsiteX79" fmla="*/ 916781 w 2895707"/>
              <a:gd name="connsiteY79" fmla="*/ 191069 h 2825087"/>
              <a:gd name="connsiteX80" fmla="*/ 1094202 w 2895707"/>
              <a:gd name="connsiteY80" fmla="*/ 163773 h 2825087"/>
              <a:gd name="connsiteX81" fmla="*/ 1176089 w 2895707"/>
              <a:gd name="connsiteY81" fmla="*/ 136478 h 2825087"/>
              <a:gd name="connsiteX82" fmla="*/ 1217032 w 2895707"/>
              <a:gd name="connsiteY82" fmla="*/ 122830 h 2825087"/>
              <a:gd name="connsiteX83" fmla="*/ 1271623 w 2895707"/>
              <a:gd name="connsiteY83" fmla="*/ 81887 h 2825087"/>
              <a:gd name="connsiteX84" fmla="*/ 1353510 w 2895707"/>
              <a:gd name="connsiteY84" fmla="*/ 54591 h 2825087"/>
              <a:gd name="connsiteX85" fmla="*/ 1394453 w 2895707"/>
              <a:gd name="connsiteY85" fmla="*/ 40943 h 2825087"/>
              <a:gd name="connsiteX86" fmla="*/ 1503635 w 2895707"/>
              <a:gd name="connsiteY86" fmla="*/ 13648 h 2825087"/>
              <a:gd name="connsiteX0" fmla="*/ 1394453 w 2895707"/>
              <a:gd name="connsiteY0" fmla="*/ 0 h 2825087"/>
              <a:gd name="connsiteX1" fmla="*/ 1544578 w 2895707"/>
              <a:gd name="connsiteY1" fmla="*/ 13648 h 2825087"/>
              <a:gd name="connsiteX2" fmla="*/ 1612817 w 2895707"/>
              <a:gd name="connsiteY2" fmla="*/ 40943 h 2825087"/>
              <a:gd name="connsiteX3" fmla="*/ 1653760 w 2895707"/>
              <a:gd name="connsiteY3" fmla="*/ 54591 h 2825087"/>
              <a:gd name="connsiteX4" fmla="*/ 1844829 w 2895707"/>
              <a:gd name="connsiteY4" fmla="*/ 109182 h 2825087"/>
              <a:gd name="connsiteX5" fmla="*/ 1926716 w 2895707"/>
              <a:gd name="connsiteY5" fmla="*/ 136478 h 2825087"/>
              <a:gd name="connsiteX6" fmla="*/ 2035898 w 2895707"/>
              <a:gd name="connsiteY6" fmla="*/ 163773 h 2825087"/>
              <a:gd name="connsiteX7" fmla="*/ 2104136 w 2895707"/>
              <a:gd name="connsiteY7" fmla="*/ 177421 h 2825087"/>
              <a:gd name="connsiteX8" fmla="*/ 2226966 w 2895707"/>
              <a:gd name="connsiteY8" fmla="*/ 218364 h 2825087"/>
              <a:gd name="connsiteX9" fmla="*/ 2308853 w 2895707"/>
              <a:gd name="connsiteY9" fmla="*/ 313899 h 2825087"/>
              <a:gd name="connsiteX10" fmla="*/ 2390739 w 2895707"/>
              <a:gd name="connsiteY10" fmla="*/ 395785 h 2825087"/>
              <a:gd name="connsiteX11" fmla="*/ 2554513 w 2895707"/>
              <a:gd name="connsiteY11" fmla="*/ 532263 h 2825087"/>
              <a:gd name="connsiteX12" fmla="*/ 2609104 w 2895707"/>
              <a:gd name="connsiteY12" fmla="*/ 573206 h 2825087"/>
              <a:gd name="connsiteX13" fmla="*/ 2663695 w 2895707"/>
              <a:gd name="connsiteY13" fmla="*/ 614149 h 2825087"/>
              <a:gd name="connsiteX14" fmla="*/ 2745581 w 2895707"/>
              <a:gd name="connsiteY14" fmla="*/ 696036 h 2825087"/>
              <a:gd name="connsiteX15" fmla="*/ 2800172 w 2895707"/>
              <a:gd name="connsiteY15" fmla="*/ 791570 h 2825087"/>
              <a:gd name="connsiteX16" fmla="*/ 2813820 w 2895707"/>
              <a:gd name="connsiteY16" fmla="*/ 832514 h 2825087"/>
              <a:gd name="connsiteX17" fmla="*/ 2854763 w 2895707"/>
              <a:gd name="connsiteY17" fmla="*/ 873457 h 2825087"/>
              <a:gd name="connsiteX18" fmla="*/ 2895707 w 2895707"/>
              <a:gd name="connsiteY18" fmla="*/ 955343 h 2825087"/>
              <a:gd name="connsiteX19" fmla="*/ 2868411 w 2895707"/>
              <a:gd name="connsiteY19" fmla="*/ 1160060 h 2825087"/>
              <a:gd name="connsiteX20" fmla="*/ 2854763 w 2895707"/>
              <a:gd name="connsiteY20" fmla="*/ 1241946 h 2825087"/>
              <a:gd name="connsiteX21" fmla="*/ 2827468 w 2895707"/>
              <a:gd name="connsiteY21" fmla="*/ 1337481 h 2825087"/>
              <a:gd name="connsiteX22" fmla="*/ 2813820 w 2895707"/>
              <a:gd name="connsiteY22" fmla="*/ 1446663 h 2825087"/>
              <a:gd name="connsiteX23" fmla="*/ 2800172 w 2895707"/>
              <a:gd name="connsiteY23" fmla="*/ 1514902 h 2825087"/>
              <a:gd name="connsiteX24" fmla="*/ 2786524 w 2895707"/>
              <a:gd name="connsiteY24" fmla="*/ 1596788 h 2825087"/>
              <a:gd name="connsiteX25" fmla="*/ 2759229 w 2895707"/>
              <a:gd name="connsiteY25" fmla="*/ 1678675 h 2825087"/>
              <a:gd name="connsiteX26" fmla="*/ 2745581 w 2895707"/>
              <a:gd name="connsiteY26" fmla="*/ 1746914 h 2825087"/>
              <a:gd name="connsiteX27" fmla="*/ 2704638 w 2895707"/>
              <a:gd name="connsiteY27" fmla="*/ 1883391 h 2825087"/>
              <a:gd name="connsiteX28" fmla="*/ 2677342 w 2895707"/>
              <a:gd name="connsiteY28" fmla="*/ 1978925 h 2825087"/>
              <a:gd name="connsiteX29" fmla="*/ 2650047 w 2895707"/>
              <a:gd name="connsiteY29" fmla="*/ 2047164 h 2825087"/>
              <a:gd name="connsiteX30" fmla="*/ 2636399 w 2895707"/>
              <a:gd name="connsiteY30" fmla="*/ 2115403 h 2825087"/>
              <a:gd name="connsiteX31" fmla="*/ 2595456 w 2895707"/>
              <a:gd name="connsiteY31" fmla="*/ 2197290 h 2825087"/>
              <a:gd name="connsiteX32" fmla="*/ 2540865 w 2895707"/>
              <a:gd name="connsiteY32" fmla="*/ 2292824 h 2825087"/>
              <a:gd name="connsiteX33" fmla="*/ 2499922 w 2895707"/>
              <a:gd name="connsiteY33" fmla="*/ 2374711 h 2825087"/>
              <a:gd name="connsiteX34" fmla="*/ 2486274 w 2895707"/>
              <a:gd name="connsiteY34" fmla="*/ 2415654 h 2825087"/>
              <a:gd name="connsiteX35" fmla="*/ 2431683 w 2895707"/>
              <a:gd name="connsiteY35" fmla="*/ 2497540 h 2825087"/>
              <a:gd name="connsiteX36" fmla="*/ 2404387 w 2895707"/>
              <a:gd name="connsiteY36" fmla="*/ 2538484 h 2825087"/>
              <a:gd name="connsiteX37" fmla="*/ 2377092 w 2895707"/>
              <a:gd name="connsiteY37" fmla="*/ 2593075 h 2825087"/>
              <a:gd name="connsiteX38" fmla="*/ 2349796 w 2895707"/>
              <a:gd name="connsiteY38" fmla="*/ 2634018 h 2825087"/>
              <a:gd name="connsiteX39" fmla="*/ 2322501 w 2895707"/>
              <a:gd name="connsiteY39" fmla="*/ 2688609 h 2825087"/>
              <a:gd name="connsiteX40" fmla="*/ 2199671 w 2895707"/>
              <a:gd name="connsiteY40" fmla="*/ 2729552 h 2825087"/>
              <a:gd name="connsiteX41" fmla="*/ 2117784 w 2895707"/>
              <a:gd name="connsiteY41" fmla="*/ 2743200 h 2825087"/>
              <a:gd name="connsiteX42" fmla="*/ 2022250 w 2895707"/>
              <a:gd name="connsiteY42" fmla="*/ 2756848 h 2825087"/>
              <a:gd name="connsiteX43" fmla="*/ 1831181 w 2895707"/>
              <a:gd name="connsiteY43" fmla="*/ 2784143 h 2825087"/>
              <a:gd name="connsiteX44" fmla="*/ 1544578 w 2895707"/>
              <a:gd name="connsiteY44" fmla="*/ 2797791 h 2825087"/>
              <a:gd name="connsiteX45" fmla="*/ 1244327 w 2895707"/>
              <a:gd name="connsiteY45" fmla="*/ 2825087 h 2825087"/>
              <a:gd name="connsiteX46" fmla="*/ 889486 w 2895707"/>
              <a:gd name="connsiteY46" fmla="*/ 2797791 h 2825087"/>
              <a:gd name="connsiteX47" fmla="*/ 834895 w 2895707"/>
              <a:gd name="connsiteY47" fmla="*/ 2784143 h 2825087"/>
              <a:gd name="connsiteX48" fmla="*/ 698417 w 2895707"/>
              <a:gd name="connsiteY48" fmla="*/ 2756848 h 2825087"/>
              <a:gd name="connsiteX49" fmla="*/ 616530 w 2895707"/>
              <a:gd name="connsiteY49" fmla="*/ 2688609 h 2825087"/>
              <a:gd name="connsiteX50" fmla="*/ 466405 w 2895707"/>
              <a:gd name="connsiteY50" fmla="*/ 2579427 h 2825087"/>
              <a:gd name="connsiteX51" fmla="*/ 425462 w 2895707"/>
              <a:gd name="connsiteY51" fmla="*/ 2497540 h 2825087"/>
              <a:gd name="connsiteX52" fmla="*/ 384519 w 2895707"/>
              <a:gd name="connsiteY52" fmla="*/ 2456597 h 2825087"/>
              <a:gd name="connsiteX53" fmla="*/ 370871 w 2895707"/>
              <a:gd name="connsiteY53" fmla="*/ 2415654 h 2825087"/>
              <a:gd name="connsiteX54" fmla="*/ 343575 w 2895707"/>
              <a:gd name="connsiteY54" fmla="*/ 2374711 h 2825087"/>
              <a:gd name="connsiteX55" fmla="*/ 329927 w 2895707"/>
              <a:gd name="connsiteY55" fmla="*/ 2320119 h 2825087"/>
              <a:gd name="connsiteX56" fmla="*/ 288984 w 2895707"/>
              <a:gd name="connsiteY56" fmla="*/ 2210937 h 2825087"/>
              <a:gd name="connsiteX57" fmla="*/ 248041 w 2895707"/>
              <a:gd name="connsiteY57" fmla="*/ 1978925 h 2825087"/>
              <a:gd name="connsiteX58" fmla="*/ 234393 w 2895707"/>
              <a:gd name="connsiteY58" fmla="*/ 1883391 h 2825087"/>
              <a:gd name="connsiteX59" fmla="*/ 207098 w 2895707"/>
              <a:gd name="connsiteY59" fmla="*/ 1678675 h 2825087"/>
              <a:gd name="connsiteX60" fmla="*/ 193450 w 2895707"/>
              <a:gd name="connsiteY60" fmla="*/ 1473958 h 2825087"/>
              <a:gd name="connsiteX61" fmla="*/ 179802 w 2895707"/>
              <a:gd name="connsiteY61" fmla="*/ 1419367 h 2825087"/>
              <a:gd name="connsiteX62" fmla="*/ 43324 w 2895707"/>
              <a:gd name="connsiteY62" fmla="*/ 1294425 h 2825087"/>
              <a:gd name="connsiteX63" fmla="*/ 125211 w 2895707"/>
              <a:gd name="connsiteY63" fmla="*/ 1173708 h 2825087"/>
              <a:gd name="connsiteX64" fmla="*/ 5759 w 2895707"/>
              <a:gd name="connsiteY64" fmla="*/ 1249420 h 2825087"/>
              <a:gd name="connsiteX65" fmla="*/ 17445 w 2895707"/>
              <a:gd name="connsiteY65" fmla="*/ 1249420 h 2825087"/>
              <a:gd name="connsiteX66" fmla="*/ 5759 w 2895707"/>
              <a:gd name="connsiteY66" fmla="*/ 934385 h 2825087"/>
              <a:gd name="connsiteX67" fmla="*/ 56972 w 2895707"/>
              <a:gd name="connsiteY67" fmla="*/ 764275 h 2825087"/>
              <a:gd name="connsiteX68" fmla="*/ 84268 w 2895707"/>
              <a:gd name="connsiteY68" fmla="*/ 709684 h 2825087"/>
              <a:gd name="connsiteX69" fmla="*/ 193450 w 2895707"/>
              <a:gd name="connsiteY69" fmla="*/ 586854 h 2825087"/>
              <a:gd name="connsiteX70" fmla="*/ 234393 w 2895707"/>
              <a:gd name="connsiteY70" fmla="*/ 573206 h 2825087"/>
              <a:gd name="connsiteX71" fmla="*/ 384519 w 2895707"/>
              <a:gd name="connsiteY71" fmla="*/ 477672 h 2825087"/>
              <a:gd name="connsiteX72" fmla="*/ 439110 w 2895707"/>
              <a:gd name="connsiteY72" fmla="*/ 436728 h 2825087"/>
              <a:gd name="connsiteX73" fmla="*/ 520996 w 2895707"/>
              <a:gd name="connsiteY73" fmla="*/ 382137 h 2825087"/>
              <a:gd name="connsiteX74" fmla="*/ 684769 w 2895707"/>
              <a:gd name="connsiteY74" fmla="*/ 272955 h 2825087"/>
              <a:gd name="connsiteX75" fmla="*/ 725713 w 2895707"/>
              <a:gd name="connsiteY75" fmla="*/ 245660 h 2825087"/>
              <a:gd name="connsiteX76" fmla="*/ 793951 w 2895707"/>
              <a:gd name="connsiteY76" fmla="*/ 232012 h 2825087"/>
              <a:gd name="connsiteX77" fmla="*/ 875838 w 2895707"/>
              <a:gd name="connsiteY77" fmla="*/ 204716 h 2825087"/>
              <a:gd name="connsiteX78" fmla="*/ 916781 w 2895707"/>
              <a:gd name="connsiteY78" fmla="*/ 191069 h 2825087"/>
              <a:gd name="connsiteX79" fmla="*/ 1094202 w 2895707"/>
              <a:gd name="connsiteY79" fmla="*/ 163773 h 2825087"/>
              <a:gd name="connsiteX80" fmla="*/ 1176089 w 2895707"/>
              <a:gd name="connsiteY80" fmla="*/ 136478 h 2825087"/>
              <a:gd name="connsiteX81" fmla="*/ 1217032 w 2895707"/>
              <a:gd name="connsiteY81" fmla="*/ 122830 h 2825087"/>
              <a:gd name="connsiteX82" fmla="*/ 1271623 w 2895707"/>
              <a:gd name="connsiteY82" fmla="*/ 81887 h 2825087"/>
              <a:gd name="connsiteX83" fmla="*/ 1353510 w 2895707"/>
              <a:gd name="connsiteY83" fmla="*/ 54591 h 2825087"/>
              <a:gd name="connsiteX84" fmla="*/ 1394453 w 2895707"/>
              <a:gd name="connsiteY84" fmla="*/ 40943 h 2825087"/>
              <a:gd name="connsiteX85" fmla="*/ 1503635 w 2895707"/>
              <a:gd name="connsiteY85" fmla="*/ 13648 h 2825087"/>
              <a:gd name="connsiteX0" fmla="*/ 1408603 w 2909857"/>
              <a:gd name="connsiteY0" fmla="*/ 0 h 2825087"/>
              <a:gd name="connsiteX1" fmla="*/ 1558728 w 2909857"/>
              <a:gd name="connsiteY1" fmla="*/ 13648 h 2825087"/>
              <a:gd name="connsiteX2" fmla="*/ 1626967 w 2909857"/>
              <a:gd name="connsiteY2" fmla="*/ 40943 h 2825087"/>
              <a:gd name="connsiteX3" fmla="*/ 1667910 w 2909857"/>
              <a:gd name="connsiteY3" fmla="*/ 54591 h 2825087"/>
              <a:gd name="connsiteX4" fmla="*/ 1858979 w 2909857"/>
              <a:gd name="connsiteY4" fmla="*/ 109182 h 2825087"/>
              <a:gd name="connsiteX5" fmla="*/ 1940866 w 2909857"/>
              <a:gd name="connsiteY5" fmla="*/ 136478 h 2825087"/>
              <a:gd name="connsiteX6" fmla="*/ 2050048 w 2909857"/>
              <a:gd name="connsiteY6" fmla="*/ 163773 h 2825087"/>
              <a:gd name="connsiteX7" fmla="*/ 2118286 w 2909857"/>
              <a:gd name="connsiteY7" fmla="*/ 177421 h 2825087"/>
              <a:gd name="connsiteX8" fmla="*/ 2241116 w 2909857"/>
              <a:gd name="connsiteY8" fmla="*/ 218364 h 2825087"/>
              <a:gd name="connsiteX9" fmla="*/ 2323003 w 2909857"/>
              <a:gd name="connsiteY9" fmla="*/ 313899 h 2825087"/>
              <a:gd name="connsiteX10" fmla="*/ 2404889 w 2909857"/>
              <a:gd name="connsiteY10" fmla="*/ 395785 h 2825087"/>
              <a:gd name="connsiteX11" fmla="*/ 2568663 w 2909857"/>
              <a:gd name="connsiteY11" fmla="*/ 532263 h 2825087"/>
              <a:gd name="connsiteX12" fmla="*/ 2623254 w 2909857"/>
              <a:gd name="connsiteY12" fmla="*/ 573206 h 2825087"/>
              <a:gd name="connsiteX13" fmla="*/ 2677845 w 2909857"/>
              <a:gd name="connsiteY13" fmla="*/ 614149 h 2825087"/>
              <a:gd name="connsiteX14" fmla="*/ 2759731 w 2909857"/>
              <a:gd name="connsiteY14" fmla="*/ 696036 h 2825087"/>
              <a:gd name="connsiteX15" fmla="*/ 2814322 w 2909857"/>
              <a:gd name="connsiteY15" fmla="*/ 791570 h 2825087"/>
              <a:gd name="connsiteX16" fmla="*/ 2827970 w 2909857"/>
              <a:gd name="connsiteY16" fmla="*/ 832514 h 2825087"/>
              <a:gd name="connsiteX17" fmla="*/ 2868913 w 2909857"/>
              <a:gd name="connsiteY17" fmla="*/ 873457 h 2825087"/>
              <a:gd name="connsiteX18" fmla="*/ 2909857 w 2909857"/>
              <a:gd name="connsiteY18" fmla="*/ 955343 h 2825087"/>
              <a:gd name="connsiteX19" fmla="*/ 2882561 w 2909857"/>
              <a:gd name="connsiteY19" fmla="*/ 1160060 h 2825087"/>
              <a:gd name="connsiteX20" fmla="*/ 2868913 w 2909857"/>
              <a:gd name="connsiteY20" fmla="*/ 1241946 h 2825087"/>
              <a:gd name="connsiteX21" fmla="*/ 2841618 w 2909857"/>
              <a:gd name="connsiteY21" fmla="*/ 1337481 h 2825087"/>
              <a:gd name="connsiteX22" fmla="*/ 2827970 w 2909857"/>
              <a:gd name="connsiteY22" fmla="*/ 1446663 h 2825087"/>
              <a:gd name="connsiteX23" fmla="*/ 2814322 w 2909857"/>
              <a:gd name="connsiteY23" fmla="*/ 1514902 h 2825087"/>
              <a:gd name="connsiteX24" fmla="*/ 2800674 w 2909857"/>
              <a:gd name="connsiteY24" fmla="*/ 1596788 h 2825087"/>
              <a:gd name="connsiteX25" fmla="*/ 2773379 w 2909857"/>
              <a:gd name="connsiteY25" fmla="*/ 1678675 h 2825087"/>
              <a:gd name="connsiteX26" fmla="*/ 2759731 w 2909857"/>
              <a:gd name="connsiteY26" fmla="*/ 1746914 h 2825087"/>
              <a:gd name="connsiteX27" fmla="*/ 2718788 w 2909857"/>
              <a:gd name="connsiteY27" fmla="*/ 1883391 h 2825087"/>
              <a:gd name="connsiteX28" fmla="*/ 2691492 w 2909857"/>
              <a:gd name="connsiteY28" fmla="*/ 1978925 h 2825087"/>
              <a:gd name="connsiteX29" fmla="*/ 2664197 w 2909857"/>
              <a:gd name="connsiteY29" fmla="*/ 2047164 h 2825087"/>
              <a:gd name="connsiteX30" fmla="*/ 2650549 w 2909857"/>
              <a:gd name="connsiteY30" fmla="*/ 2115403 h 2825087"/>
              <a:gd name="connsiteX31" fmla="*/ 2609606 w 2909857"/>
              <a:gd name="connsiteY31" fmla="*/ 2197290 h 2825087"/>
              <a:gd name="connsiteX32" fmla="*/ 2555015 w 2909857"/>
              <a:gd name="connsiteY32" fmla="*/ 2292824 h 2825087"/>
              <a:gd name="connsiteX33" fmla="*/ 2514072 w 2909857"/>
              <a:gd name="connsiteY33" fmla="*/ 2374711 h 2825087"/>
              <a:gd name="connsiteX34" fmla="*/ 2500424 w 2909857"/>
              <a:gd name="connsiteY34" fmla="*/ 2415654 h 2825087"/>
              <a:gd name="connsiteX35" fmla="*/ 2445833 w 2909857"/>
              <a:gd name="connsiteY35" fmla="*/ 2497540 h 2825087"/>
              <a:gd name="connsiteX36" fmla="*/ 2418537 w 2909857"/>
              <a:gd name="connsiteY36" fmla="*/ 2538484 h 2825087"/>
              <a:gd name="connsiteX37" fmla="*/ 2391242 w 2909857"/>
              <a:gd name="connsiteY37" fmla="*/ 2593075 h 2825087"/>
              <a:gd name="connsiteX38" fmla="*/ 2363946 w 2909857"/>
              <a:gd name="connsiteY38" fmla="*/ 2634018 h 2825087"/>
              <a:gd name="connsiteX39" fmla="*/ 2336651 w 2909857"/>
              <a:gd name="connsiteY39" fmla="*/ 2688609 h 2825087"/>
              <a:gd name="connsiteX40" fmla="*/ 2213821 w 2909857"/>
              <a:gd name="connsiteY40" fmla="*/ 2729552 h 2825087"/>
              <a:gd name="connsiteX41" fmla="*/ 2131934 w 2909857"/>
              <a:gd name="connsiteY41" fmla="*/ 2743200 h 2825087"/>
              <a:gd name="connsiteX42" fmla="*/ 2036400 w 2909857"/>
              <a:gd name="connsiteY42" fmla="*/ 2756848 h 2825087"/>
              <a:gd name="connsiteX43" fmla="*/ 1845331 w 2909857"/>
              <a:gd name="connsiteY43" fmla="*/ 2784143 h 2825087"/>
              <a:gd name="connsiteX44" fmla="*/ 1558728 w 2909857"/>
              <a:gd name="connsiteY44" fmla="*/ 2797791 h 2825087"/>
              <a:gd name="connsiteX45" fmla="*/ 1258477 w 2909857"/>
              <a:gd name="connsiteY45" fmla="*/ 2825087 h 2825087"/>
              <a:gd name="connsiteX46" fmla="*/ 903636 w 2909857"/>
              <a:gd name="connsiteY46" fmla="*/ 2797791 h 2825087"/>
              <a:gd name="connsiteX47" fmla="*/ 849045 w 2909857"/>
              <a:gd name="connsiteY47" fmla="*/ 2784143 h 2825087"/>
              <a:gd name="connsiteX48" fmla="*/ 712567 w 2909857"/>
              <a:gd name="connsiteY48" fmla="*/ 2756848 h 2825087"/>
              <a:gd name="connsiteX49" fmla="*/ 630680 w 2909857"/>
              <a:gd name="connsiteY49" fmla="*/ 2688609 h 2825087"/>
              <a:gd name="connsiteX50" fmla="*/ 480555 w 2909857"/>
              <a:gd name="connsiteY50" fmla="*/ 2579427 h 2825087"/>
              <a:gd name="connsiteX51" fmla="*/ 439612 w 2909857"/>
              <a:gd name="connsiteY51" fmla="*/ 2497540 h 2825087"/>
              <a:gd name="connsiteX52" fmla="*/ 398669 w 2909857"/>
              <a:gd name="connsiteY52" fmla="*/ 2456597 h 2825087"/>
              <a:gd name="connsiteX53" fmla="*/ 385021 w 2909857"/>
              <a:gd name="connsiteY53" fmla="*/ 2415654 h 2825087"/>
              <a:gd name="connsiteX54" fmla="*/ 357725 w 2909857"/>
              <a:gd name="connsiteY54" fmla="*/ 2374711 h 2825087"/>
              <a:gd name="connsiteX55" fmla="*/ 344077 w 2909857"/>
              <a:gd name="connsiteY55" fmla="*/ 2320119 h 2825087"/>
              <a:gd name="connsiteX56" fmla="*/ 303134 w 2909857"/>
              <a:gd name="connsiteY56" fmla="*/ 2210937 h 2825087"/>
              <a:gd name="connsiteX57" fmla="*/ 262191 w 2909857"/>
              <a:gd name="connsiteY57" fmla="*/ 1978925 h 2825087"/>
              <a:gd name="connsiteX58" fmla="*/ 248543 w 2909857"/>
              <a:gd name="connsiteY58" fmla="*/ 1883391 h 2825087"/>
              <a:gd name="connsiteX59" fmla="*/ 221248 w 2909857"/>
              <a:gd name="connsiteY59" fmla="*/ 1678675 h 2825087"/>
              <a:gd name="connsiteX60" fmla="*/ 207600 w 2909857"/>
              <a:gd name="connsiteY60" fmla="*/ 1473958 h 2825087"/>
              <a:gd name="connsiteX61" fmla="*/ 193952 w 2909857"/>
              <a:gd name="connsiteY61" fmla="*/ 1419367 h 2825087"/>
              <a:gd name="connsiteX62" fmla="*/ 57474 w 2909857"/>
              <a:gd name="connsiteY62" fmla="*/ 1294425 h 2825087"/>
              <a:gd name="connsiteX63" fmla="*/ 139361 w 2909857"/>
              <a:gd name="connsiteY63" fmla="*/ 1173708 h 2825087"/>
              <a:gd name="connsiteX64" fmla="*/ 19909 w 2909857"/>
              <a:gd name="connsiteY64" fmla="*/ 1249420 h 2825087"/>
              <a:gd name="connsiteX65" fmla="*/ 19909 w 2909857"/>
              <a:gd name="connsiteY65" fmla="*/ 934385 h 2825087"/>
              <a:gd name="connsiteX66" fmla="*/ 71122 w 2909857"/>
              <a:gd name="connsiteY66" fmla="*/ 764275 h 2825087"/>
              <a:gd name="connsiteX67" fmla="*/ 98418 w 2909857"/>
              <a:gd name="connsiteY67" fmla="*/ 709684 h 2825087"/>
              <a:gd name="connsiteX68" fmla="*/ 207600 w 2909857"/>
              <a:gd name="connsiteY68" fmla="*/ 586854 h 2825087"/>
              <a:gd name="connsiteX69" fmla="*/ 248543 w 2909857"/>
              <a:gd name="connsiteY69" fmla="*/ 573206 h 2825087"/>
              <a:gd name="connsiteX70" fmla="*/ 398669 w 2909857"/>
              <a:gd name="connsiteY70" fmla="*/ 477672 h 2825087"/>
              <a:gd name="connsiteX71" fmla="*/ 453260 w 2909857"/>
              <a:gd name="connsiteY71" fmla="*/ 436728 h 2825087"/>
              <a:gd name="connsiteX72" fmla="*/ 535146 w 2909857"/>
              <a:gd name="connsiteY72" fmla="*/ 382137 h 2825087"/>
              <a:gd name="connsiteX73" fmla="*/ 698919 w 2909857"/>
              <a:gd name="connsiteY73" fmla="*/ 272955 h 2825087"/>
              <a:gd name="connsiteX74" fmla="*/ 739863 w 2909857"/>
              <a:gd name="connsiteY74" fmla="*/ 245660 h 2825087"/>
              <a:gd name="connsiteX75" fmla="*/ 808101 w 2909857"/>
              <a:gd name="connsiteY75" fmla="*/ 232012 h 2825087"/>
              <a:gd name="connsiteX76" fmla="*/ 889988 w 2909857"/>
              <a:gd name="connsiteY76" fmla="*/ 204716 h 2825087"/>
              <a:gd name="connsiteX77" fmla="*/ 930931 w 2909857"/>
              <a:gd name="connsiteY77" fmla="*/ 191069 h 2825087"/>
              <a:gd name="connsiteX78" fmla="*/ 1108352 w 2909857"/>
              <a:gd name="connsiteY78" fmla="*/ 163773 h 2825087"/>
              <a:gd name="connsiteX79" fmla="*/ 1190239 w 2909857"/>
              <a:gd name="connsiteY79" fmla="*/ 136478 h 2825087"/>
              <a:gd name="connsiteX80" fmla="*/ 1231182 w 2909857"/>
              <a:gd name="connsiteY80" fmla="*/ 122830 h 2825087"/>
              <a:gd name="connsiteX81" fmla="*/ 1285773 w 2909857"/>
              <a:gd name="connsiteY81" fmla="*/ 81887 h 2825087"/>
              <a:gd name="connsiteX82" fmla="*/ 1367660 w 2909857"/>
              <a:gd name="connsiteY82" fmla="*/ 54591 h 2825087"/>
              <a:gd name="connsiteX83" fmla="*/ 1408603 w 2909857"/>
              <a:gd name="connsiteY83" fmla="*/ 40943 h 2825087"/>
              <a:gd name="connsiteX84" fmla="*/ 1517785 w 2909857"/>
              <a:gd name="connsiteY84" fmla="*/ 13648 h 2825087"/>
              <a:gd name="connsiteX0" fmla="*/ 1408603 w 2909857"/>
              <a:gd name="connsiteY0" fmla="*/ 0 h 2825087"/>
              <a:gd name="connsiteX1" fmla="*/ 1558728 w 2909857"/>
              <a:gd name="connsiteY1" fmla="*/ 13648 h 2825087"/>
              <a:gd name="connsiteX2" fmla="*/ 1626967 w 2909857"/>
              <a:gd name="connsiteY2" fmla="*/ 40943 h 2825087"/>
              <a:gd name="connsiteX3" fmla="*/ 1667910 w 2909857"/>
              <a:gd name="connsiteY3" fmla="*/ 54591 h 2825087"/>
              <a:gd name="connsiteX4" fmla="*/ 1858979 w 2909857"/>
              <a:gd name="connsiteY4" fmla="*/ 109182 h 2825087"/>
              <a:gd name="connsiteX5" fmla="*/ 1940866 w 2909857"/>
              <a:gd name="connsiteY5" fmla="*/ 136478 h 2825087"/>
              <a:gd name="connsiteX6" fmla="*/ 2050048 w 2909857"/>
              <a:gd name="connsiteY6" fmla="*/ 163773 h 2825087"/>
              <a:gd name="connsiteX7" fmla="*/ 2118286 w 2909857"/>
              <a:gd name="connsiteY7" fmla="*/ 177421 h 2825087"/>
              <a:gd name="connsiteX8" fmla="*/ 2241116 w 2909857"/>
              <a:gd name="connsiteY8" fmla="*/ 218364 h 2825087"/>
              <a:gd name="connsiteX9" fmla="*/ 2323003 w 2909857"/>
              <a:gd name="connsiteY9" fmla="*/ 313899 h 2825087"/>
              <a:gd name="connsiteX10" fmla="*/ 2404889 w 2909857"/>
              <a:gd name="connsiteY10" fmla="*/ 395785 h 2825087"/>
              <a:gd name="connsiteX11" fmla="*/ 2568663 w 2909857"/>
              <a:gd name="connsiteY11" fmla="*/ 532263 h 2825087"/>
              <a:gd name="connsiteX12" fmla="*/ 2623254 w 2909857"/>
              <a:gd name="connsiteY12" fmla="*/ 573206 h 2825087"/>
              <a:gd name="connsiteX13" fmla="*/ 2677845 w 2909857"/>
              <a:gd name="connsiteY13" fmla="*/ 614149 h 2825087"/>
              <a:gd name="connsiteX14" fmla="*/ 2759731 w 2909857"/>
              <a:gd name="connsiteY14" fmla="*/ 696036 h 2825087"/>
              <a:gd name="connsiteX15" fmla="*/ 2814322 w 2909857"/>
              <a:gd name="connsiteY15" fmla="*/ 791570 h 2825087"/>
              <a:gd name="connsiteX16" fmla="*/ 2827970 w 2909857"/>
              <a:gd name="connsiteY16" fmla="*/ 832514 h 2825087"/>
              <a:gd name="connsiteX17" fmla="*/ 2868913 w 2909857"/>
              <a:gd name="connsiteY17" fmla="*/ 873457 h 2825087"/>
              <a:gd name="connsiteX18" fmla="*/ 2909857 w 2909857"/>
              <a:gd name="connsiteY18" fmla="*/ 955343 h 2825087"/>
              <a:gd name="connsiteX19" fmla="*/ 2882561 w 2909857"/>
              <a:gd name="connsiteY19" fmla="*/ 1160060 h 2825087"/>
              <a:gd name="connsiteX20" fmla="*/ 2868913 w 2909857"/>
              <a:gd name="connsiteY20" fmla="*/ 1241946 h 2825087"/>
              <a:gd name="connsiteX21" fmla="*/ 2841618 w 2909857"/>
              <a:gd name="connsiteY21" fmla="*/ 1337481 h 2825087"/>
              <a:gd name="connsiteX22" fmla="*/ 2827970 w 2909857"/>
              <a:gd name="connsiteY22" fmla="*/ 1446663 h 2825087"/>
              <a:gd name="connsiteX23" fmla="*/ 2814322 w 2909857"/>
              <a:gd name="connsiteY23" fmla="*/ 1514902 h 2825087"/>
              <a:gd name="connsiteX24" fmla="*/ 2800674 w 2909857"/>
              <a:gd name="connsiteY24" fmla="*/ 1596788 h 2825087"/>
              <a:gd name="connsiteX25" fmla="*/ 2773379 w 2909857"/>
              <a:gd name="connsiteY25" fmla="*/ 1678675 h 2825087"/>
              <a:gd name="connsiteX26" fmla="*/ 2759731 w 2909857"/>
              <a:gd name="connsiteY26" fmla="*/ 1746914 h 2825087"/>
              <a:gd name="connsiteX27" fmla="*/ 2718788 w 2909857"/>
              <a:gd name="connsiteY27" fmla="*/ 1883391 h 2825087"/>
              <a:gd name="connsiteX28" fmla="*/ 2691492 w 2909857"/>
              <a:gd name="connsiteY28" fmla="*/ 1978925 h 2825087"/>
              <a:gd name="connsiteX29" fmla="*/ 2664197 w 2909857"/>
              <a:gd name="connsiteY29" fmla="*/ 2047164 h 2825087"/>
              <a:gd name="connsiteX30" fmla="*/ 2650549 w 2909857"/>
              <a:gd name="connsiteY30" fmla="*/ 2115403 h 2825087"/>
              <a:gd name="connsiteX31" fmla="*/ 2609606 w 2909857"/>
              <a:gd name="connsiteY31" fmla="*/ 2197290 h 2825087"/>
              <a:gd name="connsiteX32" fmla="*/ 2555015 w 2909857"/>
              <a:gd name="connsiteY32" fmla="*/ 2292824 h 2825087"/>
              <a:gd name="connsiteX33" fmla="*/ 2514072 w 2909857"/>
              <a:gd name="connsiteY33" fmla="*/ 2374711 h 2825087"/>
              <a:gd name="connsiteX34" fmla="*/ 2500424 w 2909857"/>
              <a:gd name="connsiteY34" fmla="*/ 2415654 h 2825087"/>
              <a:gd name="connsiteX35" fmla="*/ 2445833 w 2909857"/>
              <a:gd name="connsiteY35" fmla="*/ 2497540 h 2825087"/>
              <a:gd name="connsiteX36" fmla="*/ 2418537 w 2909857"/>
              <a:gd name="connsiteY36" fmla="*/ 2538484 h 2825087"/>
              <a:gd name="connsiteX37" fmla="*/ 2391242 w 2909857"/>
              <a:gd name="connsiteY37" fmla="*/ 2593075 h 2825087"/>
              <a:gd name="connsiteX38" fmla="*/ 2363946 w 2909857"/>
              <a:gd name="connsiteY38" fmla="*/ 2634018 h 2825087"/>
              <a:gd name="connsiteX39" fmla="*/ 2336651 w 2909857"/>
              <a:gd name="connsiteY39" fmla="*/ 2688609 h 2825087"/>
              <a:gd name="connsiteX40" fmla="*/ 2213821 w 2909857"/>
              <a:gd name="connsiteY40" fmla="*/ 2729552 h 2825087"/>
              <a:gd name="connsiteX41" fmla="*/ 2131934 w 2909857"/>
              <a:gd name="connsiteY41" fmla="*/ 2743200 h 2825087"/>
              <a:gd name="connsiteX42" fmla="*/ 2036400 w 2909857"/>
              <a:gd name="connsiteY42" fmla="*/ 2756848 h 2825087"/>
              <a:gd name="connsiteX43" fmla="*/ 1845331 w 2909857"/>
              <a:gd name="connsiteY43" fmla="*/ 2784143 h 2825087"/>
              <a:gd name="connsiteX44" fmla="*/ 1558728 w 2909857"/>
              <a:gd name="connsiteY44" fmla="*/ 2797791 h 2825087"/>
              <a:gd name="connsiteX45" fmla="*/ 1258477 w 2909857"/>
              <a:gd name="connsiteY45" fmla="*/ 2825087 h 2825087"/>
              <a:gd name="connsiteX46" fmla="*/ 903636 w 2909857"/>
              <a:gd name="connsiteY46" fmla="*/ 2797791 h 2825087"/>
              <a:gd name="connsiteX47" fmla="*/ 849045 w 2909857"/>
              <a:gd name="connsiteY47" fmla="*/ 2784143 h 2825087"/>
              <a:gd name="connsiteX48" fmla="*/ 712567 w 2909857"/>
              <a:gd name="connsiteY48" fmla="*/ 2756848 h 2825087"/>
              <a:gd name="connsiteX49" fmla="*/ 630680 w 2909857"/>
              <a:gd name="connsiteY49" fmla="*/ 2688609 h 2825087"/>
              <a:gd name="connsiteX50" fmla="*/ 480555 w 2909857"/>
              <a:gd name="connsiteY50" fmla="*/ 2579427 h 2825087"/>
              <a:gd name="connsiteX51" fmla="*/ 439612 w 2909857"/>
              <a:gd name="connsiteY51" fmla="*/ 2497540 h 2825087"/>
              <a:gd name="connsiteX52" fmla="*/ 398669 w 2909857"/>
              <a:gd name="connsiteY52" fmla="*/ 2456597 h 2825087"/>
              <a:gd name="connsiteX53" fmla="*/ 385021 w 2909857"/>
              <a:gd name="connsiteY53" fmla="*/ 2415654 h 2825087"/>
              <a:gd name="connsiteX54" fmla="*/ 357725 w 2909857"/>
              <a:gd name="connsiteY54" fmla="*/ 2374711 h 2825087"/>
              <a:gd name="connsiteX55" fmla="*/ 344077 w 2909857"/>
              <a:gd name="connsiteY55" fmla="*/ 2320119 h 2825087"/>
              <a:gd name="connsiteX56" fmla="*/ 303134 w 2909857"/>
              <a:gd name="connsiteY56" fmla="*/ 2210937 h 2825087"/>
              <a:gd name="connsiteX57" fmla="*/ 262191 w 2909857"/>
              <a:gd name="connsiteY57" fmla="*/ 1978925 h 2825087"/>
              <a:gd name="connsiteX58" fmla="*/ 248543 w 2909857"/>
              <a:gd name="connsiteY58" fmla="*/ 1883391 h 2825087"/>
              <a:gd name="connsiteX59" fmla="*/ 221248 w 2909857"/>
              <a:gd name="connsiteY59" fmla="*/ 1678675 h 2825087"/>
              <a:gd name="connsiteX60" fmla="*/ 207600 w 2909857"/>
              <a:gd name="connsiteY60" fmla="*/ 1473958 h 2825087"/>
              <a:gd name="connsiteX61" fmla="*/ 193952 w 2909857"/>
              <a:gd name="connsiteY61" fmla="*/ 1419367 h 2825087"/>
              <a:gd name="connsiteX62" fmla="*/ 57474 w 2909857"/>
              <a:gd name="connsiteY62" fmla="*/ 1294425 h 2825087"/>
              <a:gd name="connsiteX63" fmla="*/ 369269 w 2909857"/>
              <a:gd name="connsiteY63" fmla="*/ 934385 h 2825087"/>
              <a:gd name="connsiteX64" fmla="*/ 19909 w 2909857"/>
              <a:gd name="connsiteY64" fmla="*/ 1249420 h 2825087"/>
              <a:gd name="connsiteX65" fmla="*/ 19909 w 2909857"/>
              <a:gd name="connsiteY65" fmla="*/ 934385 h 2825087"/>
              <a:gd name="connsiteX66" fmla="*/ 71122 w 2909857"/>
              <a:gd name="connsiteY66" fmla="*/ 764275 h 2825087"/>
              <a:gd name="connsiteX67" fmla="*/ 98418 w 2909857"/>
              <a:gd name="connsiteY67" fmla="*/ 709684 h 2825087"/>
              <a:gd name="connsiteX68" fmla="*/ 207600 w 2909857"/>
              <a:gd name="connsiteY68" fmla="*/ 586854 h 2825087"/>
              <a:gd name="connsiteX69" fmla="*/ 248543 w 2909857"/>
              <a:gd name="connsiteY69" fmla="*/ 573206 h 2825087"/>
              <a:gd name="connsiteX70" fmla="*/ 398669 w 2909857"/>
              <a:gd name="connsiteY70" fmla="*/ 477672 h 2825087"/>
              <a:gd name="connsiteX71" fmla="*/ 453260 w 2909857"/>
              <a:gd name="connsiteY71" fmla="*/ 436728 h 2825087"/>
              <a:gd name="connsiteX72" fmla="*/ 535146 w 2909857"/>
              <a:gd name="connsiteY72" fmla="*/ 382137 h 2825087"/>
              <a:gd name="connsiteX73" fmla="*/ 698919 w 2909857"/>
              <a:gd name="connsiteY73" fmla="*/ 272955 h 2825087"/>
              <a:gd name="connsiteX74" fmla="*/ 739863 w 2909857"/>
              <a:gd name="connsiteY74" fmla="*/ 245660 h 2825087"/>
              <a:gd name="connsiteX75" fmla="*/ 808101 w 2909857"/>
              <a:gd name="connsiteY75" fmla="*/ 232012 h 2825087"/>
              <a:gd name="connsiteX76" fmla="*/ 889988 w 2909857"/>
              <a:gd name="connsiteY76" fmla="*/ 204716 h 2825087"/>
              <a:gd name="connsiteX77" fmla="*/ 930931 w 2909857"/>
              <a:gd name="connsiteY77" fmla="*/ 191069 h 2825087"/>
              <a:gd name="connsiteX78" fmla="*/ 1108352 w 2909857"/>
              <a:gd name="connsiteY78" fmla="*/ 163773 h 2825087"/>
              <a:gd name="connsiteX79" fmla="*/ 1190239 w 2909857"/>
              <a:gd name="connsiteY79" fmla="*/ 136478 h 2825087"/>
              <a:gd name="connsiteX80" fmla="*/ 1231182 w 2909857"/>
              <a:gd name="connsiteY80" fmla="*/ 122830 h 2825087"/>
              <a:gd name="connsiteX81" fmla="*/ 1285773 w 2909857"/>
              <a:gd name="connsiteY81" fmla="*/ 81887 h 2825087"/>
              <a:gd name="connsiteX82" fmla="*/ 1367660 w 2909857"/>
              <a:gd name="connsiteY82" fmla="*/ 54591 h 2825087"/>
              <a:gd name="connsiteX83" fmla="*/ 1408603 w 2909857"/>
              <a:gd name="connsiteY83" fmla="*/ 40943 h 2825087"/>
              <a:gd name="connsiteX84" fmla="*/ 1517785 w 2909857"/>
              <a:gd name="connsiteY84" fmla="*/ 13648 h 2825087"/>
              <a:gd name="connsiteX0" fmla="*/ 1408603 w 2909857"/>
              <a:gd name="connsiteY0" fmla="*/ 0 h 2825087"/>
              <a:gd name="connsiteX1" fmla="*/ 1558728 w 2909857"/>
              <a:gd name="connsiteY1" fmla="*/ 13648 h 2825087"/>
              <a:gd name="connsiteX2" fmla="*/ 1626967 w 2909857"/>
              <a:gd name="connsiteY2" fmla="*/ 40943 h 2825087"/>
              <a:gd name="connsiteX3" fmla="*/ 1667910 w 2909857"/>
              <a:gd name="connsiteY3" fmla="*/ 54591 h 2825087"/>
              <a:gd name="connsiteX4" fmla="*/ 1858979 w 2909857"/>
              <a:gd name="connsiteY4" fmla="*/ 109182 h 2825087"/>
              <a:gd name="connsiteX5" fmla="*/ 1940866 w 2909857"/>
              <a:gd name="connsiteY5" fmla="*/ 136478 h 2825087"/>
              <a:gd name="connsiteX6" fmla="*/ 2050048 w 2909857"/>
              <a:gd name="connsiteY6" fmla="*/ 163773 h 2825087"/>
              <a:gd name="connsiteX7" fmla="*/ 2118286 w 2909857"/>
              <a:gd name="connsiteY7" fmla="*/ 177421 h 2825087"/>
              <a:gd name="connsiteX8" fmla="*/ 2241116 w 2909857"/>
              <a:gd name="connsiteY8" fmla="*/ 218364 h 2825087"/>
              <a:gd name="connsiteX9" fmla="*/ 2323003 w 2909857"/>
              <a:gd name="connsiteY9" fmla="*/ 313899 h 2825087"/>
              <a:gd name="connsiteX10" fmla="*/ 2404889 w 2909857"/>
              <a:gd name="connsiteY10" fmla="*/ 395785 h 2825087"/>
              <a:gd name="connsiteX11" fmla="*/ 2568663 w 2909857"/>
              <a:gd name="connsiteY11" fmla="*/ 532263 h 2825087"/>
              <a:gd name="connsiteX12" fmla="*/ 2623254 w 2909857"/>
              <a:gd name="connsiteY12" fmla="*/ 573206 h 2825087"/>
              <a:gd name="connsiteX13" fmla="*/ 2677845 w 2909857"/>
              <a:gd name="connsiteY13" fmla="*/ 614149 h 2825087"/>
              <a:gd name="connsiteX14" fmla="*/ 2759731 w 2909857"/>
              <a:gd name="connsiteY14" fmla="*/ 696036 h 2825087"/>
              <a:gd name="connsiteX15" fmla="*/ 2814322 w 2909857"/>
              <a:gd name="connsiteY15" fmla="*/ 791570 h 2825087"/>
              <a:gd name="connsiteX16" fmla="*/ 2827970 w 2909857"/>
              <a:gd name="connsiteY16" fmla="*/ 832514 h 2825087"/>
              <a:gd name="connsiteX17" fmla="*/ 2868913 w 2909857"/>
              <a:gd name="connsiteY17" fmla="*/ 873457 h 2825087"/>
              <a:gd name="connsiteX18" fmla="*/ 2909857 w 2909857"/>
              <a:gd name="connsiteY18" fmla="*/ 955343 h 2825087"/>
              <a:gd name="connsiteX19" fmla="*/ 2882561 w 2909857"/>
              <a:gd name="connsiteY19" fmla="*/ 1160060 h 2825087"/>
              <a:gd name="connsiteX20" fmla="*/ 2868913 w 2909857"/>
              <a:gd name="connsiteY20" fmla="*/ 1241946 h 2825087"/>
              <a:gd name="connsiteX21" fmla="*/ 2841618 w 2909857"/>
              <a:gd name="connsiteY21" fmla="*/ 1337481 h 2825087"/>
              <a:gd name="connsiteX22" fmla="*/ 2827970 w 2909857"/>
              <a:gd name="connsiteY22" fmla="*/ 1446663 h 2825087"/>
              <a:gd name="connsiteX23" fmla="*/ 2814322 w 2909857"/>
              <a:gd name="connsiteY23" fmla="*/ 1514902 h 2825087"/>
              <a:gd name="connsiteX24" fmla="*/ 2800674 w 2909857"/>
              <a:gd name="connsiteY24" fmla="*/ 1596788 h 2825087"/>
              <a:gd name="connsiteX25" fmla="*/ 2773379 w 2909857"/>
              <a:gd name="connsiteY25" fmla="*/ 1678675 h 2825087"/>
              <a:gd name="connsiteX26" fmla="*/ 2759731 w 2909857"/>
              <a:gd name="connsiteY26" fmla="*/ 1746914 h 2825087"/>
              <a:gd name="connsiteX27" fmla="*/ 2718788 w 2909857"/>
              <a:gd name="connsiteY27" fmla="*/ 1883391 h 2825087"/>
              <a:gd name="connsiteX28" fmla="*/ 2691492 w 2909857"/>
              <a:gd name="connsiteY28" fmla="*/ 1978925 h 2825087"/>
              <a:gd name="connsiteX29" fmla="*/ 2664197 w 2909857"/>
              <a:gd name="connsiteY29" fmla="*/ 2047164 h 2825087"/>
              <a:gd name="connsiteX30" fmla="*/ 2650549 w 2909857"/>
              <a:gd name="connsiteY30" fmla="*/ 2115403 h 2825087"/>
              <a:gd name="connsiteX31" fmla="*/ 2609606 w 2909857"/>
              <a:gd name="connsiteY31" fmla="*/ 2197290 h 2825087"/>
              <a:gd name="connsiteX32" fmla="*/ 2555015 w 2909857"/>
              <a:gd name="connsiteY32" fmla="*/ 2292824 h 2825087"/>
              <a:gd name="connsiteX33" fmla="*/ 2514072 w 2909857"/>
              <a:gd name="connsiteY33" fmla="*/ 2374711 h 2825087"/>
              <a:gd name="connsiteX34" fmla="*/ 2500424 w 2909857"/>
              <a:gd name="connsiteY34" fmla="*/ 2415654 h 2825087"/>
              <a:gd name="connsiteX35" fmla="*/ 2445833 w 2909857"/>
              <a:gd name="connsiteY35" fmla="*/ 2497540 h 2825087"/>
              <a:gd name="connsiteX36" fmla="*/ 2418537 w 2909857"/>
              <a:gd name="connsiteY36" fmla="*/ 2538484 h 2825087"/>
              <a:gd name="connsiteX37" fmla="*/ 2391242 w 2909857"/>
              <a:gd name="connsiteY37" fmla="*/ 2593075 h 2825087"/>
              <a:gd name="connsiteX38" fmla="*/ 2363946 w 2909857"/>
              <a:gd name="connsiteY38" fmla="*/ 2634018 h 2825087"/>
              <a:gd name="connsiteX39" fmla="*/ 2336651 w 2909857"/>
              <a:gd name="connsiteY39" fmla="*/ 2688609 h 2825087"/>
              <a:gd name="connsiteX40" fmla="*/ 2213821 w 2909857"/>
              <a:gd name="connsiteY40" fmla="*/ 2729552 h 2825087"/>
              <a:gd name="connsiteX41" fmla="*/ 2131934 w 2909857"/>
              <a:gd name="connsiteY41" fmla="*/ 2743200 h 2825087"/>
              <a:gd name="connsiteX42" fmla="*/ 2036400 w 2909857"/>
              <a:gd name="connsiteY42" fmla="*/ 2756848 h 2825087"/>
              <a:gd name="connsiteX43" fmla="*/ 1845331 w 2909857"/>
              <a:gd name="connsiteY43" fmla="*/ 2784143 h 2825087"/>
              <a:gd name="connsiteX44" fmla="*/ 1558728 w 2909857"/>
              <a:gd name="connsiteY44" fmla="*/ 2797791 h 2825087"/>
              <a:gd name="connsiteX45" fmla="*/ 1258477 w 2909857"/>
              <a:gd name="connsiteY45" fmla="*/ 2825087 h 2825087"/>
              <a:gd name="connsiteX46" fmla="*/ 903636 w 2909857"/>
              <a:gd name="connsiteY46" fmla="*/ 2797791 h 2825087"/>
              <a:gd name="connsiteX47" fmla="*/ 849045 w 2909857"/>
              <a:gd name="connsiteY47" fmla="*/ 2784143 h 2825087"/>
              <a:gd name="connsiteX48" fmla="*/ 712567 w 2909857"/>
              <a:gd name="connsiteY48" fmla="*/ 2756848 h 2825087"/>
              <a:gd name="connsiteX49" fmla="*/ 630680 w 2909857"/>
              <a:gd name="connsiteY49" fmla="*/ 2688609 h 2825087"/>
              <a:gd name="connsiteX50" fmla="*/ 480555 w 2909857"/>
              <a:gd name="connsiteY50" fmla="*/ 2579427 h 2825087"/>
              <a:gd name="connsiteX51" fmla="*/ 439612 w 2909857"/>
              <a:gd name="connsiteY51" fmla="*/ 2497540 h 2825087"/>
              <a:gd name="connsiteX52" fmla="*/ 398669 w 2909857"/>
              <a:gd name="connsiteY52" fmla="*/ 2456597 h 2825087"/>
              <a:gd name="connsiteX53" fmla="*/ 385021 w 2909857"/>
              <a:gd name="connsiteY53" fmla="*/ 2415654 h 2825087"/>
              <a:gd name="connsiteX54" fmla="*/ 357725 w 2909857"/>
              <a:gd name="connsiteY54" fmla="*/ 2374711 h 2825087"/>
              <a:gd name="connsiteX55" fmla="*/ 344077 w 2909857"/>
              <a:gd name="connsiteY55" fmla="*/ 2320119 h 2825087"/>
              <a:gd name="connsiteX56" fmla="*/ 303134 w 2909857"/>
              <a:gd name="connsiteY56" fmla="*/ 2210937 h 2825087"/>
              <a:gd name="connsiteX57" fmla="*/ 262191 w 2909857"/>
              <a:gd name="connsiteY57" fmla="*/ 1978925 h 2825087"/>
              <a:gd name="connsiteX58" fmla="*/ 248543 w 2909857"/>
              <a:gd name="connsiteY58" fmla="*/ 1883391 h 2825087"/>
              <a:gd name="connsiteX59" fmla="*/ 221248 w 2909857"/>
              <a:gd name="connsiteY59" fmla="*/ 1678675 h 2825087"/>
              <a:gd name="connsiteX60" fmla="*/ 207600 w 2909857"/>
              <a:gd name="connsiteY60" fmla="*/ 1473958 h 2825087"/>
              <a:gd name="connsiteX61" fmla="*/ 193952 w 2909857"/>
              <a:gd name="connsiteY61" fmla="*/ 1419367 h 2825087"/>
              <a:gd name="connsiteX62" fmla="*/ 57474 w 2909857"/>
              <a:gd name="connsiteY62" fmla="*/ 1294425 h 2825087"/>
              <a:gd name="connsiteX63" fmla="*/ 369269 w 2909857"/>
              <a:gd name="connsiteY63" fmla="*/ 934385 h 2825087"/>
              <a:gd name="connsiteX64" fmla="*/ 19909 w 2909857"/>
              <a:gd name="connsiteY64" fmla="*/ 1249420 h 2825087"/>
              <a:gd name="connsiteX65" fmla="*/ 19909 w 2909857"/>
              <a:gd name="connsiteY65" fmla="*/ 934385 h 2825087"/>
              <a:gd name="connsiteX66" fmla="*/ 71122 w 2909857"/>
              <a:gd name="connsiteY66" fmla="*/ 764275 h 2825087"/>
              <a:gd name="connsiteX67" fmla="*/ 98418 w 2909857"/>
              <a:gd name="connsiteY67" fmla="*/ 709684 h 2825087"/>
              <a:gd name="connsiteX68" fmla="*/ 207600 w 2909857"/>
              <a:gd name="connsiteY68" fmla="*/ 586854 h 2825087"/>
              <a:gd name="connsiteX69" fmla="*/ 248543 w 2909857"/>
              <a:gd name="connsiteY69" fmla="*/ 573206 h 2825087"/>
              <a:gd name="connsiteX70" fmla="*/ 398669 w 2909857"/>
              <a:gd name="connsiteY70" fmla="*/ 477672 h 2825087"/>
              <a:gd name="connsiteX71" fmla="*/ 453260 w 2909857"/>
              <a:gd name="connsiteY71" fmla="*/ 436728 h 2825087"/>
              <a:gd name="connsiteX72" fmla="*/ 535146 w 2909857"/>
              <a:gd name="connsiteY72" fmla="*/ 382137 h 2825087"/>
              <a:gd name="connsiteX73" fmla="*/ 698919 w 2909857"/>
              <a:gd name="connsiteY73" fmla="*/ 272955 h 2825087"/>
              <a:gd name="connsiteX74" fmla="*/ 739863 w 2909857"/>
              <a:gd name="connsiteY74" fmla="*/ 245660 h 2825087"/>
              <a:gd name="connsiteX75" fmla="*/ 808101 w 2909857"/>
              <a:gd name="connsiteY75" fmla="*/ 232012 h 2825087"/>
              <a:gd name="connsiteX76" fmla="*/ 889988 w 2909857"/>
              <a:gd name="connsiteY76" fmla="*/ 204716 h 2825087"/>
              <a:gd name="connsiteX77" fmla="*/ 930931 w 2909857"/>
              <a:gd name="connsiteY77" fmla="*/ 191069 h 2825087"/>
              <a:gd name="connsiteX78" fmla="*/ 1108352 w 2909857"/>
              <a:gd name="connsiteY78" fmla="*/ 163773 h 2825087"/>
              <a:gd name="connsiteX79" fmla="*/ 1190239 w 2909857"/>
              <a:gd name="connsiteY79" fmla="*/ 136478 h 2825087"/>
              <a:gd name="connsiteX80" fmla="*/ 1231182 w 2909857"/>
              <a:gd name="connsiteY80" fmla="*/ 122830 h 2825087"/>
              <a:gd name="connsiteX81" fmla="*/ 1285773 w 2909857"/>
              <a:gd name="connsiteY81" fmla="*/ 81887 h 2825087"/>
              <a:gd name="connsiteX82" fmla="*/ 1367660 w 2909857"/>
              <a:gd name="connsiteY82" fmla="*/ 54591 h 2825087"/>
              <a:gd name="connsiteX83" fmla="*/ 1408603 w 2909857"/>
              <a:gd name="connsiteY83" fmla="*/ 40943 h 2825087"/>
              <a:gd name="connsiteX84" fmla="*/ 1517785 w 2909857"/>
              <a:gd name="connsiteY84" fmla="*/ 13648 h 2825087"/>
              <a:gd name="connsiteX0" fmla="*/ 1408603 w 2909857"/>
              <a:gd name="connsiteY0" fmla="*/ 0 h 2825087"/>
              <a:gd name="connsiteX1" fmla="*/ 1558728 w 2909857"/>
              <a:gd name="connsiteY1" fmla="*/ 13648 h 2825087"/>
              <a:gd name="connsiteX2" fmla="*/ 1626967 w 2909857"/>
              <a:gd name="connsiteY2" fmla="*/ 40943 h 2825087"/>
              <a:gd name="connsiteX3" fmla="*/ 1667910 w 2909857"/>
              <a:gd name="connsiteY3" fmla="*/ 54591 h 2825087"/>
              <a:gd name="connsiteX4" fmla="*/ 1858979 w 2909857"/>
              <a:gd name="connsiteY4" fmla="*/ 109182 h 2825087"/>
              <a:gd name="connsiteX5" fmla="*/ 1940866 w 2909857"/>
              <a:gd name="connsiteY5" fmla="*/ 136478 h 2825087"/>
              <a:gd name="connsiteX6" fmla="*/ 2050048 w 2909857"/>
              <a:gd name="connsiteY6" fmla="*/ 163773 h 2825087"/>
              <a:gd name="connsiteX7" fmla="*/ 2118286 w 2909857"/>
              <a:gd name="connsiteY7" fmla="*/ 177421 h 2825087"/>
              <a:gd name="connsiteX8" fmla="*/ 2241116 w 2909857"/>
              <a:gd name="connsiteY8" fmla="*/ 218364 h 2825087"/>
              <a:gd name="connsiteX9" fmla="*/ 2323003 w 2909857"/>
              <a:gd name="connsiteY9" fmla="*/ 313899 h 2825087"/>
              <a:gd name="connsiteX10" fmla="*/ 2404889 w 2909857"/>
              <a:gd name="connsiteY10" fmla="*/ 395785 h 2825087"/>
              <a:gd name="connsiteX11" fmla="*/ 2568663 w 2909857"/>
              <a:gd name="connsiteY11" fmla="*/ 532263 h 2825087"/>
              <a:gd name="connsiteX12" fmla="*/ 2623254 w 2909857"/>
              <a:gd name="connsiteY12" fmla="*/ 573206 h 2825087"/>
              <a:gd name="connsiteX13" fmla="*/ 2677845 w 2909857"/>
              <a:gd name="connsiteY13" fmla="*/ 614149 h 2825087"/>
              <a:gd name="connsiteX14" fmla="*/ 2759731 w 2909857"/>
              <a:gd name="connsiteY14" fmla="*/ 696036 h 2825087"/>
              <a:gd name="connsiteX15" fmla="*/ 2814322 w 2909857"/>
              <a:gd name="connsiteY15" fmla="*/ 791570 h 2825087"/>
              <a:gd name="connsiteX16" fmla="*/ 2827970 w 2909857"/>
              <a:gd name="connsiteY16" fmla="*/ 832514 h 2825087"/>
              <a:gd name="connsiteX17" fmla="*/ 2868913 w 2909857"/>
              <a:gd name="connsiteY17" fmla="*/ 873457 h 2825087"/>
              <a:gd name="connsiteX18" fmla="*/ 2909857 w 2909857"/>
              <a:gd name="connsiteY18" fmla="*/ 955343 h 2825087"/>
              <a:gd name="connsiteX19" fmla="*/ 2882561 w 2909857"/>
              <a:gd name="connsiteY19" fmla="*/ 1160060 h 2825087"/>
              <a:gd name="connsiteX20" fmla="*/ 2868913 w 2909857"/>
              <a:gd name="connsiteY20" fmla="*/ 1241946 h 2825087"/>
              <a:gd name="connsiteX21" fmla="*/ 2841618 w 2909857"/>
              <a:gd name="connsiteY21" fmla="*/ 1337481 h 2825087"/>
              <a:gd name="connsiteX22" fmla="*/ 2827970 w 2909857"/>
              <a:gd name="connsiteY22" fmla="*/ 1446663 h 2825087"/>
              <a:gd name="connsiteX23" fmla="*/ 2814322 w 2909857"/>
              <a:gd name="connsiteY23" fmla="*/ 1514902 h 2825087"/>
              <a:gd name="connsiteX24" fmla="*/ 2800674 w 2909857"/>
              <a:gd name="connsiteY24" fmla="*/ 1596788 h 2825087"/>
              <a:gd name="connsiteX25" fmla="*/ 2773379 w 2909857"/>
              <a:gd name="connsiteY25" fmla="*/ 1678675 h 2825087"/>
              <a:gd name="connsiteX26" fmla="*/ 2759731 w 2909857"/>
              <a:gd name="connsiteY26" fmla="*/ 1746914 h 2825087"/>
              <a:gd name="connsiteX27" fmla="*/ 2718788 w 2909857"/>
              <a:gd name="connsiteY27" fmla="*/ 1883391 h 2825087"/>
              <a:gd name="connsiteX28" fmla="*/ 2691492 w 2909857"/>
              <a:gd name="connsiteY28" fmla="*/ 1978925 h 2825087"/>
              <a:gd name="connsiteX29" fmla="*/ 2664197 w 2909857"/>
              <a:gd name="connsiteY29" fmla="*/ 2047164 h 2825087"/>
              <a:gd name="connsiteX30" fmla="*/ 2650549 w 2909857"/>
              <a:gd name="connsiteY30" fmla="*/ 2115403 h 2825087"/>
              <a:gd name="connsiteX31" fmla="*/ 2609606 w 2909857"/>
              <a:gd name="connsiteY31" fmla="*/ 2197290 h 2825087"/>
              <a:gd name="connsiteX32" fmla="*/ 2555015 w 2909857"/>
              <a:gd name="connsiteY32" fmla="*/ 2292824 h 2825087"/>
              <a:gd name="connsiteX33" fmla="*/ 2514072 w 2909857"/>
              <a:gd name="connsiteY33" fmla="*/ 2374711 h 2825087"/>
              <a:gd name="connsiteX34" fmla="*/ 2500424 w 2909857"/>
              <a:gd name="connsiteY34" fmla="*/ 2415654 h 2825087"/>
              <a:gd name="connsiteX35" fmla="*/ 2445833 w 2909857"/>
              <a:gd name="connsiteY35" fmla="*/ 2497540 h 2825087"/>
              <a:gd name="connsiteX36" fmla="*/ 2418537 w 2909857"/>
              <a:gd name="connsiteY36" fmla="*/ 2538484 h 2825087"/>
              <a:gd name="connsiteX37" fmla="*/ 2391242 w 2909857"/>
              <a:gd name="connsiteY37" fmla="*/ 2593075 h 2825087"/>
              <a:gd name="connsiteX38" fmla="*/ 2363946 w 2909857"/>
              <a:gd name="connsiteY38" fmla="*/ 2634018 h 2825087"/>
              <a:gd name="connsiteX39" fmla="*/ 2336651 w 2909857"/>
              <a:gd name="connsiteY39" fmla="*/ 2688609 h 2825087"/>
              <a:gd name="connsiteX40" fmla="*/ 2213821 w 2909857"/>
              <a:gd name="connsiteY40" fmla="*/ 2729552 h 2825087"/>
              <a:gd name="connsiteX41" fmla="*/ 2131934 w 2909857"/>
              <a:gd name="connsiteY41" fmla="*/ 2743200 h 2825087"/>
              <a:gd name="connsiteX42" fmla="*/ 2036400 w 2909857"/>
              <a:gd name="connsiteY42" fmla="*/ 2756848 h 2825087"/>
              <a:gd name="connsiteX43" fmla="*/ 1845331 w 2909857"/>
              <a:gd name="connsiteY43" fmla="*/ 2784143 h 2825087"/>
              <a:gd name="connsiteX44" fmla="*/ 1558728 w 2909857"/>
              <a:gd name="connsiteY44" fmla="*/ 2797791 h 2825087"/>
              <a:gd name="connsiteX45" fmla="*/ 1258477 w 2909857"/>
              <a:gd name="connsiteY45" fmla="*/ 2825087 h 2825087"/>
              <a:gd name="connsiteX46" fmla="*/ 903636 w 2909857"/>
              <a:gd name="connsiteY46" fmla="*/ 2797791 h 2825087"/>
              <a:gd name="connsiteX47" fmla="*/ 849045 w 2909857"/>
              <a:gd name="connsiteY47" fmla="*/ 2784143 h 2825087"/>
              <a:gd name="connsiteX48" fmla="*/ 712567 w 2909857"/>
              <a:gd name="connsiteY48" fmla="*/ 2756848 h 2825087"/>
              <a:gd name="connsiteX49" fmla="*/ 630680 w 2909857"/>
              <a:gd name="connsiteY49" fmla="*/ 2688609 h 2825087"/>
              <a:gd name="connsiteX50" fmla="*/ 480555 w 2909857"/>
              <a:gd name="connsiteY50" fmla="*/ 2579427 h 2825087"/>
              <a:gd name="connsiteX51" fmla="*/ 439612 w 2909857"/>
              <a:gd name="connsiteY51" fmla="*/ 2497540 h 2825087"/>
              <a:gd name="connsiteX52" fmla="*/ 398669 w 2909857"/>
              <a:gd name="connsiteY52" fmla="*/ 2456597 h 2825087"/>
              <a:gd name="connsiteX53" fmla="*/ 385021 w 2909857"/>
              <a:gd name="connsiteY53" fmla="*/ 2415654 h 2825087"/>
              <a:gd name="connsiteX54" fmla="*/ 357725 w 2909857"/>
              <a:gd name="connsiteY54" fmla="*/ 2374711 h 2825087"/>
              <a:gd name="connsiteX55" fmla="*/ 344077 w 2909857"/>
              <a:gd name="connsiteY55" fmla="*/ 2320119 h 2825087"/>
              <a:gd name="connsiteX56" fmla="*/ 303134 w 2909857"/>
              <a:gd name="connsiteY56" fmla="*/ 2210937 h 2825087"/>
              <a:gd name="connsiteX57" fmla="*/ 262191 w 2909857"/>
              <a:gd name="connsiteY57" fmla="*/ 1978925 h 2825087"/>
              <a:gd name="connsiteX58" fmla="*/ 248543 w 2909857"/>
              <a:gd name="connsiteY58" fmla="*/ 1883391 h 2825087"/>
              <a:gd name="connsiteX59" fmla="*/ 221248 w 2909857"/>
              <a:gd name="connsiteY59" fmla="*/ 1678675 h 2825087"/>
              <a:gd name="connsiteX60" fmla="*/ 207600 w 2909857"/>
              <a:gd name="connsiteY60" fmla="*/ 1473958 h 2825087"/>
              <a:gd name="connsiteX61" fmla="*/ 193952 w 2909857"/>
              <a:gd name="connsiteY61" fmla="*/ 1419367 h 2825087"/>
              <a:gd name="connsiteX62" fmla="*/ 57474 w 2909857"/>
              <a:gd name="connsiteY62" fmla="*/ 1294425 h 2825087"/>
              <a:gd name="connsiteX63" fmla="*/ 19909 w 2909857"/>
              <a:gd name="connsiteY63" fmla="*/ 1249420 h 2825087"/>
              <a:gd name="connsiteX64" fmla="*/ 19909 w 2909857"/>
              <a:gd name="connsiteY64" fmla="*/ 934385 h 2825087"/>
              <a:gd name="connsiteX65" fmla="*/ 71122 w 2909857"/>
              <a:gd name="connsiteY65" fmla="*/ 764275 h 2825087"/>
              <a:gd name="connsiteX66" fmla="*/ 98418 w 2909857"/>
              <a:gd name="connsiteY66" fmla="*/ 709684 h 2825087"/>
              <a:gd name="connsiteX67" fmla="*/ 207600 w 2909857"/>
              <a:gd name="connsiteY67" fmla="*/ 586854 h 2825087"/>
              <a:gd name="connsiteX68" fmla="*/ 248543 w 2909857"/>
              <a:gd name="connsiteY68" fmla="*/ 573206 h 2825087"/>
              <a:gd name="connsiteX69" fmla="*/ 398669 w 2909857"/>
              <a:gd name="connsiteY69" fmla="*/ 477672 h 2825087"/>
              <a:gd name="connsiteX70" fmla="*/ 453260 w 2909857"/>
              <a:gd name="connsiteY70" fmla="*/ 436728 h 2825087"/>
              <a:gd name="connsiteX71" fmla="*/ 535146 w 2909857"/>
              <a:gd name="connsiteY71" fmla="*/ 382137 h 2825087"/>
              <a:gd name="connsiteX72" fmla="*/ 698919 w 2909857"/>
              <a:gd name="connsiteY72" fmla="*/ 272955 h 2825087"/>
              <a:gd name="connsiteX73" fmla="*/ 739863 w 2909857"/>
              <a:gd name="connsiteY73" fmla="*/ 245660 h 2825087"/>
              <a:gd name="connsiteX74" fmla="*/ 808101 w 2909857"/>
              <a:gd name="connsiteY74" fmla="*/ 232012 h 2825087"/>
              <a:gd name="connsiteX75" fmla="*/ 889988 w 2909857"/>
              <a:gd name="connsiteY75" fmla="*/ 204716 h 2825087"/>
              <a:gd name="connsiteX76" fmla="*/ 930931 w 2909857"/>
              <a:gd name="connsiteY76" fmla="*/ 191069 h 2825087"/>
              <a:gd name="connsiteX77" fmla="*/ 1108352 w 2909857"/>
              <a:gd name="connsiteY77" fmla="*/ 163773 h 2825087"/>
              <a:gd name="connsiteX78" fmla="*/ 1190239 w 2909857"/>
              <a:gd name="connsiteY78" fmla="*/ 136478 h 2825087"/>
              <a:gd name="connsiteX79" fmla="*/ 1231182 w 2909857"/>
              <a:gd name="connsiteY79" fmla="*/ 122830 h 2825087"/>
              <a:gd name="connsiteX80" fmla="*/ 1285773 w 2909857"/>
              <a:gd name="connsiteY80" fmla="*/ 81887 h 2825087"/>
              <a:gd name="connsiteX81" fmla="*/ 1367660 w 2909857"/>
              <a:gd name="connsiteY81" fmla="*/ 54591 h 2825087"/>
              <a:gd name="connsiteX82" fmla="*/ 1408603 w 2909857"/>
              <a:gd name="connsiteY82" fmla="*/ 40943 h 2825087"/>
              <a:gd name="connsiteX83" fmla="*/ 1517785 w 2909857"/>
              <a:gd name="connsiteY83" fmla="*/ 13648 h 28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909857" h="2825087">
                <a:moveTo>
                  <a:pt x="1408603" y="0"/>
                </a:moveTo>
                <a:cubicBezTo>
                  <a:pt x="1458645" y="4549"/>
                  <a:pt x="1509341" y="4388"/>
                  <a:pt x="1558728" y="13648"/>
                </a:cubicBezTo>
                <a:cubicBezTo>
                  <a:pt x="1582807" y="18163"/>
                  <a:pt x="1604028" y="32341"/>
                  <a:pt x="1626967" y="40943"/>
                </a:cubicBezTo>
                <a:cubicBezTo>
                  <a:pt x="1640437" y="45994"/>
                  <a:pt x="1654109" y="50532"/>
                  <a:pt x="1667910" y="54591"/>
                </a:cubicBezTo>
                <a:cubicBezTo>
                  <a:pt x="1731457" y="73281"/>
                  <a:pt x="1796140" y="88235"/>
                  <a:pt x="1858979" y="109182"/>
                </a:cubicBezTo>
                <a:cubicBezTo>
                  <a:pt x="1886275" y="118281"/>
                  <a:pt x="1913201" y="128574"/>
                  <a:pt x="1940866" y="136478"/>
                </a:cubicBezTo>
                <a:cubicBezTo>
                  <a:pt x="1976937" y="146784"/>
                  <a:pt x="2013495" y="155338"/>
                  <a:pt x="2050048" y="163773"/>
                </a:cubicBezTo>
                <a:cubicBezTo>
                  <a:pt x="2072650" y="168989"/>
                  <a:pt x="2096068" y="170756"/>
                  <a:pt x="2118286" y="177421"/>
                </a:cubicBezTo>
                <a:cubicBezTo>
                  <a:pt x="2375254" y="254511"/>
                  <a:pt x="2031593" y="165982"/>
                  <a:pt x="2241116" y="218364"/>
                </a:cubicBezTo>
                <a:cubicBezTo>
                  <a:pt x="2328560" y="276660"/>
                  <a:pt x="2234115" y="205257"/>
                  <a:pt x="2323003" y="313899"/>
                </a:cubicBezTo>
                <a:cubicBezTo>
                  <a:pt x="2347447" y="343775"/>
                  <a:pt x="2377594" y="368490"/>
                  <a:pt x="2404889" y="395785"/>
                </a:cubicBezTo>
                <a:cubicBezTo>
                  <a:pt x="2491648" y="482544"/>
                  <a:pt x="2438893" y="434936"/>
                  <a:pt x="2568663" y="532263"/>
                </a:cubicBezTo>
                <a:lnTo>
                  <a:pt x="2623254" y="573206"/>
                </a:lnTo>
                <a:cubicBezTo>
                  <a:pt x="2641451" y="586854"/>
                  <a:pt x="2664197" y="595952"/>
                  <a:pt x="2677845" y="614149"/>
                </a:cubicBezTo>
                <a:cubicBezTo>
                  <a:pt x="2728630" y="681862"/>
                  <a:pt x="2699862" y="656122"/>
                  <a:pt x="2759731" y="696036"/>
                </a:cubicBezTo>
                <a:cubicBezTo>
                  <a:pt x="2791024" y="789913"/>
                  <a:pt x="2748221" y="675893"/>
                  <a:pt x="2814322" y="791570"/>
                </a:cubicBezTo>
                <a:cubicBezTo>
                  <a:pt x="2821460" y="804061"/>
                  <a:pt x="2819990" y="820544"/>
                  <a:pt x="2827970" y="832514"/>
                </a:cubicBezTo>
                <a:cubicBezTo>
                  <a:pt x="2838676" y="848573"/>
                  <a:pt x="2856557" y="858630"/>
                  <a:pt x="2868913" y="873457"/>
                </a:cubicBezTo>
                <a:cubicBezTo>
                  <a:pt x="2898310" y="908733"/>
                  <a:pt x="2896178" y="914308"/>
                  <a:pt x="2909857" y="955343"/>
                </a:cubicBezTo>
                <a:cubicBezTo>
                  <a:pt x="2899378" y="1039174"/>
                  <a:pt x="2895117" y="1078447"/>
                  <a:pt x="2882561" y="1160060"/>
                </a:cubicBezTo>
                <a:cubicBezTo>
                  <a:pt x="2878353" y="1187410"/>
                  <a:pt x="2874916" y="1214933"/>
                  <a:pt x="2868913" y="1241946"/>
                </a:cubicBezTo>
                <a:cubicBezTo>
                  <a:pt x="2847283" y="1339283"/>
                  <a:pt x="2861431" y="1218607"/>
                  <a:pt x="2841618" y="1337481"/>
                </a:cubicBezTo>
                <a:cubicBezTo>
                  <a:pt x="2835588" y="1373659"/>
                  <a:pt x="2833547" y="1410412"/>
                  <a:pt x="2827970" y="1446663"/>
                </a:cubicBezTo>
                <a:cubicBezTo>
                  <a:pt x="2824443" y="1469590"/>
                  <a:pt x="2818472" y="1492079"/>
                  <a:pt x="2814322" y="1514902"/>
                </a:cubicBezTo>
                <a:cubicBezTo>
                  <a:pt x="2809372" y="1542127"/>
                  <a:pt x="2807385" y="1569942"/>
                  <a:pt x="2800674" y="1596788"/>
                </a:cubicBezTo>
                <a:cubicBezTo>
                  <a:pt x="2793696" y="1624701"/>
                  <a:pt x="2779022" y="1650462"/>
                  <a:pt x="2773379" y="1678675"/>
                </a:cubicBezTo>
                <a:cubicBezTo>
                  <a:pt x="2768830" y="1701421"/>
                  <a:pt x="2765357" y="1724410"/>
                  <a:pt x="2759731" y="1746914"/>
                </a:cubicBezTo>
                <a:cubicBezTo>
                  <a:pt x="2704202" y="1969030"/>
                  <a:pt x="2753457" y="1762053"/>
                  <a:pt x="2718788" y="1883391"/>
                </a:cubicBezTo>
                <a:cubicBezTo>
                  <a:pt x="2701577" y="1943627"/>
                  <a:pt x="2711128" y="1926562"/>
                  <a:pt x="2691492" y="1978925"/>
                </a:cubicBezTo>
                <a:cubicBezTo>
                  <a:pt x="2682890" y="2001864"/>
                  <a:pt x="2671237" y="2023699"/>
                  <a:pt x="2664197" y="2047164"/>
                </a:cubicBezTo>
                <a:cubicBezTo>
                  <a:pt x="2657532" y="2069383"/>
                  <a:pt x="2658476" y="2093603"/>
                  <a:pt x="2650549" y="2115403"/>
                </a:cubicBezTo>
                <a:cubicBezTo>
                  <a:pt x="2640120" y="2144083"/>
                  <a:pt x="2622000" y="2169403"/>
                  <a:pt x="2609606" y="2197290"/>
                </a:cubicBezTo>
                <a:cubicBezTo>
                  <a:pt x="2571715" y="2282546"/>
                  <a:pt x="2631548" y="2190779"/>
                  <a:pt x="2555015" y="2292824"/>
                </a:cubicBezTo>
                <a:cubicBezTo>
                  <a:pt x="2520711" y="2395735"/>
                  <a:pt x="2566985" y="2268884"/>
                  <a:pt x="2514072" y="2374711"/>
                </a:cubicBezTo>
                <a:cubicBezTo>
                  <a:pt x="2507638" y="2387578"/>
                  <a:pt x="2507410" y="2403078"/>
                  <a:pt x="2500424" y="2415654"/>
                </a:cubicBezTo>
                <a:cubicBezTo>
                  <a:pt x="2484492" y="2444331"/>
                  <a:pt x="2464030" y="2470245"/>
                  <a:pt x="2445833" y="2497540"/>
                </a:cubicBezTo>
                <a:cubicBezTo>
                  <a:pt x="2436734" y="2511188"/>
                  <a:pt x="2425872" y="2523813"/>
                  <a:pt x="2418537" y="2538484"/>
                </a:cubicBezTo>
                <a:cubicBezTo>
                  <a:pt x="2409439" y="2556681"/>
                  <a:pt x="2401336" y="2575411"/>
                  <a:pt x="2391242" y="2593075"/>
                </a:cubicBezTo>
                <a:cubicBezTo>
                  <a:pt x="2383104" y="2607316"/>
                  <a:pt x="2372084" y="2619777"/>
                  <a:pt x="2363946" y="2634018"/>
                </a:cubicBezTo>
                <a:cubicBezTo>
                  <a:pt x="2353852" y="2651682"/>
                  <a:pt x="2353815" y="2677686"/>
                  <a:pt x="2336651" y="2688609"/>
                </a:cubicBezTo>
                <a:cubicBezTo>
                  <a:pt x="2300240" y="2711779"/>
                  <a:pt x="2256392" y="2722457"/>
                  <a:pt x="2213821" y="2729552"/>
                </a:cubicBezTo>
                <a:lnTo>
                  <a:pt x="2131934" y="2743200"/>
                </a:lnTo>
                <a:cubicBezTo>
                  <a:pt x="2100140" y="2748091"/>
                  <a:pt x="2068130" y="2751560"/>
                  <a:pt x="2036400" y="2756848"/>
                </a:cubicBezTo>
                <a:cubicBezTo>
                  <a:pt x="1928060" y="2774905"/>
                  <a:pt x="1990693" y="2774452"/>
                  <a:pt x="1845331" y="2784143"/>
                </a:cubicBezTo>
                <a:cubicBezTo>
                  <a:pt x="1749900" y="2790505"/>
                  <a:pt x="1654195" y="2792005"/>
                  <a:pt x="1558728" y="2797791"/>
                </a:cubicBezTo>
                <a:cubicBezTo>
                  <a:pt x="1470165" y="2803159"/>
                  <a:pt x="1348668" y="2816068"/>
                  <a:pt x="1258477" y="2825087"/>
                </a:cubicBezTo>
                <a:cubicBezTo>
                  <a:pt x="1192642" y="2820698"/>
                  <a:pt x="982994" y="2808372"/>
                  <a:pt x="903636" y="2797791"/>
                </a:cubicBezTo>
                <a:cubicBezTo>
                  <a:pt x="885043" y="2795312"/>
                  <a:pt x="867386" y="2788073"/>
                  <a:pt x="849045" y="2784143"/>
                </a:cubicBezTo>
                <a:cubicBezTo>
                  <a:pt x="803681" y="2774422"/>
                  <a:pt x="712567" y="2756848"/>
                  <a:pt x="712567" y="2756848"/>
                </a:cubicBezTo>
                <a:cubicBezTo>
                  <a:pt x="566252" y="2659303"/>
                  <a:pt x="788317" y="2811215"/>
                  <a:pt x="630680" y="2688609"/>
                </a:cubicBezTo>
                <a:cubicBezTo>
                  <a:pt x="566628" y="2638791"/>
                  <a:pt x="537053" y="2635925"/>
                  <a:pt x="480555" y="2579427"/>
                </a:cubicBezTo>
                <a:cubicBezTo>
                  <a:pt x="416134" y="2515006"/>
                  <a:pt x="484011" y="2564138"/>
                  <a:pt x="439612" y="2497540"/>
                </a:cubicBezTo>
                <a:cubicBezTo>
                  <a:pt x="428906" y="2481481"/>
                  <a:pt x="412317" y="2470245"/>
                  <a:pt x="398669" y="2456597"/>
                </a:cubicBezTo>
                <a:cubicBezTo>
                  <a:pt x="394120" y="2442949"/>
                  <a:pt x="391455" y="2428521"/>
                  <a:pt x="385021" y="2415654"/>
                </a:cubicBezTo>
                <a:cubicBezTo>
                  <a:pt x="377685" y="2400983"/>
                  <a:pt x="364186" y="2389787"/>
                  <a:pt x="357725" y="2374711"/>
                </a:cubicBezTo>
                <a:cubicBezTo>
                  <a:pt x="350336" y="2357470"/>
                  <a:pt x="350663" y="2337682"/>
                  <a:pt x="344077" y="2320119"/>
                </a:cubicBezTo>
                <a:cubicBezTo>
                  <a:pt x="290550" y="2177379"/>
                  <a:pt x="338167" y="2351067"/>
                  <a:pt x="303134" y="2210937"/>
                </a:cubicBezTo>
                <a:cubicBezTo>
                  <a:pt x="271797" y="1866240"/>
                  <a:pt x="314012" y="2203486"/>
                  <a:pt x="262191" y="1978925"/>
                </a:cubicBezTo>
                <a:cubicBezTo>
                  <a:pt x="254958" y="1947581"/>
                  <a:pt x="252795" y="1915277"/>
                  <a:pt x="248543" y="1883391"/>
                </a:cubicBezTo>
                <a:cubicBezTo>
                  <a:pt x="213249" y="1618690"/>
                  <a:pt x="255567" y="1918921"/>
                  <a:pt x="221248" y="1678675"/>
                </a:cubicBezTo>
                <a:cubicBezTo>
                  <a:pt x="216699" y="1610436"/>
                  <a:pt x="214760" y="1541973"/>
                  <a:pt x="207600" y="1473958"/>
                </a:cubicBezTo>
                <a:cubicBezTo>
                  <a:pt x="205636" y="1455304"/>
                  <a:pt x="198021" y="1437677"/>
                  <a:pt x="193952" y="1419367"/>
                </a:cubicBezTo>
                <a:cubicBezTo>
                  <a:pt x="188920" y="1396723"/>
                  <a:pt x="61001" y="1317352"/>
                  <a:pt x="57474" y="1294425"/>
                </a:cubicBezTo>
                <a:cubicBezTo>
                  <a:pt x="28467" y="1266101"/>
                  <a:pt x="26170" y="1309427"/>
                  <a:pt x="19909" y="1249420"/>
                </a:cubicBezTo>
                <a:cubicBezTo>
                  <a:pt x="0" y="1209533"/>
                  <a:pt x="11374" y="1015242"/>
                  <a:pt x="19909" y="934385"/>
                </a:cubicBezTo>
                <a:cubicBezTo>
                  <a:pt x="24458" y="875245"/>
                  <a:pt x="60814" y="822687"/>
                  <a:pt x="71122" y="764275"/>
                </a:cubicBezTo>
                <a:cubicBezTo>
                  <a:pt x="74658" y="744240"/>
                  <a:pt x="87951" y="727130"/>
                  <a:pt x="98418" y="709684"/>
                </a:cubicBezTo>
                <a:cubicBezTo>
                  <a:pt x="136392" y="646394"/>
                  <a:pt x="147035" y="621463"/>
                  <a:pt x="207600" y="586854"/>
                </a:cubicBezTo>
                <a:cubicBezTo>
                  <a:pt x="220090" y="579717"/>
                  <a:pt x="235914" y="580095"/>
                  <a:pt x="248543" y="573206"/>
                </a:cubicBezTo>
                <a:cubicBezTo>
                  <a:pt x="257041" y="568571"/>
                  <a:pt x="365812" y="501142"/>
                  <a:pt x="398669" y="477672"/>
                </a:cubicBezTo>
                <a:cubicBezTo>
                  <a:pt x="417179" y="464451"/>
                  <a:pt x="434625" y="449772"/>
                  <a:pt x="453260" y="436728"/>
                </a:cubicBezTo>
                <a:cubicBezTo>
                  <a:pt x="480135" y="417915"/>
                  <a:pt x="507851" y="400334"/>
                  <a:pt x="535146" y="382137"/>
                </a:cubicBezTo>
                <a:lnTo>
                  <a:pt x="698919" y="272955"/>
                </a:lnTo>
                <a:cubicBezTo>
                  <a:pt x="712567" y="263856"/>
                  <a:pt x="723779" y="248877"/>
                  <a:pt x="739863" y="245660"/>
                </a:cubicBezTo>
                <a:cubicBezTo>
                  <a:pt x="762609" y="241111"/>
                  <a:pt x="785722" y="238116"/>
                  <a:pt x="808101" y="232012"/>
                </a:cubicBezTo>
                <a:cubicBezTo>
                  <a:pt x="835859" y="224441"/>
                  <a:pt x="862692" y="213814"/>
                  <a:pt x="889988" y="204716"/>
                </a:cubicBezTo>
                <a:cubicBezTo>
                  <a:pt x="903636" y="200167"/>
                  <a:pt x="916690" y="193103"/>
                  <a:pt x="930931" y="191069"/>
                </a:cubicBezTo>
                <a:cubicBezTo>
                  <a:pt x="951136" y="188183"/>
                  <a:pt x="1083100" y="170086"/>
                  <a:pt x="1108352" y="163773"/>
                </a:cubicBezTo>
                <a:cubicBezTo>
                  <a:pt x="1136265" y="156795"/>
                  <a:pt x="1162943" y="145576"/>
                  <a:pt x="1190239" y="136478"/>
                </a:cubicBezTo>
                <a:lnTo>
                  <a:pt x="1231182" y="122830"/>
                </a:lnTo>
                <a:cubicBezTo>
                  <a:pt x="1249379" y="109182"/>
                  <a:pt x="1265428" y="92059"/>
                  <a:pt x="1285773" y="81887"/>
                </a:cubicBezTo>
                <a:cubicBezTo>
                  <a:pt x="1311508" y="69020"/>
                  <a:pt x="1340364" y="63690"/>
                  <a:pt x="1367660" y="54591"/>
                </a:cubicBezTo>
                <a:cubicBezTo>
                  <a:pt x="1381308" y="50042"/>
                  <a:pt x="1394413" y="43308"/>
                  <a:pt x="1408603" y="40943"/>
                </a:cubicBezTo>
                <a:cubicBezTo>
                  <a:pt x="1500523" y="25624"/>
                  <a:pt x="1465739" y="39671"/>
                  <a:pt x="1517785" y="1364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2" name="Straight Arrow Connector 21"/>
          <p:cNvCxnSpPr>
            <a:stCxn id="18" idx="83"/>
          </p:cNvCxnSpPr>
          <p:nvPr/>
        </p:nvCxnSpPr>
        <p:spPr>
          <a:xfrm flipH="1">
            <a:off x="996287" y="3493827"/>
            <a:ext cx="1992573" cy="23608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86635" y="4414564"/>
            <a:ext cx="310015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83"/>
          </p:cNvCxnSpPr>
          <p:nvPr/>
        </p:nvCxnSpPr>
        <p:spPr>
          <a:xfrm>
            <a:off x="2988860" y="3493827"/>
            <a:ext cx="1774209" cy="23608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8" idx="1"/>
          </p:cNvCxnSpPr>
          <p:nvPr/>
        </p:nvCxnSpPr>
        <p:spPr>
          <a:xfrm flipH="1" flipV="1">
            <a:off x="3029803" y="3493827"/>
            <a:ext cx="2057159" cy="7600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8" idx="83"/>
          </p:cNvCxnSpPr>
          <p:nvPr/>
        </p:nvCxnSpPr>
        <p:spPr>
          <a:xfrm flipV="1">
            <a:off x="737721" y="3493827"/>
            <a:ext cx="2251139" cy="9207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3"/>
            <a:endCxn id="9" idx="1"/>
          </p:cNvCxnSpPr>
          <p:nvPr/>
        </p:nvCxnSpPr>
        <p:spPr>
          <a:xfrm>
            <a:off x="1826695" y="6034744"/>
            <a:ext cx="22502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13" idx="2"/>
          </p:cNvCxnSpPr>
          <p:nvPr/>
        </p:nvCxnSpPr>
        <p:spPr>
          <a:xfrm flipV="1">
            <a:off x="4749421" y="4735771"/>
            <a:ext cx="323893" cy="11189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2" idx="2"/>
          </p:cNvCxnSpPr>
          <p:nvPr/>
        </p:nvCxnSpPr>
        <p:spPr>
          <a:xfrm flipH="1" flipV="1">
            <a:off x="724073" y="4729599"/>
            <a:ext cx="258566" cy="11251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7" idx="2"/>
          </p:cNvCxnSpPr>
          <p:nvPr/>
        </p:nvCxnSpPr>
        <p:spPr>
          <a:xfrm flipV="1">
            <a:off x="982639" y="4774604"/>
            <a:ext cx="4151924" cy="10801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724073" y="4774604"/>
            <a:ext cx="4025348" cy="10801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>
          <a:xfrm>
            <a:off x="251520" y="1152585"/>
            <a:ext cx="8178802" cy="508947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Interactions positives (et négatives) entre capitaux: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0108_M9s-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970"/>
            <a:ext cx="8229600" cy="1143000"/>
          </a:xfrm>
        </p:spPr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pic>
        <p:nvPicPr>
          <p:cNvPr id="6" name="Content Placeholder 5" descr="x7749e12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69512" y="1323815"/>
            <a:ext cx="57150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38238"/>
            <a:ext cx="2133600" cy="365125"/>
          </a:xfrm>
        </p:spPr>
        <p:txBody>
          <a:bodyPr/>
          <a:lstStyle/>
          <a:p>
            <a:fld id="{BC63D562-E38D-4CD3-A278-487061B582E0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78435"/>
            <a:ext cx="9438931" cy="52322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sz="2800" dirty="0" smtClean="0"/>
              <a:t>Analyse </a:t>
            </a:r>
            <a:r>
              <a:rPr lang="nl-BE" sz="2800" dirty="0" err="1" smtClean="0"/>
              <a:t>comparative</a:t>
            </a:r>
            <a:r>
              <a:rPr lang="nl-BE" sz="2800" dirty="0" smtClean="0"/>
              <a:t> des </a:t>
            </a:r>
            <a:r>
              <a:rPr lang="nl-BE" sz="2800" dirty="0" err="1" smtClean="0"/>
              <a:t>avoirs</a:t>
            </a:r>
            <a:r>
              <a:rPr lang="nl-BE" sz="2800" dirty="0" smtClean="0"/>
              <a:t> </a:t>
            </a:r>
            <a:r>
              <a:rPr lang="nl-BE" sz="2800" dirty="0" err="1" smtClean="0"/>
              <a:t>entre</a:t>
            </a:r>
            <a:r>
              <a:rPr lang="nl-BE" sz="2800" dirty="0" smtClean="0"/>
              <a:t> </a:t>
            </a:r>
            <a:r>
              <a:rPr lang="nl-BE" sz="2800" dirty="0" err="1" smtClean="0"/>
              <a:t>lieux</a:t>
            </a:r>
            <a:r>
              <a:rPr lang="nl-BE" sz="2800" dirty="0" smtClean="0"/>
              <a:t>, </a:t>
            </a:r>
            <a:r>
              <a:rPr lang="nl-BE" sz="2800" dirty="0" err="1" smtClean="0"/>
              <a:t>groupes</a:t>
            </a:r>
            <a:r>
              <a:rPr lang="nl-BE" sz="2800" dirty="0" smtClean="0"/>
              <a:t>, </a:t>
            </a:r>
            <a:r>
              <a:rPr lang="nl-BE" sz="2800" dirty="0" err="1" smtClean="0"/>
              <a:t>ménages</a:t>
            </a:r>
            <a:r>
              <a:rPr lang="nl-BE" sz="2800" dirty="0" smtClean="0"/>
              <a:t>…</a:t>
            </a:r>
            <a:endParaRPr lang="nl-NL" sz="2800" dirty="0"/>
          </a:p>
        </p:txBody>
      </p:sp>
      <p:sp>
        <p:nvSpPr>
          <p:cNvPr id="8" name="Rectangle 7"/>
          <p:cNvSpPr/>
          <p:nvPr/>
        </p:nvSpPr>
        <p:spPr>
          <a:xfrm>
            <a:off x="0" y="3774889"/>
            <a:ext cx="9144000" cy="3477875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Projet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développement</a:t>
            </a:r>
            <a:r>
              <a:rPr lang="en-US" sz="2000" b="1" dirty="0" smtClean="0"/>
              <a:t> </a:t>
            </a:r>
            <a:r>
              <a:rPr lang="en-US" sz="2000" b="1" dirty="0" smtClean="0"/>
              <a:t>FIDA </a:t>
            </a:r>
            <a:r>
              <a:rPr lang="en-US" sz="2000" b="1" dirty="0" smtClean="0"/>
              <a:t>à Segou, MALI</a:t>
            </a:r>
          </a:p>
          <a:p>
            <a:r>
              <a:rPr lang="en-US" sz="2000" dirty="0" smtClean="0"/>
              <a:t>Perception des agents de </a:t>
            </a:r>
            <a:r>
              <a:rPr lang="en-US" sz="2000" dirty="0" err="1" smtClean="0"/>
              <a:t>projet</a:t>
            </a:r>
            <a:r>
              <a:rPr lang="en-US" sz="2000" dirty="0" smtClean="0"/>
              <a:t> </a:t>
            </a:r>
            <a:r>
              <a:rPr lang="en-US" sz="2000" dirty="0" err="1" smtClean="0"/>
              <a:t>différente</a:t>
            </a:r>
            <a:r>
              <a:rPr lang="en-US" sz="2000" dirty="0" smtClean="0"/>
              <a:t> de </a:t>
            </a:r>
            <a:r>
              <a:rPr lang="en-US" sz="2000" dirty="0" err="1" smtClean="0"/>
              <a:t>celle</a:t>
            </a:r>
            <a:r>
              <a:rPr lang="en-US" sz="2000" dirty="0" smtClean="0"/>
              <a:t> des </a:t>
            </a:r>
            <a:r>
              <a:rPr lang="en-US" sz="2000" dirty="0" err="1" smtClean="0"/>
              <a:t>groupes-cibles</a:t>
            </a:r>
            <a:endParaRPr lang="en-US" sz="2000" dirty="0" smtClean="0"/>
          </a:p>
          <a:p>
            <a:r>
              <a:rPr lang="en-US" sz="2000" dirty="0" err="1" smtClean="0"/>
              <a:t>Trois</a:t>
            </a:r>
            <a:r>
              <a:rPr lang="en-US" sz="2000" dirty="0" smtClean="0"/>
              <a:t> </a:t>
            </a:r>
            <a:r>
              <a:rPr lang="en-US" sz="2000" dirty="0" err="1" smtClean="0"/>
              <a:t>pentagones</a:t>
            </a:r>
            <a:r>
              <a:rPr lang="en-US" sz="2000" dirty="0" smtClean="0"/>
              <a:t>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nécessaires</a:t>
            </a:r>
            <a:r>
              <a:rPr lang="en-US" sz="2000" dirty="0" smtClean="0"/>
              <a:t> pour </a:t>
            </a:r>
            <a:r>
              <a:rPr lang="en-US" sz="2000" dirty="0" err="1" smtClean="0"/>
              <a:t>capter</a:t>
            </a:r>
            <a:r>
              <a:rPr lang="en-US" sz="2000" dirty="0" smtClean="0"/>
              <a:t> les </a:t>
            </a:r>
            <a:r>
              <a:rPr lang="en-US" sz="2000" dirty="0" err="1" smtClean="0"/>
              <a:t>différences</a:t>
            </a:r>
            <a:r>
              <a:rPr lang="en-US" sz="2000" dirty="0" smtClean="0"/>
              <a:t> entre </a:t>
            </a:r>
            <a:r>
              <a:rPr lang="en-US" sz="2000" dirty="0" err="1" smtClean="0"/>
              <a:t>groupes</a:t>
            </a:r>
            <a:r>
              <a:rPr lang="en-US" sz="2000" dirty="0" smtClean="0"/>
              <a:t> </a:t>
            </a:r>
            <a:r>
              <a:rPr lang="en-US" sz="2000" dirty="0" err="1" smtClean="0"/>
              <a:t>sociaux</a:t>
            </a:r>
            <a:endParaRPr lang="en-US" sz="2000" dirty="0" smtClean="0"/>
          </a:p>
          <a:p>
            <a:r>
              <a:rPr lang="en-US" sz="2000" dirty="0" err="1" smtClean="0"/>
              <a:t>Etalonner</a:t>
            </a:r>
            <a:r>
              <a:rPr lang="en-US" sz="2000" dirty="0" smtClean="0"/>
              <a:t> les </a:t>
            </a:r>
            <a:r>
              <a:rPr lang="en-US" sz="2000" dirty="0" err="1" smtClean="0"/>
              <a:t>capitaux</a:t>
            </a:r>
            <a:r>
              <a:rPr lang="en-US" sz="2000" dirty="0" smtClean="0"/>
              <a:t>? </a:t>
            </a:r>
          </a:p>
          <a:p>
            <a:r>
              <a:rPr lang="en-US" sz="2000" dirty="0" smtClean="0"/>
              <a:t>	capital </a:t>
            </a:r>
            <a:r>
              <a:rPr lang="en-US" sz="2000" dirty="0" err="1" smtClean="0"/>
              <a:t>humain</a:t>
            </a:r>
            <a:r>
              <a:rPr lang="en-US" sz="2000" dirty="0" smtClean="0"/>
              <a:t> par rapport au Nord, au monde, au pays, à la </a:t>
            </a:r>
            <a:r>
              <a:rPr lang="en-US" sz="2000" dirty="0" err="1" smtClean="0"/>
              <a:t>région</a:t>
            </a:r>
            <a:r>
              <a:rPr lang="en-US" sz="2000" dirty="0" smtClean="0"/>
              <a:t>?</a:t>
            </a:r>
          </a:p>
          <a:p>
            <a:r>
              <a:rPr lang="en-US" sz="2000" dirty="0" smtClean="0"/>
              <a:t>	capital </a:t>
            </a:r>
            <a:r>
              <a:rPr lang="en-US" sz="2000" dirty="0" err="1" smtClean="0"/>
              <a:t>naturel</a:t>
            </a:r>
            <a:r>
              <a:rPr lang="en-US" sz="2000" dirty="0" smtClean="0"/>
              <a:t> </a:t>
            </a:r>
            <a:r>
              <a:rPr lang="en-US" sz="2000" dirty="0" err="1" smtClean="0"/>
              <a:t>sur</a:t>
            </a:r>
            <a:r>
              <a:rPr lang="en-US" sz="2000" dirty="0" smtClean="0"/>
              <a:t> un axe </a:t>
            </a:r>
            <a:r>
              <a:rPr lang="en-US" sz="2000" dirty="0" err="1" smtClean="0"/>
              <a:t>alors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la </a:t>
            </a:r>
            <a:r>
              <a:rPr lang="en-US" sz="2000" dirty="0" err="1" smtClean="0"/>
              <a:t>terre</a:t>
            </a:r>
            <a:r>
              <a:rPr lang="en-US" sz="2000" dirty="0" smtClean="0"/>
              <a:t> </a:t>
            </a:r>
            <a:r>
              <a:rPr lang="en-US" sz="2000" dirty="0" err="1" smtClean="0"/>
              <a:t>est</a:t>
            </a:r>
            <a:r>
              <a:rPr lang="en-US" sz="2000" dirty="0" smtClean="0"/>
              <a:t> </a:t>
            </a:r>
            <a:r>
              <a:rPr lang="en-US" sz="2000" dirty="0" err="1" smtClean="0"/>
              <a:t>abondante</a:t>
            </a:r>
            <a:r>
              <a:rPr lang="en-US" sz="2000" dirty="0" smtClean="0"/>
              <a:t>, </a:t>
            </a:r>
            <a:r>
              <a:rPr lang="en-US" sz="2000" dirty="0" err="1" smtClean="0"/>
              <a:t>mais</a:t>
            </a:r>
            <a:r>
              <a:rPr lang="en-US" sz="2000" dirty="0" smtClean="0"/>
              <a:t> </a:t>
            </a:r>
            <a:r>
              <a:rPr lang="en-US" sz="2000" dirty="0" err="1" smtClean="0"/>
              <a:t>peu</a:t>
            </a:r>
            <a:r>
              <a:rPr lang="en-US" sz="2000" dirty="0" smtClean="0"/>
              <a:t> fertile?</a:t>
            </a:r>
          </a:p>
          <a:p>
            <a:r>
              <a:rPr lang="en-US" sz="2000" dirty="0" smtClean="0"/>
              <a:t>	capital </a:t>
            </a:r>
            <a:r>
              <a:rPr lang="en-US" sz="2000" dirty="0" err="1" smtClean="0"/>
              <a:t>humain</a:t>
            </a:r>
            <a:r>
              <a:rPr lang="en-US" sz="2000" dirty="0" smtClean="0"/>
              <a:t> </a:t>
            </a:r>
            <a:r>
              <a:rPr lang="en-US" sz="2000" dirty="0" err="1" smtClean="0"/>
              <a:t>sur</a:t>
            </a:r>
            <a:r>
              <a:rPr lang="en-US" sz="2000" dirty="0" smtClean="0"/>
              <a:t> un axe </a:t>
            </a:r>
            <a:r>
              <a:rPr lang="en-US" sz="2000" dirty="0" err="1" smtClean="0"/>
              <a:t>alors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la </a:t>
            </a:r>
            <a:r>
              <a:rPr lang="en-US" sz="2000" dirty="0" err="1" smtClean="0"/>
              <a:t>capacité</a:t>
            </a:r>
            <a:r>
              <a:rPr lang="en-US" sz="2000" dirty="0" smtClean="0"/>
              <a:t> de travail </a:t>
            </a:r>
            <a:r>
              <a:rPr lang="en-US" sz="2000" dirty="0" err="1" smtClean="0"/>
              <a:t>est</a:t>
            </a:r>
            <a:r>
              <a:rPr lang="en-US" sz="2000" dirty="0" smtClean="0"/>
              <a:t> </a:t>
            </a:r>
            <a:r>
              <a:rPr lang="en-US" sz="2000" dirty="0" err="1" smtClean="0"/>
              <a:t>abondante</a:t>
            </a:r>
            <a:r>
              <a:rPr lang="en-US" sz="2000" dirty="0" smtClean="0"/>
              <a:t>, </a:t>
            </a:r>
            <a:r>
              <a:rPr lang="en-US" sz="2000" dirty="0" err="1" smtClean="0"/>
              <a:t>mais</a:t>
            </a:r>
            <a:r>
              <a:rPr lang="en-US" sz="2000" dirty="0" smtClean="0"/>
              <a:t> 		</a:t>
            </a:r>
            <a:r>
              <a:rPr lang="en-US" sz="2000" dirty="0" err="1" smtClean="0"/>
              <a:t>l’éducation</a:t>
            </a:r>
            <a:r>
              <a:rPr lang="en-US" sz="2000" dirty="0" smtClean="0"/>
              <a:t> et la santé </a:t>
            </a:r>
            <a:r>
              <a:rPr lang="en-US" sz="2000" dirty="0" err="1" smtClean="0"/>
              <a:t>faibles</a:t>
            </a:r>
            <a:r>
              <a:rPr lang="en-US" sz="2000" dirty="0" smtClean="0"/>
              <a:t>? </a:t>
            </a:r>
          </a:p>
          <a:p>
            <a:r>
              <a:rPr lang="en-US" sz="2000" dirty="0" smtClean="0"/>
              <a:t>	capital physique au </a:t>
            </a:r>
            <a:r>
              <a:rPr lang="en-US" sz="2000" dirty="0" err="1" smtClean="0"/>
              <a:t>niveau</a:t>
            </a:r>
            <a:r>
              <a:rPr lang="en-US" sz="2000" dirty="0" smtClean="0"/>
              <a:t> des ménages </a:t>
            </a:r>
            <a:r>
              <a:rPr lang="en-US" sz="2000" dirty="0" err="1" smtClean="0"/>
              <a:t>ou</a:t>
            </a:r>
            <a:r>
              <a:rPr lang="en-US" sz="2000" dirty="0" smtClean="0"/>
              <a:t> </a:t>
            </a:r>
            <a:r>
              <a:rPr lang="en-US" sz="2000" dirty="0" err="1" smtClean="0"/>
              <a:t>incluant</a:t>
            </a:r>
            <a:r>
              <a:rPr lang="en-US" sz="2000" dirty="0" smtClean="0"/>
              <a:t> infrastructures 			</a:t>
            </a:r>
            <a:r>
              <a:rPr lang="en-US" sz="2000" dirty="0" err="1" smtClean="0"/>
              <a:t>communautaires</a:t>
            </a:r>
            <a:r>
              <a:rPr lang="en-US" sz="2000" dirty="0" smtClean="0"/>
              <a:t> et </a:t>
            </a:r>
            <a:r>
              <a:rPr lang="en-US" sz="2000" dirty="0" err="1" smtClean="0"/>
              <a:t>régionales</a:t>
            </a:r>
            <a:r>
              <a:rPr lang="en-US" sz="2000" dirty="0" smtClean="0"/>
              <a:t>?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Wuguang-High-speed-Railw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9625" y="941696"/>
            <a:ext cx="3785569" cy="5916304"/>
          </a:xfrm>
          <a:prstGeom prst="rect">
            <a:avLst/>
          </a:prstGeom>
        </p:spPr>
      </p:pic>
      <p:pic>
        <p:nvPicPr>
          <p:cNvPr id="17" name="Picture 10" descr="C:\shujing\study\论文\transport_livelihood_paper\图变色\pentagons copy2.jpg"/>
          <p:cNvPicPr>
            <a:picLocks noChangeAspect="1" noChangeArrowheads="1"/>
          </p:cNvPicPr>
          <p:nvPr/>
        </p:nvPicPr>
        <p:blipFill>
          <a:blip r:embed="rId3" cstate="print"/>
          <a:srcRect l="56148" t="49058" r="3470" b="10707"/>
          <a:stretch>
            <a:fillRect/>
          </a:stretch>
        </p:blipFill>
        <p:spPr bwMode="auto">
          <a:xfrm>
            <a:off x="3289107" y="1602477"/>
            <a:ext cx="3442676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970"/>
            <a:ext cx="8229600" cy="1143000"/>
          </a:xfrm>
        </p:spPr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38238"/>
            <a:ext cx="2133600" cy="365125"/>
          </a:xfrm>
        </p:spPr>
        <p:txBody>
          <a:bodyPr/>
          <a:lstStyle/>
          <a:p>
            <a:fld id="{BC63D562-E38D-4CD3-A278-487061B582E0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382132" y="900738"/>
            <a:ext cx="3305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 smtClean="0"/>
              <a:t>Analyse longitudinale</a:t>
            </a:r>
            <a:endParaRPr lang="nl-NL" sz="2800" dirty="0"/>
          </a:p>
        </p:txBody>
      </p:sp>
      <p:pic>
        <p:nvPicPr>
          <p:cNvPr id="2050" name="Picture 10" descr="C:\shujing\study\论文\transport_livelihood_paper\图变色\pentagons copy2.jpg"/>
          <p:cNvPicPr>
            <a:picLocks noChangeAspect="1" noChangeArrowheads="1"/>
          </p:cNvPicPr>
          <p:nvPr/>
        </p:nvPicPr>
        <p:blipFill>
          <a:blip r:embed="rId3" cstate="print"/>
          <a:srcRect l="3639" t="49058" r="54258" b="10707"/>
          <a:stretch>
            <a:fillRect/>
          </a:stretch>
        </p:blipFill>
        <p:spPr bwMode="auto">
          <a:xfrm>
            <a:off x="-272960" y="1600201"/>
            <a:ext cx="3589361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4611231"/>
            <a:ext cx="69137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EFFETS du TGV </a:t>
            </a:r>
            <a:r>
              <a:rPr lang="en-US" sz="2000" b="1" dirty="0" err="1" smtClean="0"/>
              <a:t>sur</a:t>
            </a:r>
            <a:r>
              <a:rPr lang="en-US" sz="2000" b="1" dirty="0" smtClean="0"/>
              <a:t> la </a:t>
            </a:r>
            <a:r>
              <a:rPr lang="en-US" sz="2000" b="1" dirty="0" err="1" smtClean="0"/>
              <a:t>subsistance</a:t>
            </a:r>
            <a:r>
              <a:rPr lang="en-US" sz="2000" b="1" dirty="0" smtClean="0"/>
              <a:t> des migrants </a:t>
            </a:r>
            <a:r>
              <a:rPr lang="en-US" sz="2000" b="1" dirty="0" err="1" smtClean="0"/>
              <a:t>ruraux</a:t>
            </a:r>
            <a:r>
              <a:rPr lang="en-US" sz="2000" b="1" dirty="0" smtClean="0"/>
              <a:t> en Chine </a:t>
            </a:r>
            <a:r>
              <a:rPr lang="en-US" sz="2000" b="1" dirty="0" err="1" smtClean="0"/>
              <a:t>méridionale</a:t>
            </a:r>
            <a:endParaRPr lang="en-US" sz="2000" b="1" dirty="0" smtClean="0"/>
          </a:p>
          <a:p>
            <a:r>
              <a:rPr lang="en-US" sz="2000" dirty="0" err="1" smtClean="0"/>
              <a:t>Accès</a:t>
            </a:r>
            <a:r>
              <a:rPr lang="en-US" sz="2000" dirty="0" smtClean="0"/>
              <a:t> plus </a:t>
            </a:r>
            <a:r>
              <a:rPr lang="en-US" sz="2000" dirty="0" err="1" smtClean="0"/>
              <a:t>aisé</a:t>
            </a:r>
            <a:r>
              <a:rPr lang="en-US" sz="2000" dirty="0" smtClean="0"/>
              <a:t> aux </a:t>
            </a:r>
            <a:r>
              <a:rPr lang="en-US" sz="2000" dirty="0" err="1" smtClean="0"/>
              <a:t>marchés</a:t>
            </a:r>
            <a:r>
              <a:rPr lang="en-US" sz="2000" dirty="0" smtClean="0"/>
              <a:t> de travail et services </a:t>
            </a:r>
            <a:r>
              <a:rPr lang="en-US" sz="2000" dirty="0" err="1" smtClean="0"/>
              <a:t>urbains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smtClean="0"/>
              <a:t>=&gt; plus de prestige </a:t>
            </a:r>
            <a:r>
              <a:rPr lang="en-US" sz="2000" dirty="0" err="1" smtClean="0"/>
              <a:t>dans</a:t>
            </a:r>
            <a:r>
              <a:rPr lang="en-US" sz="2000" dirty="0" smtClean="0"/>
              <a:t> le village</a:t>
            </a:r>
          </a:p>
          <a:p>
            <a:r>
              <a:rPr lang="en-US" sz="2000" dirty="0" smtClean="0"/>
              <a:t>Abandon de </a:t>
            </a:r>
            <a:r>
              <a:rPr lang="en-US" sz="2000" dirty="0" err="1" smtClean="0"/>
              <a:t>l’entretien</a:t>
            </a:r>
            <a:r>
              <a:rPr lang="en-US" sz="2000" dirty="0" smtClean="0"/>
              <a:t> des </a:t>
            </a:r>
            <a:r>
              <a:rPr lang="en-US" sz="2000" dirty="0" err="1" smtClean="0"/>
              <a:t>terres</a:t>
            </a:r>
            <a:r>
              <a:rPr lang="en-US" sz="2000" dirty="0" smtClean="0"/>
              <a:t> et de </a:t>
            </a:r>
            <a:r>
              <a:rPr lang="en-US" sz="2000" dirty="0" err="1" smtClean="0"/>
              <a:t>l’irrigation</a:t>
            </a:r>
            <a:endParaRPr lang="en-US" sz="2000" dirty="0" smtClean="0"/>
          </a:p>
          <a:p>
            <a:r>
              <a:rPr lang="en-US" sz="2000" dirty="0" err="1" smtClean="0"/>
              <a:t>Accès</a:t>
            </a:r>
            <a:r>
              <a:rPr lang="en-US" sz="2000" dirty="0" smtClean="0"/>
              <a:t> au transport plus </a:t>
            </a:r>
            <a:r>
              <a:rPr lang="en-US" sz="2000" dirty="0" err="1" smtClean="0"/>
              <a:t>difficile</a:t>
            </a:r>
            <a:r>
              <a:rPr lang="en-US" sz="2000" dirty="0" smtClean="0"/>
              <a:t> (</a:t>
            </a:r>
            <a:r>
              <a:rPr lang="en-US" sz="2000" dirty="0" err="1" smtClean="0"/>
              <a:t>lignes</a:t>
            </a:r>
            <a:r>
              <a:rPr lang="en-US" sz="2000" dirty="0" smtClean="0"/>
              <a:t> locales </a:t>
            </a:r>
            <a:r>
              <a:rPr lang="en-US" sz="2000" dirty="0" err="1" smtClean="0"/>
              <a:t>supprimées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Travail </a:t>
            </a:r>
            <a:r>
              <a:rPr lang="en-US" sz="2000" dirty="0" err="1" smtClean="0"/>
              <a:t>dans</a:t>
            </a:r>
            <a:r>
              <a:rPr lang="en-US" sz="2000" dirty="0" smtClean="0"/>
              <a:t> la construction des </a:t>
            </a:r>
            <a:r>
              <a:rPr lang="en-US" sz="2000" dirty="0" err="1" smtClean="0"/>
              <a:t>lignes</a:t>
            </a:r>
            <a:r>
              <a:rPr lang="en-US" sz="2000" dirty="0" smtClean="0"/>
              <a:t> TGV </a:t>
            </a:r>
            <a:r>
              <a:rPr lang="en-US" sz="2000" dirty="0" err="1" smtClean="0"/>
              <a:t>pénible</a:t>
            </a:r>
            <a:r>
              <a:rPr lang="en-US" sz="2000" dirty="0" smtClean="0"/>
              <a:t> et </a:t>
            </a:r>
            <a:r>
              <a:rPr lang="en-US" sz="2000" dirty="0" err="1" smtClean="0"/>
              <a:t>dangereux</a:t>
            </a:r>
            <a:endParaRPr lang="en-US" sz="2000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74455" y="3630304"/>
            <a:ext cx="163773" cy="313899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78670" y="2156346"/>
            <a:ext cx="0" cy="136478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906968" y="2688609"/>
            <a:ext cx="204717" cy="81887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200998" y="3534770"/>
            <a:ext cx="68239" cy="163773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735773" y="2115403"/>
            <a:ext cx="13645" cy="245660"/>
          </a:xfrm>
          <a:prstGeom prst="straightConnector1">
            <a:avLst/>
          </a:prstGeom>
          <a:ln w="25400">
            <a:solidFill>
              <a:srgbClr val="0070C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>
            <a:off x="6769290" y="3807725"/>
            <a:ext cx="245659" cy="177421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163773" y="2647666"/>
            <a:ext cx="218365" cy="68240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3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noProof="0" smtClean="0"/>
              <a:t>L’analyse des modes de subsistance durables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noProof="0" dirty="0" smtClean="0"/>
              <a:t>La “</a:t>
            </a:r>
            <a:r>
              <a:rPr lang="fr-FR" noProof="0" dirty="0" err="1" smtClean="0"/>
              <a:t>sustainable</a:t>
            </a:r>
            <a:r>
              <a:rPr lang="fr-FR" noProof="0" dirty="0" smtClean="0"/>
              <a:t> </a:t>
            </a:r>
            <a:r>
              <a:rPr lang="fr-FR" noProof="0" dirty="0" err="1" smtClean="0"/>
              <a:t>livelihood</a:t>
            </a:r>
            <a:r>
              <a:rPr lang="fr-FR" noProof="0" dirty="0" smtClean="0"/>
              <a:t> </a:t>
            </a:r>
            <a:r>
              <a:rPr lang="fr-FR" noProof="0" dirty="0" err="1" smtClean="0"/>
              <a:t>approach</a:t>
            </a:r>
            <a:r>
              <a:rPr lang="fr-FR" noProof="0" dirty="0" smtClean="0"/>
              <a:t>”</a:t>
            </a:r>
          </a:p>
          <a:p>
            <a:pPr eaLnBrk="1" hangingPunct="1"/>
            <a:r>
              <a:rPr lang="fr-FR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L’ajout de l’économie politique: les modes </a:t>
            </a:r>
            <a:br>
              <a:rPr lang="fr-FR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 intégration économiques de Karl Polanyi</a:t>
            </a:r>
          </a:p>
          <a:p>
            <a:pPr eaLnBrk="1" hangingPunct="1"/>
            <a:r>
              <a:rPr lang="fr-FR" noProof="0" dirty="0" smtClean="0"/>
              <a:t>Une perspective </a:t>
            </a:r>
            <a:r>
              <a:rPr lang="fr-FR" noProof="0" dirty="0" err="1" smtClean="0"/>
              <a:t>relationelle</a:t>
            </a:r>
            <a:r>
              <a:rPr lang="fr-FR" noProof="0" dirty="0" smtClean="0"/>
              <a:t> : la “théorie de l’acteur-réseau”</a:t>
            </a:r>
          </a:p>
          <a:p>
            <a:pPr eaLnBrk="1" hangingPunct="1">
              <a:buFontTx/>
              <a:buNone/>
            </a:pPr>
            <a:endParaRPr lang="fr-FR" noProof="0" dirty="0" smtClean="0"/>
          </a:p>
          <a:p>
            <a:pPr eaLnBrk="1" hangingPunct="1"/>
            <a:endParaRPr lang="fr-FR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noProof="0" dirty="0" smtClean="0"/>
              <a:t>Flux des capitaux des ménages </a:t>
            </a:r>
            <a:br>
              <a:rPr lang="fr-FR" noProof="0" dirty="0" smtClean="0"/>
            </a:br>
            <a:r>
              <a:rPr lang="fr-FR" noProof="0" dirty="0" smtClean="0"/>
              <a:t>agriculture de subsistance</a:t>
            </a:r>
            <a:endParaRPr lang="fr-FR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1980981" y="2040814"/>
            <a:ext cx="7176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err="1" smtClean="0"/>
              <a:t>terre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5848423" y="2040814"/>
            <a:ext cx="7609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travail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160003" y="1763815"/>
            <a:ext cx="229607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moyens</a:t>
            </a:r>
            <a:r>
              <a:rPr lang="nl-BE" dirty="0" smtClean="0"/>
              <a:t> de </a:t>
            </a:r>
            <a:r>
              <a:rPr lang="nl-BE" dirty="0" err="1" smtClean="0"/>
              <a:t>production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(</a:t>
            </a:r>
            <a:r>
              <a:rPr lang="nl-BE" dirty="0" err="1" smtClean="0"/>
              <a:t>capital</a:t>
            </a:r>
            <a:r>
              <a:rPr lang="nl-BE" dirty="0" smtClean="0"/>
              <a:t>)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2181694" y="2843935"/>
            <a:ext cx="1201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agriculture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1943376" y="3564015"/>
            <a:ext cx="16698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produit </a:t>
            </a:r>
            <a:r>
              <a:rPr lang="nl-BE" dirty="0" err="1" smtClean="0"/>
              <a:t>agricole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480540" y="4419110"/>
            <a:ext cx="15864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consommation</a:t>
            </a:r>
            <a:endParaRPr lang="nl-NL" dirty="0"/>
          </a:p>
        </p:txBody>
      </p:sp>
      <p:cxnSp>
        <p:nvCxnSpPr>
          <p:cNvPr id="20" name="Straight Arrow Connector 19"/>
          <p:cNvCxnSpPr>
            <a:stCxn id="6" idx="2"/>
            <a:endCxn id="10" idx="0"/>
          </p:cNvCxnSpPr>
          <p:nvPr/>
        </p:nvCxnSpPr>
        <p:spPr>
          <a:xfrm>
            <a:off x="2339788" y="2410146"/>
            <a:ext cx="442488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  <a:endCxn id="10" idx="0"/>
          </p:cNvCxnSpPr>
          <p:nvPr/>
        </p:nvCxnSpPr>
        <p:spPr>
          <a:xfrm flipH="1">
            <a:off x="2782276" y="2410146"/>
            <a:ext cx="1525766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2"/>
            <a:endCxn id="11" idx="0"/>
          </p:cNvCxnSpPr>
          <p:nvPr/>
        </p:nvCxnSpPr>
        <p:spPr>
          <a:xfrm flipH="1">
            <a:off x="2778285" y="3213267"/>
            <a:ext cx="3991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32"/>
          <p:cNvCxnSpPr>
            <a:stCxn id="12" idx="1"/>
            <a:endCxn id="7" idx="0"/>
          </p:cNvCxnSpPr>
          <p:nvPr/>
        </p:nvCxnSpPr>
        <p:spPr>
          <a:xfrm rot="10800000" flipH="1">
            <a:off x="480540" y="2040814"/>
            <a:ext cx="5748372" cy="2562962"/>
          </a:xfrm>
          <a:prstGeom prst="bentConnector4">
            <a:avLst>
              <a:gd name="adj1" fmla="val -3977"/>
              <a:gd name="adj2" fmla="val 12632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hape 35"/>
          <p:cNvCxnSpPr>
            <a:stCxn id="11" idx="2"/>
            <a:endCxn id="12" idx="3"/>
          </p:cNvCxnSpPr>
          <p:nvPr/>
        </p:nvCxnSpPr>
        <p:spPr>
          <a:xfrm rot="5400000">
            <a:off x="2087429" y="3912919"/>
            <a:ext cx="670429" cy="71128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hape 37"/>
          <p:cNvCxnSpPr>
            <a:stCxn id="11" idx="1"/>
            <a:endCxn id="8" idx="0"/>
          </p:cNvCxnSpPr>
          <p:nvPr/>
        </p:nvCxnSpPr>
        <p:spPr>
          <a:xfrm rot="10800000" flipH="1">
            <a:off x="1943376" y="1763815"/>
            <a:ext cx="2364666" cy="1984866"/>
          </a:xfrm>
          <a:prstGeom prst="bentConnector4">
            <a:avLst>
              <a:gd name="adj1" fmla="val -9667"/>
              <a:gd name="adj2" fmla="val 11151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11" idx="1"/>
            <a:endCxn id="6" idx="0"/>
          </p:cNvCxnSpPr>
          <p:nvPr/>
        </p:nvCxnSpPr>
        <p:spPr>
          <a:xfrm rot="10800000" flipH="1">
            <a:off x="1943376" y="2040815"/>
            <a:ext cx="396412" cy="1707867"/>
          </a:xfrm>
          <a:prstGeom prst="bentConnector4">
            <a:avLst>
              <a:gd name="adj1" fmla="val -57667"/>
              <a:gd name="adj2" fmla="val 11403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7" idx="2"/>
            <a:endCxn id="10" idx="0"/>
          </p:cNvCxnSpPr>
          <p:nvPr/>
        </p:nvCxnSpPr>
        <p:spPr>
          <a:xfrm flipH="1">
            <a:off x="2782276" y="2410146"/>
            <a:ext cx="3446636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087" y="0"/>
            <a:ext cx="9184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80981" y="2040814"/>
            <a:ext cx="717614" cy="369332"/>
          </a:xfrm>
          <a:prstGeom prst="rect">
            <a:avLst/>
          </a:prstGeom>
          <a:solidFill>
            <a:schemeClr val="bg1">
              <a:alpha val="52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err="1" smtClean="0"/>
              <a:t>terre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5848423" y="2040814"/>
            <a:ext cx="760978" cy="369332"/>
          </a:xfrm>
          <a:prstGeom prst="rect">
            <a:avLst/>
          </a:prstGeom>
          <a:solidFill>
            <a:schemeClr val="bg1">
              <a:alpha val="52000"/>
            </a:schemeClr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travail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160003" y="1763815"/>
            <a:ext cx="2296078" cy="646331"/>
          </a:xfrm>
          <a:prstGeom prst="rect">
            <a:avLst/>
          </a:prstGeom>
          <a:solidFill>
            <a:schemeClr val="bg1">
              <a:alpha val="52000"/>
            </a:schemeClr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moyens</a:t>
            </a:r>
            <a:r>
              <a:rPr lang="nl-BE" dirty="0" smtClean="0"/>
              <a:t> de </a:t>
            </a:r>
            <a:r>
              <a:rPr lang="nl-BE" dirty="0" err="1" smtClean="0"/>
              <a:t>production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(</a:t>
            </a:r>
            <a:r>
              <a:rPr lang="nl-BE" dirty="0" err="1" smtClean="0"/>
              <a:t>capital</a:t>
            </a:r>
            <a:r>
              <a:rPr lang="nl-BE" dirty="0" smtClean="0"/>
              <a:t>)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2181694" y="2843935"/>
            <a:ext cx="1201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agriculture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1943376" y="3564015"/>
            <a:ext cx="1669817" cy="369332"/>
          </a:xfrm>
          <a:prstGeom prst="rect">
            <a:avLst/>
          </a:prstGeom>
          <a:solidFill>
            <a:schemeClr val="bg1">
              <a:alpha val="52000"/>
            </a:schemeClr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produit </a:t>
            </a:r>
            <a:r>
              <a:rPr lang="nl-BE" dirty="0" err="1" smtClean="0"/>
              <a:t>agricole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480540" y="4419110"/>
            <a:ext cx="15864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consommation</a:t>
            </a:r>
            <a:endParaRPr lang="nl-NL" dirty="0"/>
          </a:p>
        </p:txBody>
      </p:sp>
      <p:cxnSp>
        <p:nvCxnSpPr>
          <p:cNvPr id="20" name="Straight Arrow Connector 19"/>
          <p:cNvCxnSpPr>
            <a:stCxn id="6" idx="2"/>
            <a:endCxn id="10" idx="0"/>
          </p:cNvCxnSpPr>
          <p:nvPr/>
        </p:nvCxnSpPr>
        <p:spPr>
          <a:xfrm>
            <a:off x="2339788" y="2410146"/>
            <a:ext cx="442488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  <a:endCxn id="10" idx="0"/>
          </p:cNvCxnSpPr>
          <p:nvPr/>
        </p:nvCxnSpPr>
        <p:spPr>
          <a:xfrm flipH="1">
            <a:off x="2782276" y="2410146"/>
            <a:ext cx="1525766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2"/>
            <a:endCxn id="11" idx="0"/>
          </p:cNvCxnSpPr>
          <p:nvPr/>
        </p:nvCxnSpPr>
        <p:spPr>
          <a:xfrm flipH="1">
            <a:off x="2778285" y="3213267"/>
            <a:ext cx="3991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32"/>
          <p:cNvCxnSpPr>
            <a:stCxn id="12" idx="1"/>
            <a:endCxn id="7" idx="0"/>
          </p:cNvCxnSpPr>
          <p:nvPr/>
        </p:nvCxnSpPr>
        <p:spPr>
          <a:xfrm rot="10800000" flipH="1">
            <a:off x="480540" y="2040814"/>
            <a:ext cx="5748372" cy="2562962"/>
          </a:xfrm>
          <a:prstGeom prst="bentConnector4">
            <a:avLst>
              <a:gd name="adj1" fmla="val -3977"/>
              <a:gd name="adj2" fmla="val 12545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hape 35"/>
          <p:cNvCxnSpPr>
            <a:stCxn id="11" idx="2"/>
            <a:endCxn id="12" idx="3"/>
          </p:cNvCxnSpPr>
          <p:nvPr/>
        </p:nvCxnSpPr>
        <p:spPr>
          <a:xfrm rot="5400000">
            <a:off x="2087429" y="3912919"/>
            <a:ext cx="670429" cy="71128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hape 37"/>
          <p:cNvCxnSpPr>
            <a:stCxn id="11" idx="1"/>
            <a:endCxn id="8" idx="0"/>
          </p:cNvCxnSpPr>
          <p:nvPr/>
        </p:nvCxnSpPr>
        <p:spPr>
          <a:xfrm rot="10800000" flipH="1">
            <a:off x="1943376" y="1763815"/>
            <a:ext cx="2364666" cy="1984866"/>
          </a:xfrm>
          <a:prstGeom prst="bentConnector4">
            <a:avLst>
              <a:gd name="adj1" fmla="val -9667"/>
              <a:gd name="adj2" fmla="val 11151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11" idx="1"/>
            <a:endCxn id="6" idx="0"/>
          </p:cNvCxnSpPr>
          <p:nvPr/>
        </p:nvCxnSpPr>
        <p:spPr>
          <a:xfrm rot="10800000" flipH="1">
            <a:off x="1943376" y="2040815"/>
            <a:ext cx="396412" cy="1707867"/>
          </a:xfrm>
          <a:prstGeom prst="bentConnector4">
            <a:avLst>
              <a:gd name="adj1" fmla="val -57667"/>
              <a:gd name="adj2" fmla="val 11664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7" idx="2"/>
            <a:endCxn id="10" idx="0"/>
          </p:cNvCxnSpPr>
          <p:nvPr/>
        </p:nvCxnSpPr>
        <p:spPr>
          <a:xfrm flipH="1">
            <a:off x="2782276" y="2410146"/>
            <a:ext cx="3446636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97039" y="5718412"/>
            <a:ext cx="255213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OBJETS de RECIPROCITE</a:t>
            </a:r>
            <a:endParaRPr lang="nl-NL" dirty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Flux des capitaux des ménages </a:t>
            </a:r>
            <a:b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agriculture de subsistance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600" noProof="0" dirty="0" smtClean="0">
                <a:cs typeface="Times New Roman" pitchFamily="18" charset="0"/>
              </a:rPr>
              <a:t>Trois modes d’intégration économique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7975" y="1052513"/>
            <a:ext cx="6907213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800" noProof="0" dirty="0" smtClean="0"/>
              <a:t>Karl Polanyi, The Great Transformation, 1944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800" noProof="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400" noProof="0" dirty="0" smtClean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800" noProof="0" dirty="0" smtClean="0"/>
              <a:t>Trois types fondamentaux de relations sociales permettant aux individus/ménages d’accéder à leurs moyens d’existence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400" noProof="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800" noProof="0" dirty="0" smtClean="0"/>
              <a:t>Une conception théorique et holistique de la vie économique</a:t>
            </a:r>
          </a:p>
        </p:txBody>
      </p:sp>
      <p:pic>
        <p:nvPicPr>
          <p:cNvPr id="10245" name="Picture 4" descr="Polany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80263" y="1095375"/>
            <a:ext cx="2000250" cy="2765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uiExpand="1" build="p" bldLvl="3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</p:spPr>
        <p:txBody>
          <a:bodyPr/>
          <a:lstStyle/>
          <a:p>
            <a:r>
              <a:rPr lang="fr-FR" sz="3600" dirty="0" smtClean="0">
                <a:cs typeface="Times New Roman" pitchFamily="18" charset="0"/>
              </a:rPr>
              <a:t>Trois modes d’intégration économique</a:t>
            </a:r>
            <a:endParaRPr lang="fr-FR" sz="3600" noProof="0" dirty="0" smtClean="0">
              <a:cs typeface="Times New Roman" pitchFamily="18" charset="0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330325"/>
            <a:ext cx="8678862" cy="41148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fr-FR" sz="2800" noProof="0" dirty="0" smtClean="0"/>
              <a:t>Ménages: cellules de coordination de la consommation = organisation de la reproduction de la vie à court terme (“maintenance”) et à long terme (“remplacement”)</a:t>
            </a:r>
          </a:p>
          <a:p>
            <a:pPr eaLnBrk="1" hangingPunct="1">
              <a:buFontTx/>
              <a:buNone/>
            </a:pPr>
            <a:r>
              <a:rPr lang="fr-FR" sz="2800" noProof="0" dirty="0" smtClean="0"/>
              <a:t>Intégration </a:t>
            </a:r>
            <a:r>
              <a:rPr lang="fr-FR" sz="2800" dirty="0" err="1"/>
              <a:t>é</a:t>
            </a:r>
            <a:r>
              <a:rPr lang="fr-FR" sz="2800" noProof="0" dirty="0" err="1" smtClean="0"/>
              <a:t>conomique</a:t>
            </a:r>
            <a:r>
              <a:rPr lang="fr-FR" sz="2800" noProof="0" dirty="0" smtClean="0"/>
              <a:t> = relations d’échange : </a:t>
            </a:r>
            <a:br>
              <a:rPr lang="fr-FR" sz="2800" noProof="0" dirty="0" smtClean="0"/>
            </a:br>
            <a:r>
              <a:rPr lang="fr-FR" sz="2800" noProof="0" dirty="0" smtClean="0"/>
              <a:t>implique la dépendance des ménages de structures économiques plus large dans lesquelles la production et la distribution des moyens d’existence </a:t>
            </a:r>
            <a:r>
              <a:rPr lang="fr-FR" sz="2800" noProof="0" dirty="0" smtClean="0"/>
              <a:t>sont organisées</a:t>
            </a:r>
            <a:endParaRPr lang="fr-FR" sz="2800" noProof="0" dirty="0" smtClean="0"/>
          </a:p>
          <a:p>
            <a:pPr eaLnBrk="1" hangingPunct="1">
              <a:buFontTx/>
              <a:buNone/>
            </a:pPr>
            <a:r>
              <a:rPr lang="fr-FR" sz="2800" noProof="0" dirty="0" smtClean="0"/>
              <a:t>=&gt; Intégration économique = intégration des ménages dans les structures économiques</a:t>
            </a:r>
          </a:p>
          <a:p>
            <a:pPr eaLnBrk="1" hangingPunct="1">
              <a:buFontTx/>
              <a:buNone/>
            </a:pPr>
            <a:endParaRPr lang="fr-FR" sz="2800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 bldLvl="3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noProof="0" smtClean="0"/>
              <a:t>L’analyse des modes de subsistance durables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noProof="0" dirty="0" smtClean="0"/>
              <a:t>La “</a:t>
            </a:r>
            <a:r>
              <a:rPr lang="fr-FR" noProof="0" dirty="0" err="1" smtClean="0"/>
              <a:t>sustainable</a:t>
            </a:r>
            <a:r>
              <a:rPr lang="fr-FR" noProof="0" dirty="0" smtClean="0"/>
              <a:t> </a:t>
            </a:r>
            <a:r>
              <a:rPr lang="fr-FR" noProof="0" dirty="0" err="1" smtClean="0"/>
              <a:t>livelihood</a:t>
            </a:r>
            <a:r>
              <a:rPr lang="fr-FR" noProof="0" dirty="0" smtClean="0"/>
              <a:t> </a:t>
            </a:r>
            <a:r>
              <a:rPr lang="fr-FR" noProof="0" dirty="0" err="1" smtClean="0"/>
              <a:t>approach</a:t>
            </a:r>
            <a:r>
              <a:rPr lang="fr-FR" noProof="0" dirty="0" smtClean="0"/>
              <a:t>”</a:t>
            </a:r>
          </a:p>
          <a:p>
            <a:pPr eaLnBrk="1" hangingPunct="1"/>
            <a:r>
              <a:rPr lang="fr-FR" noProof="0" dirty="0" smtClean="0"/>
              <a:t>L’ajout de l’économie politique: les modes </a:t>
            </a:r>
            <a:br>
              <a:rPr lang="fr-FR" noProof="0" dirty="0" smtClean="0"/>
            </a:br>
            <a:r>
              <a:rPr lang="fr-FR" noProof="0" dirty="0" smtClean="0"/>
              <a:t>d’ intégration économiques de Karl Polanyi</a:t>
            </a:r>
          </a:p>
          <a:p>
            <a:pPr eaLnBrk="1" hangingPunct="1"/>
            <a:r>
              <a:rPr lang="fr-FR" noProof="0" dirty="0" smtClean="0"/>
              <a:t>Une perspective </a:t>
            </a:r>
            <a:r>
              <a:rPr lang="fr-FR" noProof="0" dirty="0" err="1" smtClean="0"/>
              <a:t>relationelle</a:t>
            </a:r>
            <a:r>
              <a:rPr lang="fr-FR" noProof="0" dirty="0" smtClean="0"/>
              <a:t> : la “théorie de l’acteur-réseau”</a:t>
            </a:r>
          </a:p>
          <a:p>
            <a:pPr eaLnBrk="1" hangingPunct="1">
              <a:buFontTx/>
              <a:buNone/>
            </a:pPr>
            <a:endParaRPr lang="fr-FR" noProof="0" dirty="0" smtClean="0"/>
          </a:p>
          <a:p>
            <a:pPr eaLnBrk="1" hangingPunct="1"/>
            <a:endParaRPr lang="fr-FR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004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fr-FR" sz="4000" noProof="0" dirty="0" smtClean="0">
                <a:cs typeface="Times New Roman" pitchFamily="18" charset="0"/>
              </a:rPr>
              <a:t>Des modes aux sphères d’intégration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528144" y="1080757"/>
            <a:ext cx="2827337" cy="2582862"/>
            <a:chOff x="1573" y="655"/>
            <a:chExt cx="1781" cy="1627"/>
          </a:xfrm>
        </p:grpSpPr>
        <p:sp>
          <p:nvSpPr>
            <p:cNvPr id="12311" name="Oval 4"/>
            <p:cNvSpPr>
              <a:spLocks noChangeArrowheads="1"/>
            </p:cNvSpPr>
            <p:nvPr/>
          </p:nvSpPr>
          <p:spPr bwMode="auto">
            <a:xfrm>
              <a:off x="1573" y="655"/>
              <a:ext cx="1781" cy="1627"/>
            </a:xfrm>
            <a:prstGeom prst="ellipse">
              <a:avLst/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2313" name="Rectangle 6"/>
            <p:cNvSpPr>
              <a:spLocks noChangeArrowheads="1"/>
            </p:cNvSpPr>
            <p:nvPr/>
          </p:nvSpPr>
          <p:spPr bwMode="auto">
            <a:xfrm>
              <a:off x="1879" y="1018"/>
              <a:ext cx="135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  <a:latin typeface="Arial" charset="0"/>
                </a:rPr>
                <a:t>ECHANGE MARCHAND</a:t>
              </a:r>
              <a:endParaRPr lang="en-US" dirty="0"/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296244" y="3721674"/>
            <a:ext cx="2816225" cy="2635250"/>
            <a:chOff x="797" y="1648"/>
            <a:chExt cx="1774" cy="1660"/>
          </a:xfrm>
        </p:grpSpPr>
        <p:sp>
          <p:nvSpPr>
            <p:cNvPr id="12308" name="Rectangle 12"/>
            <p:cNvSpPr>
              <a:spLocks noChangeArrowheads="1"/>
            </p:cNvSpPr>
            <p:nvPr/>
          </p:nvSpPr>
          <p:spPr bwMode="auto">
            <a:xfrm>
              <a:off x="1137" y="2477"/>
              <a:ext cx="828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  <a:latin typeface="Arial" charset="0"/>
                </a:rPr>
                <a:t>RECIPROCITE</a:t>
              </a:r>
              <a:endParaRPr lang="en-US" dirty="0"/>
            </a:p>
          </p:txBody>
        </p:sp>
        <p:sp>
          <p:nvSpPr>
            <p:cNvPr id="12310" name="Oval 14"/>
            <p:cNvSpPr>
              <a:spLocks noChangeArrowheads="1"/>
            </p:cNvSpPr>
            <p:nvPr/>
          </p:nvSpPr>
          <p:spPr bwMode="auto">
            <a:xfrm>
              <a:off x="797" y="1648"/>
              <a:ext cx="1774" cy="1660"/>
            </a:xfrm>
            <a:prstGeom prst="ellipse">
              <a:avLst/>
            </a:prstGeom>
            <a:noFill/>
            <a:ln w="349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372892" y="3708972"/>
            <a:ext cx="2806700" cy="2625725"/>
            <a:chOff x="2288" y="1640"/>
            <a:chExt cx="1768" cy="1654"/>
          </a:xfrm>
        </p:grpSpPr>
        <p:sp>
          <p:nvSpPr>
            <p:cNvPr id="12304" name="Rectangle 9"/>
            <p:cNvSpPr>
              <a:spLocks noChangeArrowheads="1"/>
            </p:cNvSpPr>
            <p:nvPr/>
          </p:nvSpPr>
          <p:spPr bwMode="auto">
            <a:xfrm>
              <a:off x="2709" y="2428"/>
              <a:ext cx="102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Arial" charset="0"/>
                </a:rPr>
                <a:t>REDISTRIBUTION</a:t>
              </a:r>
              <a:endParaRPr lang="en-US"/>
            </a:p>
          </p:txBody>
        </p:sp>
        <p:sp>
          <p:nvSpPr>
            <p:cNvPr id="12306" name="Oval 15"/>
            <p:cNvSpPr>
              <a:spLocks noChangeArrowheads="1"/>
            </p:cNvSpPr>
            <p:nvPr/>
          </p:nvSpPr>
          <p:spPr bwMode="auto">
            <a:xfrm>
              <a:off x="2288" y="1640"/>
              <a:ext cx="1768" cy="1654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2985469" y="2963532"/>
            <a:ext cx="127635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12297" name="Rectangle 17"/>
          <p:cNvSpPr>
            <a:spLocks noChangeArrowheads="1"/>
          </p:cNvSpPr>
          <p:nvPr/>
        </p:nvSpPr>
        <p:spPr bwMode="auto">
          <a:xfrm>
            <a:off x="1790081" y="2984169"/>
            <a:ext cx="116205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12299" name="Rectangle 19"/>
          <p:cNvSpPr>
            <a:spLocks noChangeArrowheads="1"/>
          </p:cNvSpPr>
          <p:nvPr/>
        </p:nvSpPr>
        <p:spPr bwMode="auto">
          <a:xfrm>
            <a:off x="5341434" y="1169871"/>
            <a:ext cx="3646449" cy="60801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12300" name="Rectangle 20"/>
          <p:cNvSpPr>
            <a:spLocks noChangeArrowheads="1"/>
          </p:cNvSpPr>
          <p:nvPr/>
        </p:nvSpPr>
        <p:spPr bwMode="auto">
          <a:xfrm>
            <a:off x="5347725" y="1239528"/>
            <a:ext cx="3677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Arial" charset="0"/>
              </a:rPr>
              <a:t>SPHERES D’INTEGRATION </a:t>
            </a:r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5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ensembles de relations </a:t>
            </a: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sociales</a:t>
            </a: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d’échange</a:t>
            </a:r>
            <a:endParaRPr lang="en-US" dirty="0"/>
          </a:p>
        </p:txBody>
      </p:sp>
      <p:sp>
        <p:nvSpPr>
          <p:cNvPr id="12302" name="Rectangle 22"/>
          <p:cNvSpPr>
            <a:spLocks noChangeArrowheads="1"/>
          </p:cNvSpPr>
          <p:nvPr/>
        </p:nvSpPr>
        <p:spPr bwMode="auto">
          <a:xfrm>
            <a:off x="2388569" y="4292269"/>
            <a:ext cx="1033462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sz="4000" dirty="0" smtClean="0">
                <a:cs typeface="Times New Roman" pitchFamily="18" charset="0"/>
              </a:rPr>
              <a:t>Des modes aux sphères d’intégration</a:t>
            </a:r>
            <a:endParaRPr lang="fr-FR" sz="4000" noProof="0" dirty="0" smtClean="0">
              <a:cs typeface="Times New Roman" pitchFamily="18" charset="0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528144" y="1080757"/>
            <a:ext cx="2827337" cy="2582862"/>
            <a:chOff x="1573" y="655"/>
            <a:chExt cx="1781" cy="1627"/>
          </a:xfrm>
        </p:grpSpPr>
        <p:sp>
          <p:nvSpPr>
            <p:cNvPr id="12311" name="Oval 4"/>
            <p:cNvSpPr>
              <a:spLocks noChangeArrowheads="1"/>
            </p:cNvSpPr>
            <p:nvPr/>
          </p:nvSpPr>
          <p:spPr bwMode="auto">
            <a:xfrm>
              <a:off x="1573" y="655"/>
              <a:ext cx="1781" cy="1627"/>
            </a:xfrm>
            <a:prstGeom prst="ellipse">
              <a:avLst/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2313" name="Rectangle 6"/>
            <p:cNvSpPr>
              <a:spLocks noChangeArrowheads="1"/>
            </p:cNvSpPr>
            <p:nvPr/>
          </p:nvSpPr>
          <p:spPr bwMode="auto">
            <a:xfrm>
              <a:off x="1879" y="1018"/>
              <a:ext cx="135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  <a:latin typeface="Arial" charset="0"/>
                </a:rPr>
                <a:t>ECHANGE MARCHAND</a:t>
              </a:r>
              <a:endParaRPr lang="en-US" dirty="0"/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296244" y="2657144"/>
            <a:ext cx="2816225" cy="2635250"/>
            <a:chOff x="797" y="1648"/>
            <a:chExt cx="1774" cy="1660"/>
          </a:xfrm>
        </p:grpSpPr>
        <p:sp>
          <p:nvSpPr>
            <p:cNvPr id="12308" name="Rectangle 12"/>
            <p:cNvSpPr>
              <a:spLocks noChangeArrowheads="1"/>
            </p:cNvSpPr>
            <p:nvPr/>
          </p:nvSpPr>
          <p:spPr bwMode="auto">
            <a:xfrm>
              <a:off x="1137" y="2477"/>
              <a:ext cx="828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  <a:latin typeface="Arial" charset="0"/>
                </a:rPr>
                <a:t>RECIPROCITE</a:t>
              </a:r>
              <a:endParaRPr lang="en-US" dirty="0"/>
            </a:p>
          </p:txBody>
        </p:sp>
        <p:sp>
          <p:nvSpPr>
            <p:cNvPr id="12310" name="Oval 14"/>
            <p:cNvSpPr>
              <a:spLocks noChangeArrowheads="1"/>
            </p:cNvSpPr>
            <p:nvPr/>
          </p:nvSpPr>
          <p:spPr bwMode="auto">
            <a:xfrm>
              <a:off x="797" y="1648"/>
              <a:ext cx="1774" cy="1660"/>
            </a:xfrm>
            <a:prstGeom prst="ellipse">
              <a:avLst/>
            </a:prstGeom>
            <a:noFill/>
            <a:ln w="349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2663206" y="2644444"/>
            <a:ext cx="2806700" cy="2625725"/>
            <a:chOff x="2288" y="1640"/>
            <a:chExt cx="1768" cy="1654"/>
          </a:xfrm>
        </p:grpSpPr>
        <p:sp>
          <p:nvSpPr>
            <p:cNvPr id="12304" name="Rectangle 9"/>
            <p:cNvSpPr>
              <a:spLocks noChangeArrowheads="1"/>
            </p:cNvSpPr>
            <p:nvPr/>
          </p:nvSpPr>
          <p:spPr bwMode="auto">
            <a:xfrm>
              <a:off x="2709" y="2464"/>
              <a:ext cx="102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Arial" charset="0"/>
                </a:rPr>
                <a:t>REDISTRIBUTION</a:t>
              </a:r>
              <a:endParaRPr lang="en-US"/>
            </a:p>
          </p:txBody>
        </p:sp>
        <p:sp>
          <p:nvSpPr>
            <p:cNvPr id="12306" name="Oval 15"/>
            <p:cNvSpPr>
              <a:spLocks noChangeArrowheads="1"/>
            </p:cNvSpPr>
            <p:nvPr/>
          </p:nvSpPr>
          <p:spPr bwMode="auto">
            <a:xfrm>
              <a:off x="2288" y="1640"/>
              <a:ext cx="1768" cy="1654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2985469" y="2963532"/>
            <a:ext cx="127635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12297" name="Rectangle 17"/>
          <p:cNvSpPr>
            <a:spLocks noChangeArrowheads="1"/>
          </p:cNvSpPr>
          <p:nvPr/>
        </p:nvSpPr>
        <p:spPr bwMode="auto">
          <a:xfrm>
            <a:off x="1790081" y="2984169"/>
            <a:ext cx="116205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12302" name="Rectangle 22"/>
          <p:cNvSpPr>
            <a:spLocks noChangeArrowheads="1"/>
          </p:cNvSpPr>
          <p:nvPr/>
        </p:nvSpPr>
        <p:spPr bwMode="auto">
          <a:xfrm>
            <a:off x="2388569" y="4292269"/>
            <a:ext cx="1033462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12319" name="Freeform 31" descr="Dark upward diagonal"/>
          <p:cNvSpPr>
            <a:spLocks/>
          </p:cNvSpPr>
          <p:nvPr/>
        </p:nvSpPr>
        <p:spPr bwMode="auto">
          <a:xfrm>
            <a:off x="1582119" y="2658732"/>
            <a:ext cx="2724150" cy="2011362"/>
          </a:xfrm>
          <a:custGeom>
            <a:avLst/>
            <a:gdLst/>
            <a:ahLst/>
            <a:cxnLst>
              <a:cxn ang="0">
                <a:pos x="91" y="218"/>
              </a:cxn>
              <a:cxn ang="0">
                <a:pos x="248" y="419"/>
              </a:cxn>
              <a:cxn ang="0">
                <a:pos x="502" y="556"/>
              </a:cxn>
              <a:cxn ang="0">
                <a:pos x="703" y="619"/>
              </a:cxn>
              <a:cxn ang="0">
                <a:pos x="683" y="829"/>
              </a:cxn>
              <a:cxn ang="0">
                <a:pos x="729" y="1101"/>
              </a:cxn>
              <a:cxn ang="0">
                <a:pos x="824" y="1267"/>
              </a:cxn>
              <a:cxn ang="0">
                <a:pos x="955" y="965"/>
              </a:cxn>
              <a:cxn ang="0">
                <a:pos x="955" y="692"/>
              </a:cxn>
              <a:cxn ang="0">
                <a:pos x="946" y="637"/>
              </a:cxn>
              <a:cxn ang="0">
                <a:pos x="1170" y="582"/>
              </a:cxn>
              <a:cxn ang="0">
                <a:pos x="1388" y="473"/>
              </a:cxn>
              <a:cxn ang="0">
                <a:pos x="1613" y="261"/>
              </a:cxn>
              <a:cxn ang="0">
                <a:pos x="1716" y="12"/>
              </a:cxn>
              <a:cxn ang="0">
                <a:pos x="1479" y="6"/>
              </a:cxn>
              <a:cxn ang="0">
                <a:pos x="1228" y="57"/>
              </a:cxn>
              <a:cxn ang="0">
                <a:pos x="1018" y="176"/>
              </a:cxn>
              <a:cxn ang="0">
                <a:pos x="819" y="375"/>
              </a:cxn>
              <a:cxn ang="0">
                <a:pos x="774" y="330"/>
              </a:cxn>
              <a:cxn ang="0">
                <a:pos x="642" y="182"/>
              </a:cxn>
              <a:cxn ang="0">
                <a:pos x="448" y="67"/>
              </a:cxn>
              <a:cxn ang="0">
                <a:pos x="212" y="6"/>
              </a:cxn>
              <a:cxn ang="0">
                <a:pos x="0" y="0"/>
              </a:cxn>
              <a:cxn ang="0">
                <a:pos x="91" y="218"/>
              </a:cxn>
            </a:cxnLst>
            <a:rect l="0" t="0" r="r" b="b"/>
            <a:pathLst>
              <a:path w="1716" h="1267">
                <a:moveTo>
                  <a:pt x="91" y="218"/>
                </a:moveTo>
                <a:lnTo>
                  <a:pt x="248" y="419"/>
                </a:lnTo>
                <a:lnTo>
                  <a:pt x="502" y="556"/>
                </a:lnTo>
                <a:lnTo>
                  <a:pt x="703" y="619"/>
                </a:lnTo>
                <a:lnTo>
                  <a:pt x="683" y="829"/>
                </a:lnTo>
                <a:lnTo>
                  <a:pt x="729" y="1101"/>
                </a:lnTo>
                <a:lnTo>
                  <a:pt x="824" y="1267"/>
                </a:lnTo>
                <a:lnTo>
                  <a:pt x="955" y="965"/>
                </a:lnTo>
                <a:lnTo>
                  <a:pt x="955" y="692"/>
                </a:lnTo>
                <a:lnTo>
                  <a:pt x="946" y="637"/>
                </a:lnTo>
                <a:lnTo>
                  <a:pt x="1170" y="582"/>
                </a:lnTo>
                <a:lnTo>
                  <a:pt x="1388" y="473"/>
                </a:lnTo>
                <a:lnTo>
                  <a:pt x="1613" y="261"/>
                </a:lnTo>
                <a:lnTo>
                  <a:pt x="1716" y="12"/>
                </a:lnTo>
                <a:lnTo>
                  <a:pt x="1479" y="6"/>
                </a:lnTo>
                <a:lnTo>
                  <a:pt x="1228" y="57"/>
                </a:lnTo>
                <a:lnTo>
                  <a:pt x="1018" y="176"/>
                </a:lnTo>
                <a:lnTo>
                  <a:pt x="819" y="375"/>
                </a:lnTo>
                <a:lnTo>
                  <a:pt x="774" y="330"/>
                </a:lnTo>
                <a:lnTo>
                  <a:pt x="642" y="182"/>
                </a:lnTo>
                <a:lnTo>
                  <a:pt x="448" y="67"/>
                </a:lnTo>
                <a:lnTo>
                  <a:pt x="212" y="6"/>
                </a:lnTo>
                <a:lnTo>
                  <a:pt x="0" y="0"/>
                </a:lnTo>
                <a:lnTo>
                  <a:pt x="91" y="218"/>
                </a:lnTo>
                <a:close/>
              </a:path>
            </a:pathLst>
          </a:custGeom>
          <a:pattFill prst="dkUpDiag">
            <a:fgClr>
              <a:srgbClr val="66FF33"/>
            </a:fgClr>
            <a:bgClr>
              <a:srgbClr val="6600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6496050" y="2435225"/>
            <a:ext cx="20897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dirty="0" err="1" smtClean="0">
                <a:latin typeface="Tahoma" pitchFamily="34" charset="0"/>
              </a:rPr>
              <a:t>Chevauchement</a:t>
            </a:r>
            <a:r>
              <a:rPr lang="nl-NL" dirty="0" smtClean="0">
                <a:latin typeface="Tahoma" pitchFamily="34" charset="0"/>
              </a:rPr>
              <a:t>:</a:t>
            </a:r>
            <a:endParaRPr lang="nl-NL" dirty="0">
              <a:latin typeface="Tahoma" pitchFamily="34" charset="0"/>
            </a:endParaRPr>
          </a:p>
          <a:p>
            <a:pPr>
              <a:buFont typeface="Tahoma" pitchFamily="34" charset="0"/>
              <a:buChar char="−"/>
            </a:pPr>
            <a:r>
              <a:rPr lang="nl-NL" dirty="0">
                <a:latin typeface="Tahoma" pitchFamily="34" charset="0"/>
              </a:rPr>
              <a:t> </a:t>
            </a:r>
            <a:r>
              <a:rPr lang="nl-NL" dirty="0" err="1" smtClean="0">
                <a:latin typeface="Tahoma" pitchFamily="34" charset="0"/>
              </a:rPr>
              <a:t>réalités</a:t>
            </a:r>
            <a:r>
              <a:rPr lang="nl-NL" dirty="0" smtClean="0">
                <a:latin typeface="Tahoma" pitchFamily="34" charset="0"/>
              </a:rPr>
              <a:t> </a:t>
            </a:r>
            <a:r>
              <a:rPr lang="nl-NL" dirty="0" err="1" smtClean="0">
                <a:latin typeface="Tahoma" pitchFamily="34" charset="0"/>
              </a:rPr>
              <a:t>hybrides</a:t>
            </a:r>
            <a:endParaRPr lang="nl-NL" dirty="0">
              <a:latin typeface="Tahoma" pitchFamily="34" charset="0"/>
            </a:endParaRPr>
          </a:p>
        </p:txBody>
      </p:sp>
      <p:pic>
        <p:nvPicPr>
          <p:cNvPr id="20" name="Picture 20" descr="6a00d8345194ae69e2016762811716970b-320w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688" y="4076700"/>
            <a:ext cx="35496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9080" y="1992570"/>
            <a:ext cx="235442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smtClean="0"/>
              <a:t>Produit </a:t>
            </a:r>
            <a:r>
              <a:rPr lang="nl-BE" dirty="0" err="1" smtClean="0"/>
              <a:t>pour</a:t>
            </a:r>
            <a:r>
              <a:rPr lang="nl-BE" dirty="0" smtClean="0"/>
              <a:t> </a:t>
            </a:r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marché</a:t>
            </a:r>
            <a:endParaRPr lang="nl-BE" dirty="0" smtClean="0"/>
          </a:p>
          <a:p>
            <a:pPr algn="ctr"/>
            <a:r>
              <a:rPr lang="nl-BE" dirty="0" err="1" smtClean="0"/>
              <a:t>Acheté</a:t>
            </a:r>
            <a:r>
              <a:rPr lang="nl-BE" dirty="0" smtClean="0"/>
              <a:t> sur </a:t>
            </a:r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marché</a:t>
            </a:r>
            <a:endParaRPr lang="nl-BE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623644" y="4485945"/>
            <a:ext cx="1150443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BE" sz="2000" dirty="0" smtClean="0"/>
              <a:t>21%  TVA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602" y="4467632"/>
            <a:ext cx="2356543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nl-BE" sz="2000" dirty="0" err="1" smtClean="0"/>
              <a:t>Echange</a:t>
            </a:r>
            <a:r>
              <a:rPr lang="nl-BE" sz="2000" dirty="0" smtClean="0"/>
              <a:t> </a:t>
            </a:r>
            <a:r>
              <a:rPr lang="nl-BE" sz="2000" dirty="0" err="1" smtClean="0"/>
              <a:t>d’attentions</a:t>
            </a:r>
            <a:endParaRPr lang="nl-BE" sz="2000" dirty="0" smtClean="0"/>
          </a:p>
        </p:txBody>
      </p:sp>
      <p:cxnSp>
        <p:nvCxnSpPr>
          <p:cNvPr id="23" name="Straight Arrow Connector 25"/>
          <p:cNvCxnSpPr>
            <a:cxnSpLocks noChangeShapeType="1"/>
            <a:endCxn id="6" idx="3"/>
          </p:cNvCxnSpPr>
          <p:nvPr/>
        </p:nvCxnSpPr>
        <p:spPr bwMode="auto">
          <a:xfrm flipH="1" flipV="1">
            <a:off x="4774087" y="4686000"/>
            <a:ext cx="2549507" cy="737354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5341434" y="1169871"/>
            <a:ext cx="3646449" cy="60801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5347725" y="1239528"/>
            <a:ext cx="3677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Arial" charset="0"/>
              </a:rPr>
              <a:t>SPHERES D’INTEGRATION </a:t>
            </a:r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5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ensembles de relations </a:t>
            </a: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sociales</a:t>
            </a: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d’échange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8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9" grpId="0" animBg="1"/>
      <p:bldP spid="12320" grpId="0" build="p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sz="4000" dirty="0" smtClean="0">
                <a:cs typeface="Times New Roman" pitchFamily="18" charset="0"/>
              </a:rPr>
              <a:t>Des modes aux sphères d’intégration</a:t>
            </a:r>
            <a:endParaRPr lang="fr-FR" sz="4000" noProof="0" dirty="0" smtClean="0">
              <a:cs typeface="Times New Roman" pitchFamily="18" charset="0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528144" y="1080757"/>
            <a:ext cx="2827337" cy="2582862"/>
            <a:chOff x="1573" y="655"/>
            <a:chExt cx="1781" cy="1627"/>
          </a:xfrm>
        </p:grpSpPr>
        <p:sp>
          <p:nvSpPr>
            <p:cNvPr id="12311" name="Oval 4"/>
            <p:cNvSpPr>
              <a:spLocks noChangeArrowheads="1"/>
            </p:cNvSpPr>
            <p:nvPr/>
          </p:nvSpPr>
          <p:spPr bwMode="auto">
            <a:xfrm>
              <a:off x="1573" y="655"/>
              <a:ext cx="1781" cy="1627"/>
            </a:xfrm>
            <a:prstGeom prst="ellipse">
              <a:avLst/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2313" name="Rectangle 6"/>
            <p:cNvSpPr>
              <a:spLocks noChangeArrowheads="1"/>
            </p:cNvSpPr>
            <p:nvPr/>
          </p:nvSpPr>
          <p:spPr bwMode="auto">
            <a:xfrm>
              <a:off x="1879" y="1018"/>
              <a:ext cx="135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  <a:latin typeface="Arial" charset="0"/>
                </a:rPr>
                <a:t>ECHANGE MARCHAND</a:t>
              </a:r>
              <a:endParaRPr lang="en-US" dirty="0"/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296244" y="2657144"/>
            <a:ext cx="2816225" cy="2635250"/>
            <a:chOff x="797" y="1648"/>
            <a:chExt cx="1774" cy="1660"/>
          </a:xfrm>
        </p:grpSpPr>
        <p:sp>
          <p:nvSpPr>
            <p:cNvPr id="12308" name="Rectangle 12"/>
            <p:cNvSpPr>
              <a:spLocks noChangeArrowheads="1"/>
            </p:cNvSpPr>
            <p:nvPr/>
          </p:nvSpPr>
          <p:spPr bwMode="auto">
            <a:xfrm>
              <a:off x="1137" y="2477"/>
              <a:ext cx="828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  <a:latin typeface="Arial" charset="0"/>
                </a:rPr>
                <a:t>RECIPROCITE</a:t>
              </a:r>
              <a:endParaRPr lang="en-US" dirty="0"/>
            </a:p>
          </p:txBody>
        </p:sp>
        <p:sp>
          <p:nvSpPr>
            <p:cNvPr id="12310" name="Oval 14"/>
            <p:cNvSpPr>
              <a:spLocks noChangeArrowheads="1"/>
            </p:cNvSpPr>
            <p:nvPr/>
          </p:nvSpPr>
          <p:spPr bwMode="auto">
            <a:xfrm>
              <a:off x="797" y="1648"/>
              <a:ext cx="1774" cy="1660"/>
            </a:xfrm>
            <a:prstGeom prst="ellipse">
              <a:avLst/>
            </a:prstGeom>
            <a:noFill/>
            <a:ln w="349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2663206" y="2644444"/>
            <a:ext cx="2806700" cy="2625725"/>
            <a:chOff x="2288" y="1640"/>
            <a:chExt cx="1768" cy="1654"/>
          </a:xfrm>
        </p:grpSpPr>
        <p:sp>
          <p:nvSpPr>
            <p:cNvPr id="12304" name="Rectangle 9"/>
            <p:cNvSpPr>
              <a:spLocks noChangeArrowheads="1"/>
            </p:cNvSpPr>
            <p:nvPr/>
          </p:nvSpPr>
          <p:spPr bwMode="auto">
            <a:xfrm>
              <a:off x="2709" y="2464"/>
              <a:ext cx="102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Arial" charset="0"/>
                </a:rPr>
                <a:t>REDISTRIBUTION</a:t>
              </a:r>
              <a:endParaRPr lang="en-US"/>
            </a:p>
          </p:txBody>
        </p:sp>
        <p:sp>
          <p:nvSpPr>
            <p:cNvPr id="12306" name="Oval 15"/>
            <p:cNvSpPr>
              <a:spLocks noChangeArrowheads="1"/>
            </p:cNvSpPr>
            <p:nvPr/>
          </p:nvSpPr>
          <p:spPr bwMode="auto">
            <a:xfrm>
              <a:off x="2288" y="1640"/>
              <a:ext cx="1768" cy="1654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2985469" y="2963532"/>
            <a:ext cx="127635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12297" name="Rectangle 17"/>
          <p:cNvSpPr>
            <a:spLocks noChangeArrowheads="1"/>
          </p:cNvSpPr>
          <p:nvPr/>
        </p:nvSpPr>
        <p:spPr bwMode="auto">
          <a:xfrm>
            <a:off x="1790081" y="2984169"/>
            <a:ext cx="116205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12302" name="Rectangle 22"/>
          <p:cNvSpPr>
            <a:spLocks noChangeArrowheads="1"/>
          </p:cNvSpPr>
          <p:nvPr/>
        </p:nvSpPr>
        <p:spPr bwMode="auto">
          <a:xfrm>
            <a:off x="2388569" y="4292269"/>
            <a:ext cx="1033462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12319" name="Freeform 31" descr="Dark upward diagonal"/>
          <p:cNvSpPr>
            <a:spLocks/>
          </p:cNvSpPr>
          <p:nvPr/>
        </p:nvSpPr>
        <p:spPr bwMode="auto">
          <a:xfrm>
            <a:off x="1582119" y="2658732"/>
            <a:ext cx="2724150" cy="2011362"/>
          </a:xfrm>
          <a:custGeom>
            <a:avLst/>
            <a:gdLst/>
            <a:ahLst/>
            <a:cxnLst>
              <a:cxn ang="0">
                <a:pos x="91" y="218"/>
              </a:cxn>
              <a:cxn ang="0">
                <a:pos x="248" y="419"/>
              </a:cxn>
              <a:cxn ang="0">
                <a:pos x="502" y="556"/>
              </a:cxn>
              <a:cxn ang="0">
                <a:pos x="703" y="619"/>
              </a:cxn>
              <a:cxn ang="0">
                <a:pos x="683" y="829"/>
              </a:cxn>
              <a:cxn ang="0">
                <a:pos x="729" y="1101"/>
              </a:cxn>
              <a:cxn ang="0">
                <a:pos x="824" y="1267"/>
              </a:cxn>
              <a:cxn ang="0">
                <a:pos x="955" y="965"/>
              </a:cxn>
              <a:cxn ang="0">
                <a:pos x="955" y="692"/>
              </a:cxn>
              <a:cxn ang="0">
                <a:pos x="946" y="637"/>
              </a:cxn>
              <a:cxn ang="0">
                <a:pos x="1170" y="582"/>
              </a:cxn>
              <a:cxn ang="0">
                <a:pos x="1388" y="473"/>
              </a:cxn>
              <a:cxn ang="0">
                <a:pos x="1613" y="261"/>
              </a:cxn>
              <a:cxn ang="0">
                <a:pos x="1716" y="12"/>
              </a:cxn>
              <a:cxn ang="0">
                <a:pos x="1479" y="6"/>
              </a:cxn>
              <a:cxn ang="0">
                <a:pos x="1228" y="57"/>
              </a:cxn>
              <a:cxn ang="0">
                <a:pos x="1018" y="176"/>
              </a:cxn>
              <a:cxn ang="0">
                <a:pos x="819" y="375"/>
              </a:cxn>
              <a:cxn ang="0">
                <a:pos x="774" y="330"/>
              </a:cxn>
              <a:cxn ang="0">
                <a:pos x="642" y="182"/>
              </a:cxn>
              <a:cxn ang="0">
                <a:pos x="448" y="67"/>
              </a:cxn>
              <a:cxn ang="0">
                <a:pos x="212" y="6"/>
              </a:cxn>
              <a:cxn ang="0">
                <a:pos x="0" y="0"/>
              </a:cxn>
              <a:cxn ang="0">
                <a:pos x="91" y="218"/>
              </a:cxn>
            </a:cxnLst>
            <a:rect l="0" t="0" r="r" b="b"/>
            <a:pathLst>
              <a:path w="1716" h="1267">
                <a:moveTo>
                  <a:pt x="91" y="218"/>
                </a:moveTo>
                <a:lnTo>
                  <a:pt x="248" y="419"/>
                </a:lnTo>
                <a:lnTo>
                  <a:pt x="502" y="556"/>
                </a:lnTo>
                <a:lnTo>
                  <a:pt x="703" y="619"/>
                </a:lnTo>
                <a:lnTo>
                  <a:pt x="683" y="829"/>
                </a:lnTo>
                <a:lnTo>
                  <a:pt x="729" y="1101"/>
                </a:lnTo>
                <a:lnTo>
                  <a:pt x="824" y="1267"/>
                </a:lnTo>
                <a:lnTo>
                  <a:pt x="955" y="965"/>
                </a:lnTo>
                <a:lnTo>
                  <a:pt x="955" y="692"/>
                </a:lnTo>
                <a:lnTo>
                  <a:pt x="946" y="637"/>
                </a:lnTo>
                <a:lnTo>
                  <a:pt x="1170" y="582"/>
                </a:lnTo>
                <a:lnTo>
                  <a:pt x="1388" y="473"/>
                </a:lnTo>
                <a:lnTo>
                  <a:pt x="1613" y="261"/>
                </a:lnTo>
                <a:lnTo>
                  <a:pt x="1716" y="12"/>
                </a:lnTo>
                <a:lnTo>
                  <a:pt x="1479" y="6"/>
                </a:lnTo>
                <a:lnTo>
                  <a:pt x="1228" y="57"/>
                </a:lnTo>
                <a:lnTo>
                  <a:pt x="1018" y="176"/>
                </a:lnTo>
                <a:lnTo>
                  <a:pt x="819" y="375"/>
                </a:lnTo>
                <a:lnTo>
                  <a:pt x="774" y="330"/>
                </a:lnTo>
                <a:lnTo>
                  <a:pt x="642" y="182"/>
                </a:lnTo>
                <a:lnTo>
                  <a:pt x="448" y="67"/>
                </a:lnTo>
                <a:lnTo>
                  <a:pt x="212" y="6"/>
                </a:lnTo>
                <a:lnTo>
                  <a:pt x="0" y="0"/>
                </a:lnTo>
                <a:lnTo>
                  <a:pt x="91" y="218"/>
                </a:lnTo>
                <a:close/>
              </a:path>
            </a:pathLst>
          </a:custGeom>
          <a:pattFill prst="dkUpDiag">
            <a:fgClr>
              <a:srgbClr val="66FF33"/>
            </a:fgClr>
            <a:bgClr>
              <a:srgbClr val="6600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5341434" y="1169871"/>
            <a:ext cx="3646449" cy="60801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5347725" y="1239528"/>
            <a:ext cx="3677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Arial" charset="0"/>
              </a:rPr>
              <a:t>SPHERES D’INTEGRATION </a:t>
            </a:r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5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ensembles de relations </a:t>
            </a: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sociales</a:t>
            </a: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d’échange</a:t>
            </a:r>
            <a:endParaRPr lang="en-US" dirty="0"/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6183822" y="3581636"/>
            <a:ext cx="2989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400" dirty="0" err="1" smtClean="0">
                <a:latin typeface="Tahoma" pitchFamily="34" charset="0"/>
              </a:rPr>
              <a:t>Influences</a:t>
            </a:r>
            <a:r>
              <a:rPr lang="nl-NL" sz="2400" dirty="0" smtClean="0">
                <a:latin typeface="Tahoma" pitchFamily="34" charset="0"/>
              </a:rPr>
              <a:t> </a:t>
            </a:r>
            <a:r>
              <a:rPr lang="nl-NL" sz="2400" dirty="0" err="1" smtClean="0">
                <a:latin typeface="Tahoma" pitchFamily="34" charset="0"/>
              </a:rPr>
              <a:t>mutuelles</a:t>
            </a:r>
            <a:endParaRPr lang="nl-NL" sz="2400" dirty="0">
              <a:latin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7908" y="2006954"/>
            <a:ext cx="3034742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Accès</a:t>
            </a:r>
            <a:r>
              <a:rPr lang="nl-BE" dirty="0" smtClean="0"/>
              <a:t> </a:t>
            </a:r>
            <a:r>
              <a:rPr lang="nl-BE" dirty="0" err="1" smtClean="0"/>
              <a:t>aux</a:t>
            </a:r>
            <a:r>
              <a:rPr lang="nl-BE" dirty="0" smtClean="0"/>
              <a:t> </a:t>
            </a:r>
            <a:r>
              <a:rPr lang="nl-BE" dirty="0" err="1" smtClean="0"/>
              <a:t>moyens</a:t>
            </a:r>
            <a:r>
              <a:rPr lang="nl-BE" dirty="0" smtClean="0"/>
              <a:t> </a:t>
            </a:r>
            <a:r>
              <a:rPr lang="nl-BE" dirty="0" err="1" smtClean="0"/>
              <a:t>d’existence</a:t>
            </a:r>
            <a:r>
              <a:rPr lang="nl-BE" dirty="0" smtClean="0"/>
              <a:t> </a:t>
            </a:r>
            <a:br>
              <a:rPr lang="nl-BE" dirty="0" smtClean="0"/>
            </a:br>
            <a:r>
              <a:rPr lang="nl-BE" dirty="0" err="1" smtClean="0"/>
              <a:t>par</a:t>
            </a:r>
            <a:r>
              <a:rPr lang="nl-BE" dirty="0" smtClean="0"/>
              <a:t> </a:t>
            </a:r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marché</a:t>
            </a:r>
            <a:r>
              <a:rPr lang="nl-BE" dirty="0" smtClean="0"/>
              <a:t> du </a:t>
            </a:r>
            <a:r>
              <a:rPr lang="nl-BE" dirty="0" err="1" smtClean="0"/>
              <a:t>travail</a:t>
            </a:r>
            <a:endParaRPr lang="nl-BE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2781874" y="3967323"/>
            <a:ext cx="315015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Accès</a:t>
            </a:r>
            <a:r>
              <a:rPr lang="nl-BE" dirty="0" smtClean="0"/>
              <a:t> </a:t>
            </a:r>
            <a:r>
              <a:rPr lang="nl-BE" dirty="0" err="1" smtClean="0"/>
              <a:t>aux</a:t>
            </a:r>
            <a:r>
              <a:rPr lang="nl-BE" dirty="0" smtClean="0"/>
              <a:t> </a:t>
            </a:r>
            <a:r>
              <a:rPr lang="nl-BE" dirty="0" err="1" smtClean="0"/>
              <a:t>moyens</a:t>
            </a:r>
            <a:r>
              <a:rPr lang="nl-BE" dirty="0" smtClean="0"/>
              <a:t> </a:t>
            </a:r>
            <a:r>
              <a:rPr lang="nl-BE" dirty="0" err="1" smtClean="0"/>
              <a:t>d’existence</a:t>
            </a:r>
            <a:r>
              <a:rPr lang="nl-BE" dirty="0" smtClean="0"/>
              <a:t> </a:t>
            </a:r>
          </a:p>
          <a:p>
            <a:pPr algn="ctr"/>
            <a:r>
              <a:rPr lang="nl-BE" dirty="0" err="1" smtClean="0"/>
              <a:t>par</a:t>
            </a:r>
            <a:r>
              <a:rPr lang="nl-BE" dirty="0" smtClean="0"/>
              <a:t> la </a:t>
            </a:r>
            <a:r>
              <a:rPr lang="nl-BE" dirty="0" err="1" smtClean="0"/>
              <a:t>sécurité</a:t>
            </a:r>
            <a:r>
              <a:rPr lang="nl-BE" dirty="0" smtClean="0"/>
              <a:t> sociale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60170" y="3976307"/>
            <a:ext cx="2981842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Accès</a:t>
            </a:r>
            <a:r>
              <a:rPr lang="nl-BE" dirty="0" smtClean="0"/>
              <a:t> </a:t>
            </a:r>
            <a:r>
              <a:rPr lang="nl-BE" dirty="0" err="1" smtClean="0"/>
              <a:t>aux</a:t>
            </a:r>
            <a:r>
              <a:rPr lang="nl-BE" dirty="0" smtClean="0"/>
              <a:t> </a:t>
            </a:r>
            <a:r>
              <a:rPr lang="nl-BE" dirty="0" err="1" smtClean="0"/>
              <a:t>moyens</a:t>
            </a:r>
            <a:r>
              <a:rPr lang="nl-BE" dirty="0" smtClean="0"/>
              <a:t> </a:t>
            </a:r>
            <a:r>
              <a:rPr lang="nl-BE" dirty="0" err="1" smtClean="0"/>
              <a:t>d’existence</a:t>
            </a:r>
            <a:endParaRPr lang="nl-BE" dirty="0" smtClean="0"/>
          </a:p>
          <a:p>
            <a:pPr algn="ctr"/>
            <a:r>
              <a:rPr lang="nl-BE" dirty="0" err="1" smtClean="0"/>
              <a:t>par</a:t>
            </a:r>
            <a:r>
              <a:rPr lang="nl-BE" dirty="0" smtClean="0"/>
              <a:t> les dons</a:t>
            </a:r>
          </a:p>
        </p:txBody>
      </p:sp>
      <p:sp>
        <p:nvSpPr>
          <p:cNvPr id="30" name="Freeform 29"/>
          <p:cNvSpPr/>
          <p:nvPr/>
        </p:nvSpPr>
        <p:spPr>
          <a:xfrm>
            <a:off x="4449170" y="1940380"/>
            <a:ext cx="1072443" cy="1512504"/>
          </a:xfrm>
          <a:custGeom>
            <a:avLst/>
            <a:gdLst>
              <a:gd name="connsiteX0" fmla="*/ 0 w 1072443"/>
              <a:gd name="connsiteY0" fmla="*/ 38545 h 1512504"/>
              <a:gd name="connsiteX1" fmla="*/ 1009934 w 1072443"/>
              <a:gd name="connsiteY1" fmla="*/ 188671 h 1512504"/>
              <a:gd name="connsiteX2" fmla="*/ 968991 w 1072443"/>
              <a:gd name="connsiteY2" fmla="*/ 1512504 h 1512504"/>
              <a:gd name="connsiteX3" fmla="*/ 968991 w 1072443"/>
              <a:gd name="connsiteY3" fmla="*/ 1512504 h 151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443" h="1512504">
                <a:moveTo>
                  <a:pt x="0" y="38545"/>
                </a:moveTo>
                <a:cubicBezTo>
                  <a:pt x="424218" y="-9222"/>
                  <a:pt x="848436" y="-56989"/>
                  <a:pt x="1009934" y="188671"/>
                </a:cubicBezTo>
                <a:cubicBezTo>
                  <a:pt x="1171432" y="434331"/>
                  <a:pt x="968991" y="1512504"/>
                  <a:pt x="968991" y="1512504"/>
                </a:cubicBezTo>
                <a:lnTo>
                  <a:pt x="968991" y="1512504"/>
                </a:lnTo>
              </a:path>
            </a:pathLst>
          </a:custGeom>
          <a:noFill/>
          <a:ln>
            <a:solidFill>
              <a:schemeClr val="tx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TextBox 30"/>
          <p:cNvSpPr txBox="1"/>
          <p:nvPr/>
        </p:nvSpPr>
        <p:spPr>
          <a:xfrm>
            <a:off x="5052394" y="2372188"/>
            <a:ext cx="1146404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nl-BE" sz="2000" dirty="0" err="1" smtClean="0"/>
              <a:t>exclusion</a:t>
            </a:r>
            <a:endParaRPr lang="nl-BE" sz="2000" dirty="0" smtClean="0"/>
          </a:p>
        </p:txBody>
      </p:sp>
      <p:sp>
        <p:nvSpPr>
          <p:cNvPr id="32" name="Freeform 31"/>
          <p:cNvSpPr/>
          <p:nvPr/>
        </p:nvSpPr>
        <p:spPr>
          <a:xfrm>
            <a:off x="1760561" y="5295331"/>
            <a:ext cx="2320120" cy="655193"/>
          </a:xfrm>
          <a:custGeom>
            <a:avLst/>
            <a:gdLst>
              <a:gd name="connsiteX0" fmla="*/ 2320120 w 2320120"/>
              <a:gd name="connsiteY0" fmla="*/ 0 h 655193"/>
              <a:gd name="connsiteX1" fmla="*/ 1473958 w 2320120"/>
              <a:gd name="connsiteY1" fmla="*/ 655093 h 655193"/>
              <a:gd name="connsiteX2" fmla="*/ 0 w 2320120"/>
              <a:gd name="connsiteY2" fmla="*/ 54591 h 655193"/>
              <a:gd name="connsiteX3" fmla="*/ 0 w 2320120"/>
              <a:gd name="connsiteY3" fmla="*/ 54591 h 655193"/>
              <a:gd name="connsiteX4" fmla="*/ 0 w 2320120"/>
              <a:gd name="connsiteY4" fmla="*/ 54591 h 655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0120" h="655193">
                <a:moveTo>
                  <a:pt x="2320120" y="0"/>
                </a:moveTo>
                <a:cubicBezTo>
                  <a:pt x="2090382" y="322997"/>
                  <a:pt x="1860645" y="645995"/>
                  <a:pt x="1473958" y="655093"/>
                </a:cubicBezTo>
                <a:cubicBezTo>
                  <a:pt x="1087271" y="664192"/>
                  <a:pt x="0" y="54591"/>
                  <a:pt x="0" y="54591"/>
                </a:cubicBezTo>
                <a:lnTo>
                  <a:pt x="0" y="54591"/>
                </a:lnTo>
                <a:lnTo>
                  <a:pt x="0" y="54591"/>
                </a:ln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98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Oval 2"/>
          <p:cNvSpPr>
            <a:spLocks noChangeArrowheads="1"/>
          </p:cNvSpPr>
          <p:nvPr/>
        </p:nvSpPr>
        <p:spPr bwMode="auto">
          <a:xfrm>
            <a:off x="1066800" y="-28575"/>
            <a:ext cx="6918325" cy="6886575"/>
          </a:xfrm>
          <a:prstGeom prst="ellips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noProof="0" dirty="0" smtClean="0"/>
              <a:t>Réciprocité:</a:t>
            </a:r>
          </a:p>
        </p:txBody>
      </p:sp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417513" y="1762125"/>
            <a:ext cx="8763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l-BE" sz="2400" b="1" dirty="0" err="1" smtClean="0">
                <a:latin typeface="Tahoma" pitchFamily="34" charset="0"/>
              </a:rPr>
              <a:t>Accès</a:t>
            </a:r>
            <a:r>
              <a:rPr lang="nl-BE" sz="2400" b="1" dirty="0" smtClean="0">
                <a:latin typeface="Tahoma" pitchFamily="34" charset="0"/>
              </a:rPr>
              <a:t> </a:t>
            </a:r>
            <a:r>
              <a:rPr lang="nl-BE" sz="2400" b="1" dirty="0" err="1" smtClean="0">
                <a:latin typeface="Tahoma" pitchFamily="34" charset="0"/>
              </a:rPr>
              <a:t>aux</a:t>
            </a:r>
            <a:r>
              <a:rPr lang="nl-BE" sz="2400" b="1" dirty="0" smtClean="0">
                <a:latin typeface="Tahoma" pitchFamily="34" charset="0"/>
              </a:rPr>
              <a:t> </a:t>
            </a:r>
            <a:r>
              <a:rPr lang="nl-BE" sz="2400" b="1" dirty="0" err="1" smtClean="0">
                <a:latin typeface="Tahoma" pitchFamily="34" charset="0"/>
              </a:rPr>
              <a:t>moyens</a:t>
            </a:r>
            <a:r>
              <a:rPr lang="nl-BE" sz="2400" b="1" dirty="0" smtClean="0">
                <a:latin typeface="Tahoma" pitchFamily="34" charset="0"/>
              </a:rPr>
              <a:t> </a:t>
            </a:r>
            <a:r>
              <a:rPr lang="nl-BE" sz="2400" b="1" dirty="0" err="1" smtClean="0">
                <a:latin typeface="Tahoma" pitchFamily="34" charset="0"/>
              </a:rPr>
              <a:t>d’existence</a:t>
            </a:r>
            <a:r>
              <a:rPr lang="nl-BE" sz="2400" dirty="0" smtClean="0">
                <a:latin typeface="Tahoma" pitchFamily="34" charset="0"/>
              </a:rPr>
              <a:t>: </a:t>
            </a:r>
            <a:r>
              <a:rPr lang="nl-BE" sz="2400" dirty="0" err="1" smtClean="0">
                <a:latin typeface="Tahoma" pitchFamily="34" charset="0"/>
              </a:rPr>
              <a:t>besoin</a:t>
            </a:r>
            <a:r>
              <a:rPr lang="nl-BE" sz="2400" dirty="0" smtClean="0">
                <a:latin typeface="Tahoma" pitchFamily="34" charset="0"/>
              </a:rPr>
              <a:t> et </a:t>
            </a:r>
            <a:r>
              <a:rPr lang="nl-BE" sz="2400" dirty="0" err="1" smtClean="0">
                <a:latin typeface="Tahoma" pitchFamily="34" charset="0"/>
              </a:rPr>
              <a:t>capacité</a:t>
            </a:r>
            <a:r>
              <a:rPr lang="nl-BE" sz="2400" dirty="0" smtClean="0">
                <a:latin typeface="Tahoma" pitchFamily="34" charset="0"/>
              </a:rPr>
              <a:t> de </a:t>
            </a:r>
            <a:r>
              <a:rPr lang="nl-BE" sz="2400" dirty="0" err="1" smtClean="0">
                <a:latin typeface="Tahoma" pitchFamily="34" charset="0"/>
              </a:rPr>
              <a:t>produire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un</a:t>
            </a:r>
            <a:r>
              <a:rPr lang="nl-BE" sz="2400" dirty="0" smtClean="0">
                <a:latin typeface="Tahoma" pitchFamily="34" charset="0"/>
              </a:rPr>
              <a:t> service en retour</a:t>
            </a:r>
            <a:endParaRPr lang="nl-BE" sz="24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l-BE" sz="2400" b="1" dirty="0" err="1" smtClean="0">
                <a:latin typeface="Tahoma" pitchFamily="34" charset="0"/>
              </a:rPr>
              <a:t>Régulation</a:t>
            </a:r>
            <a:r>
              <a:rPr lang="nl-BE" sz="2400" b="1" dirty="0">
                <a:latin typeface="Tahoma" pitchFamily="34" charset="0"/>
              </a:rPr>
              <a:t>: </a:t>
            </a:r>
            <a:r>
              <a:rPr lang="nl-BE" sz="2400" dirty="0" err="1" smtClean="0">
                <a:latin typeface="Tahoma" pitchFamily="34" charset="0"/>
              </a:rPr>
              <a:t>obligation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morale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d’équilibre</a:t>
            </a:r>
            <a:r>
              <a:rPr lang="nl-BE" sz="2400" dirty="0" smtClean="0">
                <a:latin typeface="Tahoma" pitchFamily="34" charset="0"/>
              </a:rPr>
              <a:t> à long </a:t>
            </a:r>
            <a:r>
              <a:rPr lang="nl-BE" sz="2400" dirty="0" err="1" smtClean="0">
                <a:latin typeface="Tahoma" pitchFamily="34" charset="0"/>
              </a:rPr>
              <a:t>terme</a:t>
            </a:r>
            <a:endParaRPr lang="nl-BE" sz="24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l-BE" sz="2400" b="1" dirty="0" err="1">
                <a:latin typeface="Tahoma" pitchFamily="34" charset="0"/>
              </a:rPr>
              <a:t>Institution</a:t>
            </a:r>
            <a:r>
              <a:rPr lang="nl-BE" sz="2400" b="1" dirty="0">
                <a:latin typeface="Tahoma" pitchFamily="34" charset="0"/>
              </a:rPr>
              <a:t>: </a:t>
            </a:r>
            <a:r>
              <a:rPr lang="nl-BE" sz="2400" dirty="0" err="1" smtClean="0">
                <a:latin typeface="Tahoma" pitchFamily="34" charset="0"/>
              </a:rPr>
              <a:t>réseau</a:t>
            </a:r>
            <a:r>
              <a:rPr lang="nl-BE" sz="2400" b="1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social</a:t>
            </a:r>
            <a:endParaRPr lang="nl-BE" sz="24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l-BE" sz="2400" b="1" dirty="0" smtClean="0">
                <a:latin typeface="Tahoma" pitchFamily="34" charset="0"/>
              </a:rPr>
              <a:t>Relations </a:t>
            </a:r>
            <a:r>
              <a:rPr lang="nl-BE" sz="2400" b="1" dirty="0" err="1" smtClean="0">
                <a:latin typeface="Tahoma" pitchFamily="34" charset="0"/>
              </a:rPr>
              <a:t>sociales</a:t>
            </a:r>
            <a:r>
              <a:rPr lang="nl-BE" sz="2400" b="1" dirty="0" smtClean="0">
                <a:latin typeface="Tahoma" pitchFamily="34" charset="0"/>
              </a:rPr>
              <a:t> : </a:t>
            </a:r>
            <a:r>
              <a:rPr lang="nl-BE" sz="2400" dirty="0" err="1" smtClean="0">
                <a:latin typeface="Tahoma" pitchFamily="34" charset="0"/>
              </a:rPr>
              <a:t>confiance</a:t>
            </a:r>
            <a:r>
              <a:rPr lang="nl-BE" sz="2400" dirty="0" smtClean="0">
                <a:latin typeface="Tahoma" pitchFamily="34" charset="0"/>
              </a:rPr>
              <a:t> et </a:t>
            </a:r>
            <a:r>
              <a:rPr lang="nl-BE" sz="2400" dirty="0" err="1" smtClean="0">
                <a:latin typeface="Tahoma" pitchFamily="34" charset="0"/>
              </a:rPr>
              <a:t>fidélité</a:t>
            </a:r>
            <a:r>
              <a:rPr lang="nl-BE" sz="2400" dirty="0" smtClean="0">
                <a:latin typeface="Tahoma" pitchFamily="34" charset="0"/>
              </a:rPr>
              <a:t> (long </a:t>
            </a:r>
            <a:r>
              <a:rPr lang="nl-BE" sz="2400" dirty="0" err="1" smtClean="0">
                <a:latin typeface="Tahoma" pitchFamily="34" charset="0"/>
              </a:rPr>
              <a:t>terme</a:t>
            </a:r>
            <a:r>
              <a:rPr lang="nl-BE" sz="2400" dirty="0" smtClean="0">
                <a:latin typeface="Tahoma" pitchFamily="34" charset="0"/>
              </a:rPr>
              <a:t>)</a:t>
            </a:r>
            <a:endParaRPr lang="nl-BE" sz="24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l-BE" sz="2400" b="1" dirty="0" err="1" smtClean="0">
                <a:latin typeface="Tahoma" pitchFamily="34" charset="0"/>
              </a:rPr>
              <a:t>Structure</a:t>
            </a:r>
            <a:r>
              <a:rPr lang="nl-BE" sz="2400" b="1" dirty="0" smtClean="0">
                <a:latin typeface="Tahoma" pitchFamily="34" charset="0"/>
              </a:rPr>
              <a:t> sociale : </a:t>
            </a:r>
            <a:r>
              <a:rPr lang="nl-BE" sz="2400" dirty="0" smtClean="0">
                <a:latin typeface="Tahoma" pitchFamily="34" charset="0"/>
              </a:rPr>
              <a:t>égalitaire et </a:t>
            </a:r>
            <a:r>
              <a:rPr lang="nl-BE" sz="2400" dirty="0" err="1" smtClean="0">
                <a:latin typeface="Tahoma" pitchFamily="34" charset="0"/>
              </a:rPr>
              <a:t>durable</a:t>
            </a:r>
            <a:endParaRPr lang="nl-BE" sz="24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l-BE" sz="2400" b="1" dirty="0" err="1" smtClean="0">
                <a:latin typeface="Tahoma" pitchFamily="34" charset="0"/>
              </a:rPr>
              <a:t>Condition</a:t>
            </a:r>
            <a:r>
              <a:rPr lang="nl-BE" sz="2400" b="1" dirty="0" smtClean="0">
                <a:latin typeface="Tahoma" pitchFamily="34" charset="0"/>
              </a:rPr>
              <a:t> </a:t>
            </a:r>
            <a:r>
              <a:rPr lang="nl-BE" sz="2400" b="1" dirty="0" err="1" smtClean="0">
                <a:latin typeface="Tahoma" pitchFamily="34" charset="0"/>
              </a:rPr>
              <a:t>d’intégration</a:t>
            </a:r>
            <a:r>
              <a:rPr lang="nl-BE" sz="2400" b="1" dirty="0" smtClean="0">
                <a:latin typeface="Tahoma" pitchFamily="34" charset="0"/>
              </a:rPr>
              <a:t> : </a:t>
            </a:r>
            <a:r>
              <a:rPr lang="nl-BE" sz="2400" dirty="0" err="1">
                <a:latin typeface="Tahoma" pitchFamily="34" charset="0"/>
              </a:rPr>
              <a:t>affiliation</a:t>
            </a:r>
            <a:endParaRPr lang="en-GB" sz="2400" dirty="0">
              <a:latin typeface="Tahoma" pitchFamily="34" charset="0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250825" y="3068638"/>
            <a:ext cx="8640763" cy="135413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5551488" y="3062288"/>
            <a:ext cx="2386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BE" dirty="0" smtClean="0">
                <a:solidFill>
                  <a:srgbClr val="00B050"/>
                </a:solidFill>
                <a:latin typeface="Tahoma" pitchFamily="34" charset="0"/>
              </a:rPr>
              <a:t>Intégration par </a:t>
            </a:r>
            <a:r>
              <a:rPr lang="nl-BE" dirty="0" err="1" smtClean="0">
                <a:solidFill>
                  <a:srgbClr val="00B050"/>
                </a:solidFill>
                <a:latin typeface="Tahoma" pitchFamily="34" charset="0"/>
              </a:rPr>
              <a:t>le</a:t>
            </a:r>
            <a:r>
              <a:rPr lang="nl-BE" dirty="0" smtClean="0">
                <a:solidFill>
                  <a:srgbClr val="00B050"/>
                </a:solidFill>
                <a:latin typeface="Tahoma" pitchFamily="34" charset="0"/>
              </a:rPr>
              <a:t> bas</a:t>
            </a:r>
            <a:endParaRPr lang="nl-NL" dirty="0">
              <a:solidFill>
                <a:srgbClr val="00B05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 build="p" bldLvl="2" autoUpdateAnimBg="0"/>
      <p:bldP spid="15371" grpId="0" animBg="1"/>
      <p:bldP spid="153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087" y="0"/>
            <a:ext cx="9184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80981" y="2040814"/>
            <a:ext cx="717614" cy="369332"/>
          </a:xfrm>
          <a:prstGeom prst="rect">
            <a:avLst/>
          </a:prstGeom>
          <a:solidFill>
            <a:schemeClr val="bg1">
              <a:alpha val="52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err="1" smtClean="0">
                <a:solidFill>
                  <a:prstClr val="black"/>
                </a:solidFill>
              </a:rPr>
              <a:t>terre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8423" y="2040814"/>
            <a:ext cx="760978" cy="369332"/>
          </a:xfrm>
          <a:prstGeom prst="rect">
            <a:avLst/>
          </a:prstGeom>
          <a:solidFill>
            <a:schemeClr val="bg1">
              <a:alpha val="52000"/>
            </a:schemeClr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>
                <a:solidFill>
                  <a:prstClr val="black"/>
                </a:solidFill>
              </a:rPr>
              <a:t>travail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0003" y="1763815"/>
            <a:ext cx="2296078" cy="646331"/>
          </a:xfrm>
          <a:prstGeom prst="rect">
            <a:avLst/>
          </a:prstGeom>
          <a:solidFill>
            <a:schemeClr val="bg1">
              <a:alpha val="52000"/>
            </a:schemeClr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>
                <a:solidFill>
                  <a:prstClr val="black"/>
                </a:solidFill>
              </a:rPr>
              <a:t>moyens</a:t>
            </a:r>
            <a:r>
              <a:rPr lang="nl-BE" dirty="0" smtClean="0">
                <a:solidFill>
                  <a:prstClr val="black"/>
                </a:solidFill>
              </a:rPr>
              <a:t> de </a:t>
            </a:r>
            <a:r>
              <a:rPr lang="nl-BE" dirty="0" err="1" smtClean="0">
                <a:solidFill>
                  <a:prstClr val="black"/>
                </a:solidFill>
              </a:rPr>
              <a:t>production</a:t>
            </a:r>
            <a:r>
              <a:rPr lang="nl-BE" dirty="0" smtClean="0">
                <a:solidFill>
                  <a:prstClr val="black"/>
                </a:solidFill>
              </a:rPr>
              <a:t/>
            </a:r>
            <a:br>
              <a:rPr lang="nl-BE" dirty="0" smtClean="0">
                <a:solidFill>
                  <a:prstClr val="black"/>
                </a:solidFill>
              </a:rPr>
            </a:br>
            <a:r>
              <a:rPr lang="nl-BE" dirty="0" smtClean="0">
                <a:solidFill>
                  <a:prstClr val="black"/>
                </a:solidFill>
              </a:rPr>
              <a:t>(</a:t>
            </a:r>
            <a:r>
              <a:rPr lang="nl-BE" dirty="0" err="1" smtClean="0">
                <a:solidFill>
                  <a:prstClr val="black"/>
                </a:solidFill>
              </a:rPr>
              <a:t>capital</a:t>
            </a:r>
            <a:r>
              <a:rPr lang="nl-BE" dirty="0" smtClean="0">
                <a:solidFill>
                  <a:prstClr val="black"/>
                </a:solidFill>
              </a:rPr>
              <a:t>)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1694" y="2843935"/>
            <a:ext cx="1201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>
                <a:solidFill>
                  <a:prstClr val="black"/>
                </a:solidFill>
              </a:rPr>
              <a:t>agriculture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3376" y="3564015"/>
            <a:ext cx="1669817" cy="369332"/>
          </a:xfrm>
          <a:prstGeom prst="rect">
            <a:avLst/>
          </a:prstGeom>
          <a:solidFill>
            <a:schemeClr val="bg1">
              <a:alpha val="52000"/>
            </a:schemeClr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>
                <a:solidFill>
                  <a:prstClr val="black"/>
                </a:solidFill>
              </a:rPr>
              <a:t>produit </a:t>
            </a:r>
            <a:r>
              <a:rPr lang="nl-BE" dirty="0" err="1" smtClean="0">
                <a:solidFill>
                  <a:prstClr val="black"/>
                </a:solidFill>
              </a:rPr>
              <a:t>agricole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540" y="4419110"/>
            <a:ext cx="15864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>
                <a:solidFill>
                  <a:prstClr val="black"/>
                </a:solidFill>
              </a:rPr>
              <a:t>consommation</a:t>
            </a:r>
            <a:endParaRPr lang="nl-NL" dirty="0">
              <a:solidFill>
                <a:prstClr val="black"/>
              </a:solidFill>
            </a:endParaRPr>
          </a:p>
        </p:txBody>
      </p:sp>
      <p:cxnSp>
        <p:nvCxnSpPr>
          <p:cNvPr id="20" name="Straight Arrow Connector 19"/>
          <p:cNvCxnSpPr>
            <a:stCxn id="6" idx="2"/>
            <a:endCxn id="10" idx="0"/>
          </p:cNvCxnSpPr>
          <p:nvPr/>
        </p:nvCxnSpPr>
        <p:spPr>
          <a:xfrm>
            <a:off x="2339788" y="2410146"/>
            <a:ext cx="442488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  <a:endCxn id="10" idx="0"/>
          </p:cNvCxnSpPr>
          <p:nvPr/>
        </p:nvCxnSpPr>
        <p:spPr>
          <a:xfrm flipH="1">
            <a:off x="2782276" y="2410146"/>
            <a:ext cx="1525766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2"/>
            <a:endCxn id="11" idx="0"/>
          </p:cNvCxnSpPr>
          <p:nvPr/>
        </p:nvCxnSpPr>
        <p:spPr>
          <a:xfrm flipH="1">
            <a:off x="2778285" y="3213267"/>
            <a:ext cx="3991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32"/>
          <p:cNvCxnSpPr>
            <a:stCxn id="12" idx="1"/>
            <a:endCxn id="7" idx="0"/>
          </p:cNvCxnSpPr>
          <p:nvPr/>
        </p:nvCxnSpPr>
        <p:spPr>
          <a:xfrm rot="10800000" flipH="1">
            <a:off x="480540" y="2040814"/>
            <a:ext cx="5748372" cy="2562962"/>
          </a:xfrm>
          <a:prstGeom prst="bentConnector4">
            <a:avLst>
              <a:gd name="adj1" fmla="val -3977"/>
              <a:gd name="adj2" fmla="val 12545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hape 35"/>
          <p:cNvCxnSpPr>
            <a:stCxn id="11" idx="2"/>
            <a:endCxn id="12" idx="3"/>
          </p:cNvCxnSpPr>
          <p:nvPr/>
        </p:nvCxnSpPr>
        <p:spPr>
          <a:xfrm rot="5400000">
            <a:off x="2087429" y="3912919"/>
            <a:ext cx="670429" cy="71128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hape 37"/>
          <p:cNvCxnSpPr>
            <a:stCxn id="11" idx="1"/>
            <a:endCxn id="8" idx="0"/>
          </p:cNvCxnSpPr>
          <p:nvPr/>
        </p:nvCxnSpPr>
        <p:spPr>
          <a:xfrm rot="10800000" flipH="1">
            <a:off x="1943376" y="1763815"/>
            <a:ext cx="2364666" cy="1984866"/>
          </a:xfrm>
          <a:prstGeom prst="bentConnector4">
            <a:avLst>
              <a:gd name="adj1" fmla="val -9667"/>
              <a:gd name="adj2" fmla="val 11151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11" idx="1"/>
            <a:endCxn id="6" idx="0"/>
          </p:cNvCxnSpPr>
          <p:nvPr/>
        </p:nvCxnSpPr>
        <p:spPr>
          <a:xfrm rot="10800000" flipH="1">
            <a:off x="1943376" y="2040815"/>
            <a:ext cx="396412" cy="1707867"/>
          </a:xfrm>
          <a:prstGeom prst="bentConnector4">
            <a:avLst>
              <a:gd name="adj1" fmla="val -57667"/>
              <a:gd name="adj2" fmla="val 11664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7" idx="2"/>
            <a:endCxn id="10" idx="0"/>
          </p:cNvCxnSpPr>
          <p:nvPr/>
        </p:nvCxnSpPr>
        <p:spPr>
          <a:xfrm flipH="1">
            <a:off x="2782276" y="2410146"/>
            <a:ext cx="3446636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97039" y="5718412"/>
            <a:ext cx="255213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prstClr val="black"/>
                </a:solidFill>
              </a:rPr>
              <a:t>OBJETS de RECIPROCITE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smtClean="0">
                <a:solidFill>
                  <a:prstClr val="black"/>
                </a:solidFill>
              </a:rPr>
              <a:t>Flux des capitaux des ménages </a:t>
            </a:r>
            <a:br>
              <a:rPr lang="fr-FR" sz="4400" smtClean="0">
                <a:solidFill>
                  <a:prstClr val="black"/>
                </a:solidFill>
              </a:rPr>
            </a:br>
            <a:r>
              <a:rPr lang="fr-FR" sz="4400" smtClean="0">
                <a:solidFill>
                  <a:prstClr val="black"/>
                </a:solidFill>
              </a:rPr>
              <a:t>agriculture de subsistance</a:t>
            </a:r>
            <a:endParaRPr lang="fr-FR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07714" y="2054484"/>
            <a:ext cx="7599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err="1" smtClean="0"/>
              <a:t>terre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5848423" y="2068132"/>
            <a:ext cx="7609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travail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160005" y="1763815"/>
            <a:ext cx="22960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moyens</a:t>
            </a:r>
            <a:r>
              <a:rPr lang="nl-BE" dirty="0" smtClean="0"/>
              <a:t> de </a:t>
            </a:r>
            <a:r>
              <a:rPr lang="nl-BE" dirty="0" err="1" smtClean="0"/>
              <a:t>production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(</a:t>
            </a:r>
            <a:r>
              <a:rPr lang="nl-BE" dirty="0" err="1" smtClean="0"/>
              <a:t>capital</a:t>
            </a:r>
            <a:r>
              <a:rPr lang="nl-BE" dirty="0" smtClean="0"/>
              <a:t>)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2181694" y="2843935"/>
            <a:ext cx="1201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agriculture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1943372" y="3564015"/>
            <a:ext cx="16698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/>
              <a:t>p</a:t>
            </a:r>
            <a:r>
              <a:rPr lang="nl-BE" dirty="0" err="1" smtClean="0"/>
              <a:t>roduit</a:t>
            </a:r>
            <a:r>
              <a:rPr lang="nl-BE" dirty="0" smtClean="0"/>
              <a:t> </a:t>
            </a:r>
            <a:r>
              <a:rPr lang="nl-BE" dirty="0" err="1" smtClean="0"/>
              <a:t>agricole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480539" y="4419110"/>
            <a:ext cx="15864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consommation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3617114" y="4419110"/>
            <a:ext cx="13883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marchandise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5056960" y="5454225"/>
            <a:ext cx="18623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/>
              <a:t>r</a:t>
            </a:r>
            <a:r>
              <a:rPr lang="nl-BE" dirty="0" smtClean="0"/>
              <a:t>evenu monétaire</a:t>
            </a:r>
            <a:endParaRPr lang="nl-NL" dirty="0"/>
          </a:p>
        </p:txBody>
      </p:sp>
      <p:cxnSp>
        <p:nvCxnSpPr>
          <p:cNvPr id="39" name="Straight Arrow Connector 38"/>
          <p:cNvCxnSpPr>
            <a:stCxn id="11" idx="2"/>
            <a:endCxn id="13" idx="0"/>
          </p:cNvCxnSpPr>
          <p:nvPr/>
        </p:nvCxnSpPr>
        <p:spPr>
          <a:xfrm>
            <a:off x="2778281" y="3933347"/>
            <a:ext cx="1532998" cy="485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14" idx="0"/>
          </p:cNvCxnSpPr>
          <p:nvPr/>
        </p:nvCxnSpPr>
        <p:spPr>
          <a:xfrm>
            <a:off x="4311279" y="4788442"/>
            <a:ext cx="1676866" cy="665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stCxn id="14" idx="2"/>
            <a:endCxn id="12" idx="2"/>
          </p:cNvCxnSpPr>
          <p:nvPr/>
        </p:nvCxnSpPr>
        <p:spPr>
          <a:xfrm rot="5400000" flipH="1">
            <a:off x="3113399" y="2948812"/>
            <a:ext cx="1035115" cy="4714376"/>
          </a:xfrm>
          <a:prstGeom prst="bentConnector3">
            <a:avLst>
              <a:gd name="adj1" fmla="val -2208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296016" y="2410146"/>
            <a:ext cx="486260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2782276" y="2410146"/>
            <a:ext cx="1525766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2778281" y="3213267"/>
            <a:ext cx="3995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2782276" y="2410146"/>
            <a:ext cx="3463051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stCxn id="12" idx="0"/>
            <a:endCxn id="7" idx="0"/>
          </p:cNvCxnSpPr>
          <p:nvPr/>
        </p:nvCxnSpPr>
        <p:spPr>
          <a:xfrm rot="5400000" flipH="1" flipV="1">
            <a:off x="2575851" y="766050"/>
            <a:ext cx="2350978" cy="4955143"/>
          </a:xfrm>
          <a:prstGeom prst="bentConnector3">
            <a:avLst>
              <a:gd name="adj1" fmla="val 11789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7287944" y="6113354"/>
            <a:ext cx="6657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taxes</a:t>
            </a:r>
            <a:endParaRPr lang="nl-NL" dirty="0"/>
          </a:p>
        </p:txBody>
      </p:sp>
      <p:cxnSp>
        <p:nvCxnSpPr>
          <p:cNvPr id="99" name="Straight Arrow Connector 98"/>
          <p:cNvCxnSpPr>
            <a:endCxn id="97" idx="0"/>
          </p:cNvCxnSpPr>
          <p:nvPr/>
        </p:nvCxnSpPr>
        <p:spPr>
          <a:xfrm>
            <a:off x="6909228" y="5823556"/>
            <a:ext cx="711596" cy="289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9226" y="3632097"/>
            <a:ext cx="2195272" cy="115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" name="Shape 101"/>
          <p:cNvCxnSpPr>
            <a:stCxn id="97" idx="2"/>
          </p:cNvCxnSpPr>
          <p:nvPr/>
        </p:nvCxnSpPr>
        <p:spPr>
          <a:xfrm rot="5400000" flipH="1" flipV="1">
            <a:off x="7023499" y="5385766"/>
            <a:ext cx="1694245" cy="499596"/>
          </a:xfrm>
          <a:prstGeom prst="bentConnector3">
            <a:avLst>
              <a:gd name="adj1" fmla="val -1349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7830870" y="5254388"/>
            <a:ext cx="733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 smtClean="0"/>
              <a:t>???</a:t>
            </a:r>
            <a:endParaRPr lang="nl-NL" dirty="0"/>
          </a:p>
        </p:txBody>
      </p:sp>
      <p:cxnSp>
        <p:nvCxnSpPr>
          <p:cNvPr id="113" name="Elbow Connector 112"/>
          <p:cNvCxnSpPr>
            <a:stCxn id="100" idx="0"/>
          </p:cNvCxnSpPr>
          <p:nvPr/>
        </p:nvCxnSpPr>
        <p:spPr>
          <a:xfrm rot="16200000" flipV="1">
            <a:off x="5223311" y="848546"/>
            <a:ext cx="1868283" cy="3698820"/>
          </a:xfrm>
          <a:prstGeom prst="bentConnector3">
            <a:avLst>
              <a:gd name="adj1" fmla="val 11515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6504639" y="1487606"/>
            <a:ext cx="0" cy="5805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hape 130"/>
          <p:cNvCxnSpPr>
            <a:endCxn id="6" idx="0"/>
          </p:cNvCxnSpPr>
          <p:nvPr/>
        </p:nvCxnSpPr>
        <p:spPr>
          <a:xfrm rot="10800000" flipV="1">
            <a:off x="2387687" y="1487606"/>
            <a:ext cx="1923592" cy="56687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lbow Connector 132"/>
          <p:cNvCxnSpPr>
            <a:stCxn id="14" idx="0"/>
            <a:endCxn id="100" idx="1"/>
          </p:cNvCxnSpPr>
          <p:nvPr/>
        </p:nvCxnSpPr>
        <p:spPr>
          <a:xfrm rot="5400000" flipH="1" flipV="1">
            <a:off x="5826707" y="4371707"/>
            <a:ext cx="1243956" cy="9210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noProof="0" dirty="0" smtClean="0"/>
              <a:t>Flux des capitaux des ménages </a:t>
            </a:r>
            <a:br>
              <a:rPr lang="fr-FR" noProof="0" dirty="0" smtClean="0"/>
            </a:br>
            <a:r>
              <a:rPr lang="fr-FR" noProof="0" dirty="0" smtClean="0"/>
              <a:t>agriculture commerciale</a:t>
            </a:r>
            <a:endParaRPr lang="fr-FR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97" grpId="0" animBg="1"/>
      <p:bldP spid="10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100_25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2320" y="3183852"/>
            <a:ext cx="5821680" cy="436626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6555"/>
            <a:ext cx="4626591" cy="348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ARV_SCHOOL_CHILDREN_31022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82847"/>
            <a:ext cx="4384162" cy="2861506"/>
          </a:xfrm>
          <a:prstGeom prst="rect">
            <a:avLst/>
          </a:prstGeom>
        </p:spPr>
      </p:pic>
      <p:pic>
        <p:nvPicPr>
          <p:cNvPr id="31" name="Picture 30" descr="MDG--Woman-and-gender-equ-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0224" y="1489880"/>
            <a:ext cx="4977641" cy="2986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7714" y="2054484"/>
            <a:ext cx="7599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err="1" smtClean="0"/>
              <a:t>terre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5848423" y="2068132"/>
            <a:ext cx="7609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travail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160005" y="1763815"/>
            <a:ext cx="22960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moyens</a:t>
            </a:r>
            <a:r>
              <a:rPr lang="nl-BE" dirty="0" smtClean="0"/>
              <a:t> de </a:t>
            </a:r>
            <a:r>
              <a:rPr lang="nl-BE" dirty="0" err="1" smtClean="0"/>
              <a:t>production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(</a:t>
            </a:r>
            <a:r>
              <a:rPr lang="nl-BE" dirty="0" err="1" smtClean="0"/>
              <a:t>capital</a:t>
            </a:r>
            <a:r>
              <a:rPr lang="nl-BE" dirty="0" smtClean="0"/>
              <a:t>)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2181694" y="2843935"/>
            <a:ext cx="1201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agriculture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1943372" y="3564015"/>
            <a:ext cx="16698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/>
              <a:t>p</a:t>
            </a:r>
            <a:r>
              <a:rPr lang="nl-BE" dirty="0" err="1" smtClean="0"/>
              <a:t>roduit</a:t>
            </a:r>
            <a:r>
              <a:rPr lang="nl-BE" dirty="0" smtClean="0"/>
              <a:t> </a:t>
            </a:r>
            <a:r>
              <a:rPr lang="nl-BE" dirty="0" err="1" smtClean="0"/>
              <a:t>agricole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480539" y="4419110"/>
            <a:ext cx="15864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consommation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3617114" y="4419110"/>
            <a:ext cx="13883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marchandise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5056960" y="5454225"/>
            <a:ext cx="1862369" cy="369332"/>
          </a:xfrm>
          <a:prstGeom prst="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/>
              <a:t>r</a:t>
            </a:r>
            <a:r>
              <a:rPr lang="nl-BE" dirty="0" smtClean="0"/>
              <a:t>evenu monétaire</a:t>
            </a:r>
            <a:endParaRPr lang="nl-NL" dirty="0"/>
          </a:p>
        </p:txBody>
      </p:sp>
      <p:cxnSp>
        <p:nvCxnSpPr>
          <p:cNvPr id="39" name="Straight Arrow Connector 38"/>
          <p:cNvCxnSpPr>
            <a:stCxn id="11" idx="2"/>
            <a:endCxn id="13" idx="0"/>
          </p:cNvCxnSpPr>
          <p:nvPr/>
        </p:nvCxnSpPr>
        <p:spPr>
          <a:xfrm>
            <a:off x="2778281" y="3933347"/>
            <a:ext cx="1532998" cy="485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14" idx="0"/>
          </p:cNvCxnSpPr>
          <p:nvPr/>
        </p:nvCxnSpPr>
        <p:spPr>
          <a:xfrm>
            <a:off x="4311279" y="4788442"/>
            <a:ext cx="1676866" cy="665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stCxn id="14" idx="2"/>
            <a:endCxn id="12" idx="2"/>
          </p:cNvCxnSpPr>
          <p:nvPr/>
        </p:nvCxnSpPr>
        <p:spPr>
          <a:xfrm rot="5400000" flipH="1">
            <a:off x="3113399" y="2948812"/>
            <a:ext cx="1035115" cy="4714376"/>
          </a:xfrm>
          <a:prstGeom prst="bentConnector3">
            <a:avLst>
              <a:gd name="adj1" fmla="val -2208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296016" y="2410146"/>
            <a:ext cx="486260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2782276" y="2410146"/>
            <a:ext cx="1525766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2778281" y="3213267"/>
            <a:ext cx="3995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2782276" y="2410146"/>
            <a:ext cx="3463051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stCxn id="12" idx="0"/>
            <a:endCxn id="7" idx="0"/>
          </p:cNvCxnSpPr>
          <p:nvPr/>
        </p:nvCxnSpPr>
        <p:spPr>
          <a:xfrm rot="5400000" flipH="1" flipV="1">
            <a:off x="2575851" y="766050"/>
            <a:ext cx="2350978" cy="4955143"/>
          </a:xfrm>
          <a:prstGeom prst="bentConnector3">
            <a:avLst>
              <a:gd name="adj1" fmla="val 11944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7287944" y="6113354"/>
            <a:ext cx="6657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taxes</a:t>
            </a:r>
            <a:endParaRPr lang="nl-NL" dirty="0"/>
          </a:p>
        </p:txBody>
      </p:sp>
      <p:cxnSp>
        <p:nvCxnSpPr>
          <p:cNvPr id="99" name="Straight Arrow Connector 98"/>
          <p:cNvCxnSpPr>
            <a:endCxn id="97" idx="0"/>
          </p:cNvCxnSpPr>
          <p:nvPr/>
        </p:nvCxnSpPr>
        <p:spPr>
          <a:xfrm>
            <a:off x="6909228" y="5823556"/>
            <a:ext cx="711596" cy="289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9226" y="3632097"/>
            <a:ext cx="2195272" cy="115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" name="Shape 101"/>
          <p:cNvCxnSpPr>
            <a:stCxn id="97" idx="2"/>
          </p:cNvCxnSpPr>
          <p:nvPr/>
        </p:nvCxnSpPr>
        <p:spPr>
          <a:xfrm rot="5400000" flipH="1" flipV="1">
            <a:off x="7023499" y="5385766"/>
            <a:ext cx="1694245" cy="499596"/>
          </a:xfrm>
          <a:prstGeom prst="bentConnector3">
            <a:avLst>
              <a:gd name="adj1" fmla="val -1349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7830870" y="5254388"/>
            <a:ext cx="733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 smtClean="0"/>
              <a:t>???</a:t>
            </a:r>
            <a:endParaRPr lang="nl-NL" dirty="0"/>
          </a:p>
        </p:txBody>
      </p:sp>
      <p:cxnSp>
        <p:nvCxnSpPr>
          <p:cNvPr id="113" name="Elbow Connector 112"/>
          <p:cNvCxnSpPr>
            <a:stCxn id="100" idx="0"/>
          </p:cNvCxnSpPr>
          <p:nvPr/>
        </p:nvCxnSpPr>
        <p:spPr>
          <a:xfrm rot="16200000" flipV="1">
            <a:off x="5223311" y="848546"/>
            <a:ext cx="1868283" cy="3698820"/>
          </a:xfrm>
          <a:prstGeom prst="bentConnector3">
            <a:avLst>
              <a:gd name="adj1" fmla="val 11515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6504639" y="1487606"/>
            <a:ext cx="0" cy="5805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hape 130"/>
          <p:cNvCxnSpPr>
            <a:endCxn id="6" idx="0"/>
          </p:cNvCxnSpPr>
          <p:nvPr/>
        </p:nvCxnSpPr>
        <p:spPr>
          <a:xfrm rot="10800000" flipV="1">
            <a:off x="2387687" y="1487606"/>
            <a:ext cx="1923592" cy="56687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lbow Connector 132"/>
          <p:cNvCxnSpPr>
            <a:stCxn id="14" idx="0"/>
            <a:endCxn id="100" idx="1"/>
          </p:cNvCxnSpPr>
          <p:nvPr/>
        </p:nvCxnSpPr>
        <p:spPr>
          <a:xfrm rot="5400000" flipH="1" flipV="1">
            <a:off x="5826707" y="4371707"/>
            <a:ext cx="1243956" cy="9210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noProof="0" dirty="0" smtClean="0"/>
              <a:t>Flux des capitaux des ménages </a:t>
            </a:r>
            <a:br>
              <a:rPr lang="fr-FR" noProof="0" dirty="0" smtClean="0"/>
            </a:br>
            <a:r>
              <a:rPr lang="fr-FR" noProof="0" dirty="0" smtClean="0"/>
              <a:t>agriculture commerciale</a:t>
            </a:r>
            <a:endParaRPr lang="fr-FR" noProof="0" dirty="0"/>
          </a:p>
        </p:txBody>
      </p:sp>
      <p:sp>
        <p:nvSpPr>
          <p:cNvPr id="34" name="TextBox 33"/>
          <p:cNvSpPr txBox="1"/>
          <p:nvPr/>
        </p:nvSpPr>
        <p:spPr>
          <a:xfrm>
            <a:off x="7287942" y="6113355"/>
            <a:ext cx="665760" cy="369332"/>
          </a:xfrm>
          <a:prstGeom prst="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taxes</a:t>
            </a:r>
            <a:endParaRPr lang="nl-NL" dirty="0"/>
          </a:p>
        </p:txBody>
      </p:sp>
      <p:sp>
        <p:nvSpPr>
          <p:cNvPr id="35" name="TextBox 34"/>
          <p:cNvSpPr txBox="1"/>
          <p:nvPr/>
        </p:nvSpPr>
        <p:spPr>
          <a:xfrm>
            <a:off x="7042245" y="5254388"/>
            <a:ext cx="2101755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/>
              <a:t>REDISTRIBUTION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6113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534" y="0"/>
            <a:ext cx="9200032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Flux des capitaux des ménages </a:t>
            </a:r>
            <a:br>
              <a:rPr lang="fr-FR" dirty="0"/>
            </a:br>
            <a:r>
              <a:rPr lang="fr-FR" dirty="0"/>
              <a:t>agriculture </a:t>
            </a:r>
            <a:r>
              <a:rPr lang="fr-FR" dirty="0" smtClean="0"/>
              <a:t>de subsistance et redistribution</a:t>
            </a:r>
            <a:endParaRPr lang="fr-FR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1980981" y="2040814"/>
            <a:ext cx="6787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err="1" smtClean="0">
                <a:solidFill>
                  <a:prstClr val="black"/>
                </a:solidFill>
              </a:rPr>
              <a:t>terre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8423" y="2040814"/>
            <a:ext cx="861133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000"/>
            </a:lvl1pPr>
          </a:lstStyle>
          <a:p>
            <a:r>
              <a:rPr lang="nl-BE" dirty="0" err="1" smtClean="0"/>
              <a:t>travail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160009" y="1763815"/>
            <a:ext cx="22960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>
                <a:solidFill>
                  <a:prstClr val="black"/>
                </a:solidFill>
              </a:rPr>
              <a:t>moyens</a:t>
            </a:r>
            <a:r>
              <a:rPr lang="nl-BE" dirty="0" smtClean="0">
                <a:solidFill>
                  <a:prstClr val="black"/>
                </a:solidFill>
              </a:rPr>
              <a:t> de </a:t>
            </a:r>
            <a:r>
              <a:rPr lang="nl-BE" dirty="0" err="1" smtClean="0">
                <a:solidFill>
                  <a:prstClr val="black"/>
                </a:solidFill>
              </a:rPr>
              <a:t>production</a:t>
            </a:r>
            <a:r>
              <a:rPr lang="nl-BE" dirty="0" smtClean="0">
                <a:solidFill>
                  <a:prstClr val="black"/>
                </a:solidFill>
              </a:rPr>
              <a:t/>
            </a:r>
            <a:br>
              <a:rPr lang="nl-BE" dirty="0" smtClean="0">
                <a:solidFill>
                  <a:prstClr val="black"/>
                </a:solidFill>
              </a:rPr>
            </a:br>
            <a:r>
              <a:rPr lang="nl-BE" dirty="0" smtClean="0">
                <a:solidFill>
                  <a:prstClr val="black"/>
                </a:solidFill>
              </a:rPr>
              <a:t>(</a:t>
            </a:r>
            <a:r>
              <a:rPr lang="nl-BE" dirty="0" err="1" smtClean="0">
                <a:solidFill>
                  <a:prstClr val="black"/>
                </a:solidFill>
              </a:rPr>
              <a:t>capital</a:t>
            </a:r>
            <a:r>
              <a:rPr lang="nl-BE" dirty="0" smtClean="0">
                <a:solidFill>
                  <a:prstClr val="black"/>
                </a:solidFill>
              </a:rPr>
              <a:t>)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1694" y="2843935"/>
            <a:ext cx="1201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>
                <a:solidFill>
                  <a:prstClr val="black"/>
                </a:solidFill>
              </a:rPr>
              <a:t>agriculture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8835" y="3564015"/>
            <a:ext cx="2246384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000"/>
            </a:lvl1pPr>
          </a:lstStyle>
          <a:p>
            <a:pPr algn="ctr"/>
            <a:r>
              <a:rPr lang="nl-BE" dirty="0" err="1" smtClean="0"/>
              <a:t>produit</a:t>
            </a:r>
            <a:r>
              <a:rPr lang="nl-BE" dirty="0" smtClean="0"/>
              <a:t> </a:t>
            </a:r>
            <a:r>
              <a:rPr lang="nl-BE" dirty="0" err="1" smtClean="0"/>
              <a:t>agricole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480540" y="4419110"/>
            <a:ext cx="15864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>
                <a:solidFill>
                  <a:prstClr val="black"/>
                </a:solidFill>
              </a:rPr>
              <a:t>consommation</a:t>
            </a:r>
            <a:endParaRPr lang="nl-NL" dirty="0">
              <a:solidFill>
                <a:prstClr val="black"/>
              </a:solidFill>
            </a:endParaRPr>
          </a:p>
        </p:txBody>
      </p:sp>
      <p:cxnSp>
        <p:nvCxnSpPr>
          <p:cNvPr id="20" name="Straight Arrow Connector 19"/>
          <p:cNvCxnSpPr>
            <a:stCxn id="6" idx="2"/>
            <a:endCxn id="10" idx="0"/>
          </p:cNvCxnSpPr>
          <p:nvPr/>
        </p:nvCxnSpPr>
        <p:spPr>
          <a:xfrm>
            <a:off x="2320363" y="2410146"/>
            <a:ext cx="461913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  <a:endCxn id="10" idx="0"/>
          </p:cNvCxnSpPr>
          <p:nvPr/>
        </p:nvCxnSpPr>
        <p:spPr>
          <a:xfrm flipH="1">
            <a:off x="2782276" y="2410146"/>
            <a:ext cx="1525772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2"/>
            <a:endCxn id="11" idx="0"/>
          </p:cNvCxnSpPr>
          <p:nvPr/>
        </p:nvCxnSpPr>
        <p:spPr>
          <a:xfrm>
            <a:off x="2782276" y="3213267"/>
            <a:ext cx="99751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32"/>
          <p:cNvCxnSpPr>
            <a:stCxn id="12" idx="1"/>
            <a:endCxn id="7" idx="0"/>
          </p:cNvCxnSpPr>
          <p:nvPr/>
        </p:nvCxnSpPr>
        <p:spPr>
          <a:xfrm rot="10800000" flipH="1">
            <a:off x="480540" y="2040814"/>
            <a:ext cx="5798450" cy="2562962"/>
          </a:xfrm>
          <a:prstGeom prst="bentConnector4">
            <a:avLst>
              <a:gd name="adj1" fmla="val -3942"/>
              <a:gd name="adj2" fmla="val 11534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hape 35"/>
          <p:cNvCxnSpPr>
            <a:stCxn id="11" idx="2"/>
            <a:endCxn id="12" idx="3"/>
          </p:cNvCxnSpPr>
          <p:nvPr/>
        </p:nvCxnSpPr>
        <p:spPr>
          <a:xfrm rot="5400000">
            <a:off x="2154689" y="3876437"/>
            <a:ext cx="639651" cy="81502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7" idx="2"/>
            <a:endCxn id="10" idx="0"/>
          </p:cNvCxnSpPr>
          <p:nvPr/>
        </p:nvCxnSpPr>
        <p:spPr>
          <a:xfrm flipH="1">
            <a:off x="2782276" y="2440924"/>
            <a:ext cx="3496714" cy="4030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87944" y="6113354"/>
            <a:ext cx="722249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000"/>
            </a:lvl1pPr>
          </a:lstStyle>
          <a:p>
            <a:r>
              <a:rPr lang="nl-BE" dirty="0" err="1"/>
              <a:t>taxes</a:t>
            </a:r>
            <a:endParaRPr lang="nl-NL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9226" y="3632097"/>
            <a:ext cx="2195272" cy="115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hape 101"/>
          <p:cNvCxnSpPr>
            <a:stCxn id="17" idx="2"/>
          </p:cNvCxnSpPr>
          <p:nvPr/>
        </p:nvCxnSpPr>
        <p:spPr>
          <a:xfrm rot="5400000" flipH="1" flipV="1">
            <a:off x="7022233" y="5415277"/>
            <a:ext cx="1725022" cy="471351"/>
          </a:xfrm>
          <a:prstGeom prst="bentConnector3">
            <a:avLst>
              <a:gd name="adj1" fmla="val -1325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2"/>
            <a:endCxn id="17" idx="1"/>
          </p:cNvCxnSpPr>
          <p:nvPr/>
        </p:nvCxnSpPr>
        <p:spPr>
          <a:xfrm>
            <a:off x="2882027" y="3964125"/>
            <a:ext cx="4405917" cy="234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42245" y="5281759"/>
            <a:ext cx="2101755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/>
              <a:t>REDISTRIBUTION</a:t>
            </a:r>
            <a:endParaRPr lang="nl-NL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245327" y="2402004"/>
            <a:ext cx="1042617" cy="3773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1"/>
          </p:cNvCxnSpPr>
          <p:nvPr/>
        </p:nvCxnSpPr>
        <p:spPr>
          <a:xfrm rot="10800000" flipH="1">
            <a:off x="1758834" y="2040816"/>
            <a:ext cx="580953" cy="1723254"/>
          </a:xfrm>
          <a:prstGeom prst="bentConnector4">
            <a:avLst>
              <a:gd name="adj1" fmla="val -39349"/>
              <a:gd name="adj2" fmla="val 11523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hape 37"/>
          <p:cNvCxnSpPr/>
          <p:nvPr/>
        </p:nvCxnSpPr>
        <p:spPr>
          <a:xfrm rot="10800000" flipH="1">
            <a:off x="1925088" y="1763815"/>
            <a:ext cx="2364666" cy="1984866"/>
          </a:xfrm>
          <a:prstGeom prst="bentConnector4">
            <a:avLst>
              <a:gd name="adj1" fmla="val -17014"/>
              <a:gd name="adj2" fmla="val 11151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2320363" y="1304726"/>
            <a:ext cx="5686500" cy="2327369"/>
            <a:chOff x="2320363" y="1304726"/>
            <a:chExt cx="5686500" cy="2327369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6492240" y="1329079"/>
              <a:ext cx="12399" cy="7390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2320363" y="1304726"/>
              <a:ext cx="5686500" cy="2327369"/>
              <a:chOff x="2320363" y="1304726"/>
              <a:chExt cx="5686500" cy="2327369"/>
            </a:xfrm>
          </p:grpSpPr>
          <p:cxnSp>
            <p:nvCxnSpPr>
              <p:cNvPr id="21" name="Elbow Connector 20"/>
              <p:cNvCxnSpPr/>
              <p:nvPr/>
            </p:nvCxnSpPr>
            <p:spPr>
              <a:xfrm rot="16200000" flipV="1">
                <a:off x="5223311" y="848544"/>
                <a:ext cx="1868283" cy="3698820"/>
              </a:xfrm>
              <a:prstGeom prst="bentConnector3">
                <a:avLst>
                  <a:gd name="adj1" fmla="val 124457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hape 130"/>
              <p:cNvCxnSpPr>
                <a:endCxn id="6" idx="0"/>
              </p:cNvCxnSpPr>
              <p:nvPr/>
            </p:nvCxnSpPr>
            <p:spPr>
              <a:xfrm rot="10800000" flipV="1">
                <a:off x="2320363" y="1304726"/>
                <a:ext cx="1990916" cy="736088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45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Oval 2"/>
          <p:cNvSpPr>
            <a:spLocks noChangeArrowheads="1"/>
          </p:cNvSpPr>
          <p:nvPr/>
        </p:nvSpPr>
        <p:spPr bwMode="auto">
          <a:xfrm>
            <a:off x="1066800" y="0"/>
            <a:ext cx="6918325" cy="68865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noProof="0" smtClean="0"/>
              <a:t>Redistribution:</a:t>
            </a:r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346075" y="1619250"/>
            <a:ext cx="8763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nl-BE" sz="2400" b="1" dirty="0" err="1">
                <a:latin typeface="Tahoma" pitchFamily="34" charset="0"/>
              </a:rPr>
              <a:t>Accès</a:t>
            </a:r>
            <a:r>
              <a:rPr lang="nl-BE" sz="2400" b="1" dirty="0">
                <a:latin typeface="Tahoma" pitchFamily="34" charset="0"/>
              </a:rPr>
              <a:t> </a:t>
            </a:r>
            <a:r>
              <a:rPr lang="nl-BE" sz="2400" b="1" dirty="0" err="1">
                <a:latin typeface="Tahoma" pitchFamily="34" charset="0"/>
              </a:rPr>
              <a:t>aux</a:t>
            </a:r>
            <a:r>
              <a:rPr lang="nl-BE" sz="2400" b="1" dirty="0">
                <a:latin typeface="Tahoma" pitchFamily="34" charset="0"/>
              </a:rPr>
              <a:t> </a:t>
            </a:r>
            <a:r>
              <a:rPr lang="nl-BE" sz="2400" b="1" dirty="0" err="1">
                <a:latin typeface="Tahoma" pitchFamily="34" charset="0"/>
              </a:rPr>
              <a:t>moyens</a:t>
            </a:r>
            <a:r>
              <a:rPr lang="nl-BE" sz="2400" b="1" dirty="0">
                <a:latin typeface="Tahoma" pitchFamily="34" charset="0"/>
              </a:rPr>
              <a:t> </a:t>
            </a:r>
            <a:r>
              <a:rPr lang="nl-BE" sz="2400" b="1" dirty="0" err="1">
                <a:latin typeface="Tahoma" pitchFamily="34" charset="0"/>
              </a:rPr>
              <a:t>d’existence</a:t>
            </a:r>
            <a:r>
              <a:rPr lang="nl-BE" sz="2400" dirty="0">
                <a:latin typeface="Tahoma" pitchFamily="34" charset="0"/>
              </a:rPr>
              <a:t>: 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>
                <a:latin typeface="Tahoma" pitchFamily="34" charset="0"/>
              </a:rPr>
              <a:t>taxes</a:t>
            </a:r>
            <a:r>
              <a:rPr lang="nl-BE" sz="2400" dirty="0">
                <a:latin typeface="Tahoma" pitchFamily="34" charset="0"/>
              </a:rPr>
              <a:t>/</a:t>
            </a:r>
            <a:r>
              <a:rPr lang="nl-BE" sz="2400" dirty="0" err="1">
                <a:latin typeface="Tahoma" pitchFamily="34" charset="0"/>
              </a:rPr>
              <a:t>contributions</a:t>
            </a:r>
            <a:r>
              <a:rPr lang="nl-BE" sz="2400" dirty="0">
                <a:latin typeface="Tahoma" pitchFamily="34" charset="0"/>
              </a:rPr>
              <a:t> </a:t>
            </a:r>
            <a:r>
              <a:rPr lang="nl-BE" sz="2400" dirty="0" smtClean="0">
                <a:latin typeface="Tahoma" pitchFamily="34" charset="0"/>
              </a:rPr>
              <a:t>et prestations/</a:t>
            </a:r>
            <a:r>
              <a:rPr lang="nl-BE" sz="2400" dirty="0" err="1" smtClean="0">
                <a:latin typeface="Tahoma" pitchFamily="34" charset="0"/>
              </a:rPr>
              <a:t>consommation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collective</a:t>
            </a:r>
            <a:endParaRPr lang="nl-BE" sz="2400" dirty="0" smtClean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nl-BE" sz="2400" b="1" dirty="0" err="1" smtClean="0">
                <a:latin typeface="Tahoma" pitchFamily="34" charset="0"/>
              </a:rPr>
              <a:t>Régulation</a:t>
            </a:r>
            <a:r>
              <a:rPr lang="nl-BE" sz="2400" b="1" dirty="0">
                <a:latin typeface="Tahoma" pitchFamily="34" charset="0"/>
              </a:rPr>
              <a:t>: </a:t>
            </a:r>
            <a:r>
              <a:rPr lang="nl-BE" sz="2400" dirty="0" err="1" smtClean="0">
                <a:latin typeface="Tahoma" pitchFamily="34" charset="0"/>
              </a:rPr>
              <a:t>décisions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politiques</a:t>
            </a:r>
            <a:r>
              <a:rPr lang="nl-BE" sz="2400" dirty="0" smtClean="0">
                <a:latin typeface="Tahoma" pitchFamily="34" charset="0"/>
              </a:rPr>
              <a:t> (</a:t>
            </a:r>
            <a:r>
              <a:rPr lang="nl-BE" sz="2400" dirty="0" err="1" smtClean="0">
                <a:latin typeface="Tahoma" pitchFamily="34" charset="0"/>
              </a:rPr>
              <a:t>redistributions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positives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ou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négatives</a:t>
            </a:r>
            <a:r>
              <a:rPr lang="nl-BE" sz="2400" dirty="0" smtClean="0">
                <a:latin typeface="Tahoma" pitchFamily="34" charset="0"/>
              </a:rPr>
              <a:t>)</a:t>
            </a:r>
            <a:endParaRPr lang="nl-BE" sz="2400" dirty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nl-BE" sz="2400" b="1" dirty="0" err="1">
                <a:latin typeface="Tahoma" pitchFamily="34" charset="0"/>
              </a:rPr>
              <a:t>Institution</a:t>
            </a:r>
            <a:r>
              <a:rPr lang="nl-BE" sz="2400" b="1" dirty="0">
                <a:latin typeface="Tahoma" pitchFamily="34" charset="0"/>
              </a:rPr>
              <a:t>: </a:t>
            </a:r>
            <a:r>
              <a:rPr lang="nl-BE" sz="2400" dirty="0" err="1" smtClean="0">
                <a:latin typeface="Tahoma" pitchFamily="34" charset="0"/>
              </a:rPr>
              <a:t>Etat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ou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institution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politique</a:t>
            </a:r>
            <a:r>
              <a:rPr lang="nl-BE" sz="2400" dirty="0" smtClean="0">
                <a:latin typeface="Tahoma" pitchFamily="34" charset="0"/>
              </a:rPr>
              <a:t> </a:t>
            </a:r>
            <a:r>
              <a:rPr lang="nl-BE" sz="2400" dirty="0" err="1" smtClean="0">
                <a:latin typeface="Tahoma" pitchFamily="34" charset="0"/>
              </a:rPr>
              <a:t>alternative</a:t>
            </a:r>
            <a:endParaRPr lang="nl-BE" sz="2400" dirty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nl-BE" sz="2400" b="1" dirty="0" smtClean="0">
                <a:latin typeface="Tahoma" pitchFamily="34" charset="0"/>
              </a:rPr>
              <a:t>Relations </a:t>
            </a:r>
            <a:r>
              <a:rPr lang="nl-BE" sz="2400" b="1" dirty="0" err="1" smtClean="0">
                <a:latin typeface="Tahoma" pitchFamily="34" charset="0"/>
              </a:rPr>
              <a:t>sociales</a:t>
            </a:r>
            <a:r>
              <a:rPr lang="nl-BE" sz="2400" b="1" dirty="0" smtClean="0">
                <a:latin typeface="Tahoma" pitchFamily="34" charset="0"/>
              </a:rPr>
              <a:t>: </a:t>
            </a:r>
            <a:r>
              <a:rPr lang="nl-BE" sz="2400" dirty="0" err="1" smtClean="0">
                <a:latin typeface="Tahoma" pitchFamily="34" charset="0"/>
              </a:rPr>
              <a:t>droits</a:t>
            </a:r>
            <a:r>
              <a:rPr lang="nl-BE" sz="2400" dirty="0" smtClean="0">
                <a:latin typeface="Tahoma" pitchFamily="34" charset="0"/>
              </a:rPr>
              <a:t> et </a:t>
            </a:r>
            <a:r>
              <a:rPr lang="nl-BE" sz="2400" dirty="0" err="1" smtClean="0">
                <a:latin typeface="Tahoma" pitchFamily="34" charset="0"/>
              </a:rPr>
              <a:t>devoirs</a:t>
            </a:r>
            <a:endParaRPr lang="nl-BE" sz="2400" dirty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nl-BE" sz="2400" b="1" dirty="0" err="1" smtClean="0">
                <a:latin typeface="Tahoma" pitchFamily="34" charset="0"/>
              </a:rPr>
              <a:t>Structure</a:t>
            </a:r>
            <a:r>
              <a:rPr lang="nl-BE" sz="2400" b="1" dirty="0" smtClean="0">
                <a:latin typeface="Tahoma" pitchFamily="34" charset="0"/>
              </a:rPr>
              <a:t> sociale: </a:t>
            </a:r>
            <a:r>
              <a:rPr lang="nl-BE" sz="2400" dirty="0" err="1" smtClean="0">
                <a:latin typeface="Tahoma" pitchFamily="34" charset="0"/>
              </a:rPr>
              <a:t>hiérarchie</a:t>
            </a:r>
            <a:endParaRPr lang="nl-BE" sz="2400" dirty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nl-BE" sz="2400" b="1" dirty="0" err="1" smtClean="0">
                <a:latin typeface="Tahoma" pitchFamily="34" charset="0"/>
              </a:rPr>
              <a:t>Conditions</a:t>
            </a:r>
            <a:r>
              <a:rPr lang="nl-BE" sz="2400" b="1" dirty="0" smtClean="0">
                <a:latin typeface="Tahoma" pitchFamily="34" charset="0"/>
              </a:rPr>
              <a:t> </a:t>
            </a:r>
            <a:r>
              <a:rPr lang="nl-BE" sz="2400" b="1" dirty="0" err="1" smtClean="0">
                <a:latin typeface="Tahoma" pitchFamily="34" charset="0"/>
              </a:rPr>
              <a:t>d’intégration</a:t>
            </a:r>
            <a:r>
              <a:rPr lang="nl-BE" sz="2400" b="1" dirty="0" smtClean="0">
                <a:latin typeface="Tahoma" pitchFamily="34" charset="0"/>
              </a:rPr>
              <a:t>: </a:t>
            </a:r>
            <a:r>
              <a:rPr lang="nl-BE" sz="2400" dirty="0" err="1" smtClean="0">
                <a:latin typeface="Tahoma" pitchFamily="34" charset="0"/>
              </a:rPr>
              <a:t>citoyenneté</a:t>
            </a:r>
            <a:endParaRPr lang="en-GB" sz="2400" dirty="0">
              <a:latin typeface="Tahoma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50825" y="3284538"/>
            <a:ext cx="8640763" cy="1281112"/>
            <a:chOff x="158" y="2069"/>
            <a:chExt cx="5443" cy="807"/>
          </a:xfrm>
        </p:grpSpPr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158" y="2069"/>
              <a:ext cx="5443" cy="8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3581" y="2268"/>
              <a:ext cx="1568" cy="23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nl-BE" dirty="0" smtClean="0">
                  <a:solidFill>
                    <a:srgbClr val="FF0000"/>
                  </a:solidFill>
                  <a:latin typeface="Tahoma" pitchFamily="34" charset="0"/>
                </a:rPr>
                <a:t>Intégration par </a:t>
              </a:r>
              <a:r>
                <a:rPr lang="nl-BE" dirty="0" err="1" smtClean="0">
                  <a:solidFill>
                    <a:srgbClr val="FF0000"/>
                  </a:solidFill>
                  <a:latin typeface="Tahoma" pitchFamily="34" charset="0"/>
                </a:rPr>
                <a:t>le</a:t>
              </a:r>
              <a:r>
                <a:rPr lang="nl-BE" dirty="0" smtClean="0">
                  <a:solidFill>
                    <a:srgbClr val="FF0000"/>
                  </a:solidFill>
                  <a:latin typeface="Tahoma" pitchFamily="34" charset="0"/>
                </a:rPr>
                <a:t> </a:t>
              </a:r>
              <a:r>
                <a:rPr lang="nl-BE" dirty="0" err="1" smtClean="0">
                  <a:solidFill>
                    <a:srgbClr val="FF0000"/>
                  </a:solidFill>
                  <a:latin typeface="Tahoma" pitchFamily="34" charset="0"/>
                </a:rPr>
                <a:t>haut</a:t>
              </a:r>
              <a:endParaRPr lang="nl-NL" dirty="0">
                <a:solidFill>
                  <a:srgbClr val="FF0000"/>
                </a:solidFill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build="p" bldLvl="2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Flux des capitaux des ménages </a:t>
            </a:r>
            <a:br>
              <a:rPr lang="fr-FR" dirty="0" smtClean="0"/>
            </a:br>
            <a:r>
              <a:rPr lang="fr-FR" dirty="0" smtClean="0"/>
              <a:t>agriculture commerciale</a:t>
            </a:r>
            <a:endParaRPr lang="fr-FR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2007714" y="2054484"/>
            <a:ext cx="75994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terre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5848423" y="2068132"/>
            <a:ext cx="760978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travail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160002" y="1763815"/>
            <a:ext cx="229607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moyens</a:t>
            </a:r>
            <a:r>
              <a:rPr lang="nl-BE" dirty="0" smtClean="0"/>
              <a:t> de </a:t>
            </a:r>
            <a:r>
              <a:rPr lang="nl-BE" dirty="0" err="1" smtClean="0"/>
              <a:t>production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(</a:t>
            </a:r>
            <a:r>
              <a:rPr lang="nl-BE" dirty="0" err="1" smtClean="0"/>
              <a:t>capital</a:t>
            </a:r>
            <a:r>
              <a:rPr lang="nl-BE" dirty="0" smtClean="0"/>
              <a:t>)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2181694" y="2843935"/>
            <a:ext cx="1201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agriculture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1943373" y="3564015"/>
            <a:ext cx="16698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/>
              <a:t>p</a:t>
            </a:r>
            <a:r>
              <a:rPr lang="nl-BE" dirty="0" err="1" smtClean="0"/>
              <a:t>roduit</a:t>
            </a:r>
            <a:r>
              <a:rPr lang="nl-BE" dirty="0" smtClean="0"/>
              <a:t> </a:t>
            </a:r>
            <a:r>
              <a:rPr lang="nl-BE" dirty="0" err="1" smtClean="0"/>
              <a:t>agricole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480539" y="4419110"/>
            <a:ext cx="158646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consommation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3617116" y="4419110"/>
            <a:ext cx="138832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marchandise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5056960" y="5454225"/>
            <a:ext cx="18623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revenu monétaire</a:t>
            </a:r>
            <a:endParaRPr lang="nl-NL" dirty="0"/>
          </a:p>
        </p:txBody>
      </p:sp>
      <p:cxnSp>
        <p:nvCxnSpPr>
          <p:cNvPr id="39" name="Straight Arrow Connector 38"/>
          <p:cNvCxnSpPr>
            <a:stCxn id="11" idx="2"/>
            <a:endCxn id="13" idx="0"/>
          </p:cNvCxnSpPr>
          <p:nvPr/>
        </p:nvCxnSpPr>
        <p:spPr>
          <a:xfrm>
            <a:off x="2778282" y="3933347"/>
            <a:ext cx="1532999" cy="485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14" idx="0"/>
          </p:cNvCxnSpPr>
          <p:nvPr/>
        </p:nvCxnSpPr>
        <p:spPr>
          <a:xfrm>
            <a:off x="4311281" y="4788442"/>
            <a:ext cx="1676864" cy="665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stCxn id="14" idx="2"/>
            <a:endCxn id="12" idx="2"/>
          </p:cNvCxnSpPr>
          <p:nvPr/>
        </p:nvCxnSpPr>
        <p:spPr>
          <a:xfrm rot="5400000" flipH="1">
            <a:off x="3113399" y="2948812"/>
            <a:ext cx="1035115" cy="4714376"/>
          </a:xfrm>
          <a:prstGeom prst="bentConnector3">
            <a:avLst>
              <a:gd name="adj1" fmla="val -2208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296016" y="2410146"/>
            <a:ext cx="486260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2782276" y="2410146"/>
            <a:ext cx="1525766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2778281" y="3213267"/>
            <a:ext cx="3995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2782276" y="2410146"/>
            <a:ext cx="3463051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stCxn id="12" idx="0"/>
            <a:endCxn id="7" idx="0"/>
          </p:cNvCxnSpPr>
          <p:nvPr/>
        </p:nvCxnSpPr>
        <p:spPr>
          <a:xfrm rot="5400000" flipH="1" flipV="1">
            <a:off x="2575851" y="766050"/>
            <a:ext cx="2350978" cy="4955143"/>
          </a:xfrm>
          <a:prstGeom prst="bentConnector3">
            <a:avLst>
              <a:gd name="adj1" fmla="val 13345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16200000" flipV="1">
            <a:off x="3710069" y="2533311"/>
            <a:ext cx="3675240" cy="2136246"/>
          </a:xfrm>
          <a:prstGeom prst="bentConnector3">
            <a:avLst>
              <a:gd name="adj1" fmla="val 11120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0800000" flipV="1">
            <a:off x="2386584" y="1353312"/>
            <a:ext cx="2092982" cy="692028"/>
          </a:xfrm>
          <a:prstGeom prst="bentConnector3">
            <a:avLst>
              <a:gd name="adj1" fmla="val 1002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6" y="275234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fr-FR" noProof="0" dirty="0" smtClean="0"/>
              <a:t>Comprendre comment les gens vivent</a:t>
            </a:r>
            <a:br>
              <a:rPr lang="fr-FR" noProof="0" dirty="0" smtClean="0"/>
            </a:br>
            <a:r>
              <a:rPr lang="fr-FR" noProof="0" dirty="0" smtClean="0"/>
              <a:t> dans un endroit donné</a:t>
            </a:r>
          </a:p>
          <a:p>
            <a:pPr>
              <a:buNone/>
            </a:pPr>
            <a:r>
              <a:rPr lang="fr-FR" noProof="0" dirty="0" smtClean="0"/>
              <a:t>Cadre </a:t>
            </a:r>
            <a:r>
              <a:rPr lang="fr-FR" noProof="0" dirty="0" smtClean="0"/>
              <a:t>d’analyse </a:t>
            </a:r>
            <a:r>
              <a:rPr lang="fr-FR" noProof="0" dirty="0" smtClean="0"/>
              <a:t>de la pauvreté et du développement</a:t>
            </a:r>
          </a:p>
          <a:p>
            <a:pPr>
              <a:buNone/>
            </a:pPr>
            <a:r>
              <a:rPr lang="fr-FR" noProof="0" dirty="0" smtClean="0"/>
              <a:t>Développé par le Département pour le Développement International (DFID –UK) 1980s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63490" name="AutoShape 2" descr="Image result for df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3492" name="Picture 4" descr="Image result for dfid"/>
          <p:cNvPicPr>
            <a:picLocks noChangeAspect="1" noChangeArrowheads="1"/>
          </p:cNvPicPr>
          <p:nvPr/>
        </p:nvPicPr>
        <p:blipFill>
          <a:blip r:embed="rId2" cstate="print"/>
          <a:srcRect l="9060"/>
          <a:stretch>
            <a:fillRect/>
          </a:stretch>
        </p:blipFill>
        <p:spPr bwMode="auto">
          <a:xfrm>
            <a:off x="6944757" y="1136977"/>
            <a:ext cx="2478024" cy="272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5506445" cy="375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3888" y="1162859"/>
            <a:ext cx="4490111" cy="33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951576244-16079581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1902" y="3700439"/>
            <a:ext cx="5052098" cy="3157561"/>
          </a:xfrm>
          <a:prstGeom prst="rect">
            <a:avLst/>
          </a:prstGeom>
        </p:spPr>
      </p:pic>
      <p:pic>
        <p:nvPicPr>
          <p:cNvPr id="25" name="Picture 24" descr="DSCN77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56251"/>
            <a:ext cx="4226803" cy="2827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Flux des capitaux des ménages </a:t>
            </a:r>
            <a:br>
              <a:rPr lang="fr-FR" dirty="0" smtClean="0"/>
            </a:br>
            <a:r>
              <a:rPr lang="fr-FR" dirty="0" smtClean="0"/>
              <a:t>agriculture commerciale</a:t>
            </a:r>
            <a:endParaRPr lang="fr-FR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2007714" y="2054484"/>
            <a:ext cx="759946" cy="369332"/>
          </a:xfrm>
          <a:prstGeom prst="rect">
            <a:avLst/>
          </a:prstGeom>
          <a:solidFill>
            <a:schemeClr val="bg1">
              <a:alpha val="48000"/>
            </a:schemeClr>
          </a:solidFill>
          <a:ln w="38100">
            <a:solidFill>
              <a:srgbClr val="0000FF">
                <a:alpha val="57647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terre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5848423" y="2068132"/>
            <a:ext cx="760978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travail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160002" y="1763815"/>
            <a:ext cx="2296077" cy="646331"/>
          </a:xfrm>
          <a:prstGeom prst="rect">
            <a:avLst/>
          </a:prstGeom>
          <a:solidFill>
            <a:schemeClr val="bg1">
              <a:alpha val="48000"/>
            </a:schemeClr>
          </a:solidFill>
          <a:ln w="38100">
            <a:solidFill>
              <a:srgbClr val="0000FF">
                <a:alpha val="57647"/>
              </a:srgb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moyens</a:t>
            </a:r>
            <a:r>
              <a:rPr lang="nl-BE" dirty="0" smtClean="0"/>
              <a:t> de </a:t>
            </a:r>
            <a:r>
              <a:rPr lang="nl-BE" dirty="0" err="1" smtClean="0"/>
              <a:t>production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(</a:t>
            </a:r>
            <a:r>
              <a:rPr lang="nl-BE" dirty="0" err="1" smtClean="0"/>
              <a:t>capital</a:t>
            </a:r>
            <a:r>
              <a:rPr lang="nl-BE" dirty="0" smtClean="0"/>
              <a:t>)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2181694" y="2843935"/>
            <a:ext cx="1201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agriculture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1943373" y="3564015"/>
            <a:ext cx="16698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/>
              <a:t>p</a:t>
            </a:r>
            <a:r>
              <a:rPr lang="nl-BE" dirty="0" err="1" smtClean="0"/>
              <a:t>roduit</a:t>
            </a:r>
            <a:r>
              <a:rPr lang="nl-BE" dirty="0" smtClean="0"/>
              <a:t> </a:t>
            </a:r>
            <a:r>
              <a:rPr lang="nl-BE" dirty="0" err="1" smtClean="0"/>
              <a:t>agricole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480539" y="4419110"/>
            <a:ext cx="1586460" cy="369332"/>
          </a:xfrm>
          <a:prstGeom prst="rect">
            <a:avLst/>
          </a:prstGeom>
          <a:solidFill>
            <a:schemeClr val="bg1">
              <a:alpha val="48000"/>
            </a:schemeClr>
          </a:solidFill>
          <a:ln w="38100">
            <a:solidFill>
              <a:srgbClr val="0000FF">
                <a:alpha val="57647"/>
              </a:srgb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consommation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3617116" y="4419110"/>
            <a:ext cx="1388329" cy="369332"/>
          </a:xfrm>
          <a:prstGeom prst="rect">
            <a:avLst/>
          </a:prstGeom>
          <a:solidFill>
            <a:schemeClr val="bg1">
              <a:alpha val="48000"/>
            </a:schemeClr>
          </a:solidFill>
          <a:ln w="38100">
            <a:solidFill>
              <a:srgbClr val="0000FF">
                <a:alpha val="57647"/>
              </a:srgb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marchandise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5056960" y="5454225"/>
            <a:ext cx="18623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revenu monétaire</a:t>
            </a:r>
            <a:endParaRPr lang="nl-NL" dirty="0"/>
          </a:p>
        </p:txBody>
      </p:sp>
      <p:cxnSp>
        <p:nvCxnSpPr>
          <p:cNvPr id="39" name="Straight Arrow Connector 38"/>
          <p:cNvCxnSpPr>
            <a:stCxn id="11" idx="2"/>
            <a:endCxn id="13" idx="0"/>
          </p:cNvCxnSpPr>
          <p:nvPr/>
        </p:nvCxnSpPr>
        <p:spPr>
          <a:xfrm>
            <a:off x="2778282" y="3933347"/>
            <a:ext cx="1532999" cy="485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14" idx="0"/>
          </p:cNvCxnSpPr>
          <p:nvPr/>
        </p:nvCxnSpPr>
        <p:spPr>
          <a:xfrm>
            <a:off x="4311281" y="4788442"/>
            <a:ext cx="1676864" cy="665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stCxn id="14" idx="2"/>
            <a:endCxn id="12" idx="2"/>
          </p:cNvCxnSpPr>
          <p:nvPr/>
        </p:nvCxnSpPr>
        <p:spPr>
          <a:xfrm rot="5400000" flipH="1">
            <a:off x="3113399" y="2948812"/>
            <a:ext cx="1035115" cy="4714376"/>
          </a:xfrm>
          <a:prstGeom prst="bentConnector3">
            <a:avLst>
              <a:gd name="adj1" fmla="val -2208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296016" y="2410146"/>
            <a:ext cx="486260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2782276" y="2410146"/>
            <a:ext cx="1525766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2778281" y="3213267"/>
            <a:ext cx="3995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2782276" y="2410146"/>
            <a:ext cx="3463051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stCxn id="12" idx="0"/>
            <a:endCxn id="7" idx="0"/>
          </p:cNvCxnSpPr>
          <p:nvPr/>
        </p:nvCxnSpPr>
        <p:spPr>
          <a:xfrm rot="5400000" flipH="1" flipV="1">
            <a:off x="2575851" y="766050"/>
            <a:ext cx="2350978" cy="4955143"/>
          </a:xfrm>
          <a:prstGeom prst="bentConnector3">
            <a:avLst>
              <a:gd name="adj1" fmla="val 13345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74398" y="5527343"/>
            <a:ext cx="112133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MARCHES</a:t>
            </a:r>
            <a:endParaRPr lang="nl-NL" dirty="0" err="1" smtClean="0"/>
          </a:p>
        </p:txBody>
      </p:sp>
      <p:cxnSp>
        <p:nvCxnSpPr>
          <p:cNvPr id="15" name="Elbow Connector 14"/>
          <p:cNvCxnSpPr/>
          <p:nvPr/>
        </p:nvCxnSpPr>
        <p:spPr>
          <a:xfrm rot="16200000" flipV="1">
            <a:off x="3710069" y="2533311"/>
            <a:ext cx="3675240" cy="2136246"/>
          </a:xfrm>
          <a:prstGeom prst="bentConnector3">
            <a:avLst>
              <a:gd name="adj1" fmla="val 11120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0800000" flipV="1">
            <a:off x="2386584" y="1353312"/>
            <a:ext cx="2092982" cy="692028"/>
          </a:xfrm>
          <a:prstGeom prst="bentConnector3">
            <a:avLst>
              <a:gd name="adj1" fmla="val 1002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84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574" y="0"/>
            <a:ext cx="9178573" cy="68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Flux des capitaux des ménages </a:t>
            </a:r>
            <a:br>
              <a:rPr lang="fr-FR" dirty="0"/>
            </a:br>
            <a:r>
              <a:rPr lang="fr-FR" dirty="0" smtClean="0"/>
              <a:t>travail indépendant non-agricole</a:t>
            </a:r>
            <a:endParaRPr lang="fr-FR" noProof="0" dirty="0"/>
          </a:p>
        </p:txBody>
      </p:sp>
      <p:sp>
        <p:nvSpPr>
          <p:cNvPr id="7" name="TextBox 6"/>
          <p:cNvSpPr txBox="1"/>
          <p:nvPr/>
        </p:nvSpPr>
        <p:spPr>
          <a:xfrm>
            <a:off x="5848423" y="1808820"/>
            <a:ext cx="7609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travail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160004" y="1763815"/>
            <a:ext cx="229607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moyens</a:t>
            </a:r>
            <a:r>
              <a:rPr lang="nl-BE" dirty="0" smtClean="0"/>
              <a:t> de </a:t>
            </a:r>
            <a:r>
              <a:rPr lang="nl-BE" dirty="0" err="1" smtClean="0"/>
              <a:t>production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(</a:t>
            </a:r>
            <a:r>
              <a:rPr lang="nl-BE" dirty="0" err="1" smtClean="0"/>
              <a:t>capital</a:t>
            </a:r>
            <a:r>
              <a:rPr lang="nl-BE" dirty="0" smtClean="0"/>
              <a:t>)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480538" y="4419110"/>
            <a:ext cx="158646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consommation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3617114" y="4419110"/>
            <a:ext cx="138833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marchandise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5056961" y="5454225"/>
            <a:ext cx="18623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revenu monétaire</a:t>
            </a:r>
            <a:endParaRPr lang="nl-NL" dirty="0"/>
          </a:p>
        </p:txBody>
      </p:sp>
      <p:sp>
        <p:nvSpPr>
          <p:cNvPr id="15" name="TextBox 14"/>
          <p:cNvSpPr txBox="1"/>
          <p:nvPr/>
        </p:nvSpPr>
        <p:spPr>
          <a:xfrm>
            <a:off x="4817261" y="2843935"/>
            <a:ext cx="18710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artisanat</a:t>
            </a:r>
            <a:r>
              <a:rPr lang="nl-BE" dirty="0" smtClean="0"/>
              <a:t>, services</a:t>
            </a:r>
            <a:endParaRPr lang="nl-NL" dirty="0"/>
          </a:p>
        </p:txBody>
      </p:sp>
      <p:sp>
        <p:nvSpPr>
          <p:cNvPr id="18" name="TextBox 17"/>
          <p:cNvSpPr txBox="1"/>
          <p:nvPr/>
        </p:nvSpPr>
        <p:spPr>
          <a:xfrm>
            <a:off x="4396502" y="3564015"/>
            <a:ext cx="21587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produit</a:t>
            </a:r>
            <a:r>
              <a:rPr lang="nl-BE" dirty="0" smtClean="0"/>
              <a:t> non-</a:t>
            </a:r>
            <a:r>
              <a:rPr lang="nl-BE" dirty="0" err="1" smtClean="0"/>
              <a:t>agricole</a:t>
            </a:r>
            <a:r>
              <a:rPr lang="nl-BE" dirty="0" smtClean="0"/>
              <a:t> </a:t>
            </a:r>
            <a:endParaRPr lang="nl-NL" dirty="0"/>
          </a:p>
        </p:txBody>
      </p:sp>
      <p:cxnSp>
        <p:nvCxnSpPr>
          <p:cNvPr id="22" name="Straight Arrow Connector 21"/>
          <p:cNvCxnSpPr>
            <a:stCxn id="8" idx="2"/>
            <a:endCxn id="15" idx="0"/>
          </p:cNvCxnSpPr>
          <p:nvPr/>
        </p:nvCxnSpPr>
        <p:spPr>
          <a:xfrm>
            <a:off x="4308043" y="2410146"/>
            <a:ext cx="1444731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7" idx="2"/>
            <a:endCxn id="15" idx="0"/>
          </p:cNvCxnSpPr>
          <p:nvPr/>
        </p:nvCxnSpPr>
        <p:spPr>
          <a:xfrm flipH="1">
            <a:off x="5752774" y="2178152"/>
            <a:ext cx="476138" cy="665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5" idx="2"/>
          </p:cNvCxnSpPr>
          <p:nvPr/>
        </p:nvCxnSpPr>
        <p:spPr>
          <a:xfrm>
            <a:off x="5752774" y="3213267"/>
            <a:ext cx="0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8" idx="2"/>
            <a:endCxn id="13" idx="0"/>
          </p:cNvCxnSpPr>
          <p:nvPr/>
        </p:nvCxnSpPr>
        <p:spPr>
          <a:xfrm flipH="1">
            <a:off x="4311279" y="3933347"/>
            <a:ext cx="1164589" cy="485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14" idx="0"/>
          </p:cNvCxnSpPr>
          <p:nvPr/>
        </p:nvCxnSpPr>
        <p:spPr>
          <a:xfrm>
            <a:off x="4311279" y="4788442"/>
            <a:ext cx="1676866" cy="665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stCxn id="14" idx="2"/>
            <a:endCxn id="7" idx="0"/>
          </p:cNvCxnSpPr>
          <p:nvPr/>
        </p:nvCxnSpPr>
        <p:spPr>
          <a:xfrm rot="5400000" flipH="1" flipV="1">
            <a:off x="4101159" y="3695805"/>
            <a:ext cx="4014737" cy="240767"/>
          </a:xfrm>
          <a:prstGeom prst="bentConnector5">
            <a:avLst>
              <a:gd name="adj1" fmla="val -5694"/>
              <a:gd name="adj2" fmla="val 481704"/>
              <a:gd name="adj3" fmla="val 10569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endCxn id="8" idx="0"/>
          </p:cNvCxnSpPr>
          <p:nvPr/>
        </p:nvCxnSpPr>
        <p:spPr>
          <a:xfrm rot="10800000" flipV="1">
            <a:off x="4308043" y="1583797"/>
            <a:ext cx="1937296" cy="18001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92513" y="5500047"/>
            <a:ext cx="112133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MARCHES</a:t>
            </a:r>
            <a:endParaRPr lang="nl-NL" dirty="0" err="1" smtClean="0"/>
          </a:p>
        </p:txBody>
      </p:sp>
      <p:cxnSp>
        <p:nvCxnSpPr>
          <p:cNvPr id="23" name="Shape 56"/>
          <p:cNvCxnSpPr/>
          <p:nvPr/>
        </p:nvCxnSpPr>
        <p:spPr>
          <a:xfrm rot="5400000" flipH="1">
            <a:off x="3113397" y="2948814"/>
            <a:ext cx="1035115" cy="4714373"/>
          </a:xfrm>
          <a:prstGeom prst="bentConnector3">
            <a:avLst>
              <a:gd name="adj1" fmla="val -2208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 flipH="1" flipV="1">
            <a:off x="2584058" y="757842"/>
            <a:ext cx="2350978" cy="4971559"/>
          </a:xfrm>
          <a:prstGeom prst="bentConnector3">
            <a:avLst>
              <a:gd name="adj1" fmla="val 13410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1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951576244-16079581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41011" y="0"/>
            <a:ext cx="109728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48423" y="1808820"/>
            <a:ext cx="7609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travail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480539" y="4419110"/>
            <a:ext cx="158646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consommation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5056962" y="5454225"/>
            <a:ext cx="18623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revenu monétaire</a:t>
            </a:r>
            <a:endParaRPr lang="nl-NL" dirty="0"/>
          </a:p>
        </p:txBody>
      </p:sp>
      <p:sp>
        <p:nvSpPr>
          <p:cNvPr id="16" name="TextBox 15"/>
          <p:cNvSpPr txBox="1"/>
          <p:nvPr/>
        </p:nvSpPr>
        <p:spPr>
          <a:xfrm>
            <a:off x="6353491" y="4419110"/>
            <a:ext cx="181716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marché du </a:t>
            </a:r>
            <a:r>
              <a:rPr lang="nl-BE" dirty="0" err="1" smtClean="0"/>
              <a:t>travail</a:t>
            </a:r>
            <a:endParaRPr lang="nl-NL" dirty="0"/>
          </a:p>
        </p:txBody>
      </p:sp>
      <p:cxnSp>
        <p:nvCxnSpPr>
          <p:cNvPr id="24" name="Straight Arrow Connector 23"/>
          <p:cNvCxnSpPr>
            <a:stCxn id="7" idx="2"/>
          </p:cNvCxnSpPr>
          <p:nvPr/>
        </p:nvCxnSpPr>
        <p:spPr>
          <a:xfrm>
            <a:off x="6228912" y="2178152"/>
            <a:ext cx="863368" cy="22409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2"/>
            <a:endCxn id="14" idx="0"/>
          </p:cNvCxnSpPr>
          <p:nvPr/>
        </p:nvCxnSpPr>
        <p:spPr>
          <a:xfrm flipH="1">
            <a:off x="5988146" y="4788442"/>
            <a:ext cx="1273927" cy="665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46852" y="5568287"/>
            <a:ext cx="112133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MARCHES</a:t>
            </a:r>
            <a:endParaRPr lang="nl-NL" dirty="0" err="1" smtClean="0"/>
          </a:p>
        </p:txBody>
      </p:sp>
      <p:cxnSp>
        <p:nvCxnSpPr>
          <p:cNvPr id="20" name="Shape 56"/>
          <p:cNvCxnSpPr/>
          <p:nvPr/>
        </p:nvCxnSpPr>
        <p:spPr>
          <a:xfrm rot="5400000" flipH="1">
            <a:off x="3113397" y="2948814"/>
            <a:ext cx="1035115" cy="4714373"/>
          </a:xfrm>
          <a:prstGeom prst="bentConnector3">
            <a:avLst>
              <a:gd name="adj1" fmla="val -2208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5400000" flipH="1" flipV="1">
            <a:off x="2584058" y="757842"/>
            <a:ext cx="2350978" cy="4971559"/>
          </a:xfrm>
          <a:prstGeom prst="bentConnector3">
            <a:avLst>
              <a:gd name="adj1" fmla="val 13410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Flux des capitaux des ménages </a:t>
            </a:r>
            <a:br>
              <a:rPr lang="fr-FR" dirty="0"/>
            </a:br>
            <a:r>
              <a:rPr lang="fr-FR" dirty="0" smtClean="0"/>
              <a:t>travail salarié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046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Oval 2"/>
          <p:cNvSpPr>
            <a:spLocks noChangeArrowheads="1"/>
          </p:cNvSpPr>
          <p:nvPr/>
        </p:nvSpPr>
        <p:spPr bwMode="auto">
          <a:xfrm>
            <a:off x="1066800" y="0"/>
            <a:ext cx="6918325" cy="6886575"/>
          </a:xfrm>
          <a:prstGeom prst="ellips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noProof="0" dirty="0" smtClean="0"/>
              <a:t>Echange marchand: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835150"/>
            <a:ext cx="8763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l-BE" sz="2400" b="1" dirty="0" err="1">
                <a:latin typeface="Tahoma" pitchFamily="34" charset="0"/>
              </a:rPr>
              <a:t>Accès</a:t>
            </a:r>
            <a:r>
              <a:rPr lang="nl-BE" sz="2400" b="1" dirty="0">
                <a:latin typeface="Tahoma" pitchFamily="34" charset="0"/>
              </a:rPr>
              <a:t> </a:t>
            </a:r>
            <a:r>
              <a:rPr lang="nl-BE" sz="2400" b="1" dirty="0" err="1">
                <a:latin typeface="Tahoma" pitchFamily="34" charset="0"/>
              </a:rPr>
              <a:t>aux</a:t>
            </a:r>
            <a:r>
              <a:rPr lang="nl-BE" sz="2400" b="1" dirty="0">
                <a:latin typeface="Tahoma" pitchFamily="34" charset="0"/>
              </a:rPr>
              <a:t> </a:t>
            </a:r>
            <a:r>
              <a:rPr lang="nl-BE" sz="2400" b="1" dirty="0" err="1">
                <a:latin typeface="Tahoma" pitchFamily="34" charset="0"/>
              </a:rPr>
              <a:t>moyens</a:t>
            </a:r>
            <a:r>
              <a:rPr lang="nl-BE" sz="2400" b="1" dirty="0">
                <a:latin typeface="Tahoma" pitchFamily="34" charset="0"/>
              </a:rPr>
              <a:t> </a:t>
            </a:r>
            <a:r>
              <a:rPr lang="nl-BE" sz="2400" b="1" dirty="0" err="1">
                <a:latin typeface="Tahoma" pitchFamily="34" charset="0"/>
              </a:rPr>
              <a:t>d’existence</a:t>
            </a:r>
            <a:r>
              <a:rPr lang="nl-BE" sz="2400" dirty="0">
                <a:latin typeface="Tahoma" pitchFamily="34" charset="0"/>
              </a:rPr>
              <a:t>: </a:t>
            </a:r>
            <a:r>
              <a:rPr lang="fr-FR" sz="2400" noProof="0" dirty="0" smtClean="0"/>
              <a:t>: vente-revenu-achat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b="1" noProof="0" dirty="0" smtClean="0"/>
              <a:t>Régulation</a:t>
            </a:r>
            <a:r>
              <a:rPr lang="fr-FR" sz="2400" b="1" noProof="0" dirty="0" smtClean="0"/>
              <a:t>: </a:t>
            </a:r>
            <a:r>
              <a:rPr lang="fr-FR" sz="2400" dirty="0" smtClean="0"/>
              <a:t>prix déterminés par l’offre et la demande </a:t>
            </a:r>
            <a:r>
              <a:rPr lang="fr-FR" sz="2400" noProof="0" dirty="0" smtClean="0"/>
              <a:t>(poussant les multiples décisions de production et de consommation indépendantes vers l’équilibre)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b="1" noProof="0" dirty="0" smtClean="0"/>
              <a:t>Institution</a:t>
            </a:r>
            <a:r>
              <a:rPr lang="fr-FR" sz="2400" b="1" noProof="0" dirty="0" smtClean="0"/>
              <a:t>: </a:t>
            </a:r>
            <a:r>
              <a:rPr lang="fr-FR" sz="2400" noProof="0" dirty="0" smtClean="0"/>
              <a:t>internalisée dans la « main invisible du marché »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b="1" noProof="0" dirty="0" smtClean="0"/>
              <a:t>Relations sociales</a:t>
            </a:r>
            <a:r>
              <a:rPr lang="fr-FR" sz="2400" b="1" noProof="0" dirty="0" smtClean="0"/>
              <a:t>: </a:t>
            </a:r>
            <a:r>
              <a:rPr lang="fr-FR" sz="2400" noProof="0" dirty="0" smtClean="0"/>
              <a:t>autonomie et compétition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b="1" noProof="0" dirty="0" smtClean="0"/>
              <a:t>Structure sociale</a:t>
            </a:r>
            <a:r>
              <a:rPr lang="fr-FR" sz="2400" b="1" noProof="0" dirty="0" smtClean="0"/>
              <a:t>: </a:t>
            </a:r>
            <a:r>
              <a:rPr lang="fr-FR" sz="2400" noProof="0" dirty="0" smtClean="0"/>
              <a:t>stratification (gagnants et perdants)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b="1" noProof="0" dirty="0" smtClean="0"/>
              <a:t>Condition d’intégration</a:t>
            </a:r>
            <a:r>
              <a:rPr lang="fr-FR" sz="2400" b="1" noProof="0" dirty="0" smtClean="0"/>
              <a:t>: </a:t>
            </a:r>
            <a:r>
              <a:rPr lang="fr-FR" sz="2400" noProof="0" dirty="0" smtClean="0"/>
              <a:t>utilité sociale (réponse à la demande) de sa capacité de travail ou du produit de son travail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71487" y="3292512"/>
            <a:ext cx="8731257" cy="1183954"/>
            <a:chOff x="297" y="2074"/>
            <a:chExt cx="5500" cy="968"/>
          </a:xfrm>
        </p:grpSpPr>
        <p:sp>
          <p:nvSpPr>
            <p:cNvPr id="13319" name="Rectangle 7"/>
            <p:cNvSpPr>
              <a:spLocks noChangeArrowheads="1"/>
            </p:cNvSpPr>
            <p:nvPr/>
          </p:nvSpPr>
          <p:spPr bwMode="auto">
            <a:xfrm>
              <a:off x="297" y="2074"/>
              <a:ext cx="5443" cy="96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>
              <a:off x="4145" y="2301"/>
              <a:ext cx="1652" cy="52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nl-BE" dirty="0" err="1" smtClean="0">
                  <a:solidFill>
                    <a:srgbClr val="0070C0"/>
                  </a:solidFill>
                  <a:latin typeface="Tahoma" pitchFamily="34" charset="0"/>
                </a:rPr>
                <a:t>désintégration</a:t>
              </a:r>
              <a:r>
                <a:rPr lang="nl-BE" dirty="0" smtClean="0">
                  <a:solidFill>
                    <a:srgbClr val="0070C0"/>
                  </a:solidFill>
                  <a:latin typeface="Tahoma" pitchFamily="34" charset="0"/>
                </a:rPr>
                <a:t> sociale</a:t>
              </a:r>
              <a:r>
                <a:rPr lang="nl-BE" dirty="0">
                  <a:solidFill>
                    <a:srgbClr val="0070C0"/>
                  </a:solidFill>
                  <a:latin typeface="Tahoma" pitchFamily="34" charset="0"/>
                </a:rPr>
                <a:t/>
              </a:r>
              <a:br>
                <a:rPr lang="nl-BE" dirty="0">
                  <a:solidFill>
                    <a:srgbClr val="0070C0"/>
                  </a:solidFill>
                  <a:latin typeface="Tahoma" pitchFamily="34" charset="0"/>
                </a:rPr>
              </a:br>
              <a:r>
                <a:rPr lang="nl-BE" dirty="0">
                  <a:solidFill>
                    <a:srgbClr val="0070C0"/>
                  </a:solidFill>
                  <a:latin typeface="Tahoma" pitchFamily="34" charset="0"/>
                </a:rPr>
                <a:t>=&gt; </a:t>
              </a:r>
              <a:r>
                <a:rPr lang="nl-BE" dirty="0" err="1" smtClean="0">
                  <a:solidFill>
                    <a:srgbClr val="0070C0"/>
                  </a:solidFill>
                  <a:latin typeface="Tahoma" pitchFamily="34" charset="0"/>
                </a:rPr>
                <a:t>contre-mouvements</a:t>
              </a:r>
              <a:endParaRPr lang="nl-NL" dirty="0">
                <a:solidFill>
                  <a:srgbClr val="0070C0"/>
                </a:solidFill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bldLvl="2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Flux des capitaux des ménages </a:t>
            </a:r>
            <a:br>
              <a:rPr lang="fr-FR" dirty="0" smtClean="0"/>
            </a:br>
            <a:r>
              <a:rPr lang="fr-FR" dirty="0" smtClean="0"/>
              <a:t>les m</a:t>
            </a:r>
            <a:r>
              <a:rPr lang="fr-FR" dirty="0"/>
              <a:t>a</a:t>
            </a:r>
            <a:r>
              <a:rPr lang="fr-FR" dirty="0" smtClean="0"/>
              <a:t>rchés fondent la redistribution</a:t>
            </a:r>
            <a:endParaRPr lang="fr-FR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2007714" y="2054484"/>
            <a:ext cx="75994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terre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5848423" y="2068132"/>
            <a:ext cx="760978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travail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160002" y="1763815"/>
            <a:ext cx="229607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moyens</a:t>
            </a:r>
            <a:r>
              <a:rPr lang="nl-BE" dirty="0" smtClean="0"/>
              <a:t> de </a:t>
            </a:r>
            <a:r>
              <a:rPr lang="nl-BE" dirty="0" err="1" smtClean="0"/>
              <a:t>production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(</a:t>
            </a:r>
            <a:r>
              <a:rPr lang="nl-BE" dirty="0" err="1" smtClean="0"/>
              <a:t>capital</a:t>
            </a:r>
            <a:r>
              <a:rPr lang="nl-BE" dirty="0" smtClean="0"/>
              <a:t>)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2181694" y="2843935"/>
            <a:ext cx="1201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agriculture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1943373" y="3564015"/>
            <a:ext cx="16698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/>
              <a:t>p</a:t>
            </a:r>
            <a:r>
              <a:rPr lang="nl-BE" dirty="0" err="1" smtClean="0"/>
              <a:t>roduit</a:t>
            </a:r>
            <a:r>
              <a:rPr lang="nl-BE" dirty="0" smtClean="0"/>
              <a:t> </a:t>
            </a:r>
            <a:r>
              <a:rPr lang="nl-BE" dirty="0" err="1" smtClean="0"/>
              <a:t>agricole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480539" y="4419110"/>
            <a:ext cx="158646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consommation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3617116" y="4419110"/>
            <a:ext cx="138832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marchandise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5056960" y="5454225"/>
            <a:ext cx="18623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revenu monétaire</a:t>
            </a:r>
            <a:endParaRPr lang="nl-NL" dirty="0"/>
          </a:p>
        </p:txBody>
      </p:sp>
      <p:cxnSp>
        <p:nvCxnSpPr>
          <p:cNvPr id="39" name="Straight Arrow Connector 38"/>
          <p:cNvCxnSpPr>
            <a:stCxn id="11" idx="2"/>
            <a:endCxn id="13" idx="0"/>
          </p:cNvCxnSpPr>
          <p:nvPr/>
        </p:nvCxnSpPr>
        <p:spPr>
          <a:xfrm>
            <a:off x="2778282" y="3933347"/>
            <a:ext cx="1532999" cy="485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14" idx="0"/>
          </p:cNvCxnSpPr>
          <p:nvPr/>
        </p:nvCxnSpPr>
        <p:spPr>
          <a:xfrm>
            <a:off x="4311281" y="4788442"/>
            <a:ext cx="1676864" cy="665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stCxn id="14" idx="2"/>
            <a:endCxn id="12" idx="2"/>
          </p:cNvCxnSpPr>
          <p:nvPr/>
        </p:nvCxnSpPr>
        <p:spPr>
          <a:xfrm rot="5400000" flipH="1">
            <a:off x="3113399" y="2948812"/>
            <a:ext cx="1035115" cy="4714376"/>
          </a:xfrm>
          <a:prstGeom prst="bentConnector3">
            <a:avLst>
              <a:gd name="adj1" fmla="val -2208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296016" y="2410146"/>
            <a:ext cx="486260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2782276" y="2410146"/>
            <a:ext cx="1525766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2778281" y="3213267"/>
            <a:ext cx="3995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2782276" y="2410146"/>
            <a:ext cx="3463051" cy="433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stCxn id="12" idx="0"/>
            <a:endCxn id="7" idx="0"/>
          </p:cNvCxnSpPr>
          <p:nvPr/>
        </p:nvCxnSpPr>
        <p:spPr>
          <a:xfrm rot="5400000" flipH="1" flipV="1">
            <a:off x="2575851" y="766050"/>
            <a:ext cx="2350978" cy="4955143"/>
          </a:xfrm>
          <a:prstGeom prst="bentConnector3">
            <a:avLst>
              <a:gd name="adj1" fmla="val 13345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16200000" flipV="1">
            <a:off x="3710069" y="2533311"/>
            <a:ext cx="3675240" cy="2136246"/>
          </a:xfrm>
          <a:prstGeom prst="bentConnector3">
            <a:avLst>
              <a:gd name="adj1" fmla="val 11120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0800000" flipV="1">
            <a:off x="2386584" y="1353312"/>
            <a:ext cx="2092982" cy="692028"/>
          </a:xfrm>
          <a:prstGeom prst="bentConnector3">
            <a:avLst>
              <a:gd name="adj1" fmla="val 1002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87942" y="6113355"/>
            <a:ext cx="6657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taxes</a:t>
            </a:r>
            <a:endParaRPr lang="nl-NL" dirty="0"/>
          </a:p>
        </p:txBody>
      </p:sp>
      <p:cxnSp>
        <p:nvCxnSpPr>
          <p:cNvPr id="22" name="Straight Arrow Connector 21"/>
          <p:cNvCxnSpPr>
            <a:endCxn id="21" idx="0"/>
          </p:cNvCxnSpPr>
          <p:nvPr/>
        </p:nvCxnSpPr>
        <p:spPr>
          <a:xfrm>
            <a:off x="6909226" y="5823557"/>
            <a:ext cx="711596" cy="289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9226" y="3632098"/>
            <a:ext cx="2195272" cy="115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hape 101"/>
          <p:cNvCxnSpPr>
            <a:stCxn id="21" idx="2"/>
          </p:cNvCxnSpPr>
          <p:nvPr/>
        </p:nvCxnSpPr>
        <p:spPr>
          <a:xfrm rot="5400000" flipH="1" flipV="1">
            <a:off x="7023497" y="5385767"/>
            <a:ext cx="1694245" cy="499596"/>
          </a:xfrm>
          <a:prstGeom prst="bentConnector3">
            <a:avLst>
              <a:gd name="adj1" fmla="val -1349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23" idx="0"/>
          </p:cNvCxnSpPr>
          <p:nvPr/>
        </p:nvCxnSpPr>
        <p:spPr>
          <a:xfrm rot="16200000" flipV="1">
            <a:off x="5223311" y="848547"/>
            <a:ext cx="1868283" cy="3698820"/>
          </a:xfrm>
          <a:prstGeom prst="bentConnector3">
            <a:avLst>
              <a:gd name="adj1" fmla="val 11515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504639" y="1487606"/>
            <a:ext cx="0" cy="5805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hape 130"/>
          <p:cNvCxnSpPr/>
          <p:nvPr/>
        </p:nvCxnSpPr>
        <p:spPr>
          <a:xfrm rot="10800000" flipV="1">
            <a:off x="2322749" y="1487606"/>
            <a:ext cx="1988530" cy="56687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endCxn id="23" idx="1"/>
          </p:cNvCxnSpPr>
          <p:nvPr/>
        </p:nvCxnSpPr>
        <p:spPr>
          <a:xfrm rot="5400000" flipH="1" flipV="1">
            <a:off x="5826706" y="4371706"/>
            <a:ext cx="1243955" cy="92108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42245" y="5281759"/>
            <a:ext cx="2101755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/>
              <a:t>REDISTRIBUTION</a:t>
            </a:r>
            <a:endParaRPr lang="nl-NL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1674398" y="5527343"/>
            <a:ext cx="112133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MARCHES</a:t>
            </a:r>
            <a:endParaRPr lang="nl-NL" dirty="0" err="1" smtClean="0"/>
          </a:p>
        </p:txBody>
      </p:sp>
    </p:spTree>
    <p:extLst>
      <p:ext uri="{BB962C8B-B14F-4D97-AF65-F5344CB8AC3E}">
        <p14:creationId xmlns:p14="http://schemas.microsoft.com/office/powerpoint/2010/main" val="9983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260282A-B3A6-4012-BBA2-80FF51675735}" type="slidenum">
              <a:rPr lang="en-GB" altLang="nl-BE" sz="1950">
                <a:solidFill>
                  <a:prstClr val="white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GB" altLang="nl-BE" sz="1950">
              <a:solidFill>
                <a:prstClr val="white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>
          <a:xfrm>
            <a:off x="354330" y="1131094"/>
            <a:ext cx="7886700" cy="994172"/>
          </a:xfrm>
        </p:spPr>
        <p:txBody>
          <a:bodyPr>
            <a:normAutofit/>
          </a:bodyPr>
          <a:lstStyle/>
          <a:p>
            <a:pPr eaLnBrk="1" hangingPunct="1"/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Echange marchand :</a:t>
            </a:r>
            <a:r>
              <a:rPr lang="nl-BE" altLang="nl-BE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BE" altLang="nl-BE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altLang="nl-BE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67141" y="2495027"/>
            <a:ext cx="7190375" cy="3086100"/>
          </a:xfrm>
        </p:spPr>
        <p:txBody>
          <a:bodyPr>
            <a:noAutofit/>
          </a:bodyPr>
          <a:lstStyle/>
          <a:p>
            <a:r>
              <a:rPr lang="nl-BE" altLang="nl-B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Great </a:t>
            </a:r>
            <a:r>
              <a:rPr lang="nl-BE" altLang="nl-BE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Transformation</a:t>
            </a:r>
            <a:r>
              <a:rPr lang="nl-BE" altLang="nl-B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buNone/>
            </a:pP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US" altLang="nl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 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labour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land] in </a:t>
            </a:r>
            <a:r>
              <a:rPr lang="en-US" altLang="nl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market mechanism means to subordinate the substance of society itself to the laws of the 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market”</a:t>
            </a:r>
          </a:p>
          <a:p>
            <a:pPr marL="0" indent="0">
              <a:buNone/>
            </a:pP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destruction des institutions qui </a:t>
            </a:r>
            <a:r>
              <a:rPr lang="en-US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régulaient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l’usage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travail, de la </a:t>
            </a:r>
            <a:r>
              <a:rPr lang="en-US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terre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de la </a:t>
            </a:r>
            <a:r>
              <a:rPr lang="en-US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monnaie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dans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</a:t>
            </a:r>
            <a:r>
              <a:rPr lang="en-US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sociétés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précédentes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“kinship, </a:t>
            </a:r>
            <a:r>
              <a:rPr lang="en-US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neighbourhood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craft and </a:t>
            </a:r>
            <a:r>
              <a:rPr lang="en-US" altLang="nl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creed” (</a:t>
            </a:r>
            <a:r>
              <a:rPr lang="en-US" altLang="nl-B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parentés</a:t>
            </a:r>
            <a:r>
              <a:rPr lang="en-US" altLang="nl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nl-B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localités</a:t>
            </a:r>
            <a:r>
              <a:rPr lang="en-US" altLang="nl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savoir-faire, </a:t>
            </a:r>
            <a:r>
              <a:rPr lang="en-US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croyances</a:t>
            </a:r>
            <a:r>
              <a:rPr lang="en-US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nl-BE" altLang="nl-B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414" name="Picture 5" descr="Polany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16" y="857250"/>
            <a:ext cx="132278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32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build="p" bldLvl="2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260282A-B3A6-4012-BBA2-80FF51675735}" type="slidenum">
              <a:rPr lang="en-GB" altLang="nl-BE" sz="1950">
                <a:solidFill>
                  <a:prstClr val="white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GB" altLang="nl-BE" sz="1950">
              <a:solidFill>
                <a:prstClr val="white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>
          <a:xfrm>
            <a:off x="354330" y="1131094"/>
            <a:ext cx="7886700" cy="994172"/>
          </a:xfrm>
        </p:spPr>
        <p:txBody>
          <a:bodyPr>
            <a:normAutofit/>
          </a:bodyPr>
          <a:lstStyle/>
          <a:p>
            <a:r>
              <a:rPr lang="nl-BE" altLang="nl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Echange marchand :</a:t>
            </a:r>
            <a:endParaRPr lang="en-GB" altLang="nl-BE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67141" y="2495027"/>
            <a:ext cx="8148209" cy="3086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altLang="nl-B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Great </a:t>
            </a:r>
            <a:r>
              <a:rPr lang="nl-BE" altLang="nl-BE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Transformation</a:t>
            </a:r>
            <a:r>
              <a:rPr lang="nl-BE" altLang="nl-B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travail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terre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la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monnaie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marchandises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fictives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nl-BE" altLang="nl-B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produites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pour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profit</a:t>
            </a:r>
            <a:endParaRPr lang="nl-BE" altLang="nl-B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leurs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producteurs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propriétaires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consommateurs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réagissent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pas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aux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signaux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prix comme pour les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autres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marchandises</a:t>
            </a:r>
            <a:endParaRPr lang="nl-BE" altLang="nl-B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Perturbations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destruction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 </a:t>
            </a:r>
            <a:r>
              <a:rPr lang="nl-BE" altLang="nl-B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</a:t>
            </a:r>
            <a:r>
              <a:rPr lang="nl-BE" altLang="nl-B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marché</a:t>
            </a:r>
            <a:endParaRPr lang="nl-BE" altLang="nl-B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nl-BE" altLang="nl-B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414" name="Picture 5" descr="Polany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16" y="857250"/>
            <a:ext cx="132278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build="p" bldLvl="2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260282A-B3A6-4012-BBA2-80FF51675735}" type="slidenum">
              <a:rPr lang="en-GB" altLang="nl-BE" sz="1950">
                <a:solidFill>
                  <a:prstClr val="white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GB" altLang="nl-BE" sz="1950">
              <a:solidFill>
                <a:prstClr val="white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>
          <a:xfrm>
            <a:off x="354330" y="1131094"/>
            <a:ext cx="7886700" cy="994172"/>
          </a:xfrm>
        </p:spPr>
        <p:txBody>
          <a:bodyPr>
            <a:normAutofit/>
          </a:bodyPr>
          <a:lstStyle/>
          <a:p>
            <a:pPr eaLnBrk="1" hangingPunct="1"/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Marchandises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fictives</a:t>
            </a:r>
            <a:endParaRPr lang="en-GB" altLang="nl-BE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67142" y="2495027"/>
            <a:ext cx="3900869" cy="3086100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capacité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travail: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production (la vie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humaine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ne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peut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suivre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signaux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prix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prix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peuvent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plonger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sous la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ligne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pauvreté</a:t>
            </a:r>
            <a:endParaRPr lang="en-GB" altLang="nl-B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dislocation, destruction de la vie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humaine</a:t>
            </a:r>
            <a:endParaRPr lang="en-GB" altLang="nl-B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97" y="2399110"/>
            <a:ext cx="4643438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98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8884574" cy="503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260282A-B3A6-4012-BBA2-80FF51675735}" type="slidenum">
              <a:rPr lang="en-GB" altLang="nl-BE" sz="1950">
                <a:solidFill>
                  <a:prstClr val="white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GB" altLang="nl-BE" sz="1950">
              <a:solidFill>
                <a:prstClr val="white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>
          <a:xfrm>
            <a:off x="354330" y="1131094"/>
            <a:ext cx="7886700" cy="994172"/>
          </a:xfrm>
        </p:spPr>
        <p:txBody>
          <a:bodyPr>
            <a:normAutofit/>
          </a:bodyPr>
          <a:lstStyle/>
          <a:p>
            <a:r>
              <a:rPr lang="nl-BE" altLang="nl-B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Marchandises</a:t>
            </a:r>
            <a:r>
              <a:rPr lang="nl-BE" altLang="nl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altLang="nl-B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fictives</a:t>
            </a:r>
            <a:endParaRPr lang="en-GB" altLang="nl-BE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67142" y="2495027"/>
            <a:ext cx="3493847" cy="3086100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terre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ne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peut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être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produite</a:t>
            </a:r>
            <a:endParaRPr lang="en-GB" altLang="nl-B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83311" y="3205019"/>
            <a:ext cx="1715438" cy="2693337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 flipH="1">
            <a:off x="2407595" y="3205020"/>
            <a:ext cx="3268493" cy="1682846"/>
          </a:xfrm>
          <a:prstGeom prst="wedgeEllipseCallout">
            <a:avLst>
              <a:gd name="adj1" fmla="val -113998"/>
              <a:gd name="adj2" fmla="val 25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 err="1">
                <a:solidFill>
                  <a:prstClr val="white"/>
                </a:solidFill>
              </a:rPr>
              <a:t>Buy</a:t>
            </a:r>
            <a:r>
              <a:rPr lang="nl-BE" sz="2400" dirty="0">
                <a:solidFill>
                  <a:prstClr val="white"/>
                </a:solidFill>
              </a:rPr>
              <a:t> land, </a:t>
            </a:r>
            <a:r>
              <a:rPr lang="nl-BE" sz="2400" dirty="0" err="1">
                <a:solidFill>
                  <a:prstClr val="white"/>
                </a:solidFill>
              </a:rPr>
              <a:t>they</a:t>
            </a:r>
            <a:r>
              <a:rPr lang="nl-BE" sz="2400" dirty="0">
                <a:solidFill>
                  <a:prstClr val="white"/>
                </a:solidFill>
              </a:rPr>
              <a:t> are </a:t>
            </a:r>
            <a:r>
              <a:rPr lang="nl-BE" sz="2400" dirty="0" err="1">
                <a:solidFill>
                  <a:prstClr val="white"/>
                </a:solidFill>
              </a:rPr>
              <a:t>not</a:t>
            </a:r>
            <a:r>
              <a:rPr lang="nl-BE" sz="2400" dirty="0">
                <a:solidFill>
                  <a:prstClr val="white"/>
                </a:solidFill>
              </a:rPr>
              <a:t> making </a:t>
            </a:r>
            <a:r>
              <a:rPr lang="nl-BE" sz="2400" dirty="0" err="1">
                <a:solidFill>
                  <a:prstClr val="white"/>
                </a:solidFill>
              </a:rPr>
              <a:t>it</a:t>
            </a:r>
            <a:r>
              <a:rPr lang="nl-BE" sz="2400" dirty="0">
                <a:solidFill>
                  <a:prstClr val="white"/>
                </a:solidFill>
              </a:rPr>
              <a:t> </a:t>
            </a:r>
            <a:r>
              <a:rPr lang="nl-BE" sz="2400" dirty="0" err="1">
                <a:solidFill>
                  <a:prstClr val="white"/>
                </a:solidFill>
              </a:rPr>
              <a:t>anymore</a:t>
            </a:r>
            <a:endParaRPr lang="nl-BE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5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build="p" bldLvl="2" autoUpdateAnimBg="0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260282A-B3A6-4012-BBA2-80FF51675735}" type="slidenum">
              <a:rPr lang="en-GB" altLang="nl-BE" sz="1950">
                <a:solidFill>
                  <a:prstClr val="white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GB" altLang="nl-BE" sz="1950">
              <a:solidFill>
                <a:prstClr val="white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>
          <a:xfrm>
            <a:off x="354330" y="1131094"/>
            <a:ext cx="7886700" cy="994172"/>
          </a:xfrm>
        </p:spPr>
        <p:txBody>
          <a:bodyPr>
            <a:normAutofit/>
          </a:bodyPr>
          <a:lstStyle/>
          <a:p>
            <a:r>
              <a:rPr lang="nl-BE" altLang="nl-B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Marchandises</a:t>
            </a:r>
            <a:r>
              <a:rPr lang="nl-BE" altLang="nl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altLang="nl-B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fictives</a:t>
            </a:r>
            <a:endParaRPr lang="en-GB" altLang="nl-BE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1966" y="2495027"/>
            <a:ext cx="3493847" cy="3086100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Terre: ne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peut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être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produite</a:t>
            </a:r>
            <a:endParaRPr lang="en-GB" altLang="nl-B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Hausse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prix </a:t>
            </a:r>
            <a:b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commandent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utilisation destructives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=&gt;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déstabilisation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b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destruction de la vie sur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terre</a:t>
            </a:r>
            <a:endParaRPr lang="en-GB" altLang="nl-B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10" descr="This massive cloud of dust hit Rolla, Kansas, in April 1935. FRANKLIN DELANO ROOSEVEL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31" y="2790622"/>
            <a:ext cx="5519570" cy="321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71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build="p" bldLvl="2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260282A-B3A6-4012-BBA2-80FF51675735}" type="slidenum">
              <a:rPr lang="en-GB" altLang="nl-BE" sz="1950">
                <a:solidFill>
                  <a:prstClr val="white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GB" altLang="nl-BE" sz="1950">
              <a:solidFill>
                <a:prstClr val="white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>
          <a:xfrm>
            <a:off x="354330" y="1131094"/>
            <a:ext cx="7886700" cy="994172"/>
          </a:xfrm>
        </p:spPr>
        <p:txBody>
          <a:bodyPr>
            <a:normAutofit/>
          </a:bodyPr>
          <a:lstStyle/>
          <a:p>
            <a:r>
              <a:rPr lang="nl-BE" altLang="nl-B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Marchandises</a:t>
            </a:r>
            <a:r>
              <a:rPr lang="nl-BE" altLang="nl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altLang="nl-B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fictives</a:t>
            </a:r>
            <a:endParaRPr lang="en-GB" altLang="nl-BE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67142" y="2495027"/>
            <a:ext cx="3550673" cy="3086100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Monnaie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production pour des raisons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spéculatives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(incorporation des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valeurs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à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produire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dans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dans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échanges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présents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bulles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dévaluations</a:t>
            </a:r>
            <a:endParaRPr lang="en-GB" altLang="nl-B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destruction des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avoirs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pouvoirs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d’achat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états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entreprises</a:t>
            </a:r>
            <a:r>
              <a:rPr lang="en-GB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ménages</a:t>
            </a:r>
            <a:endParaRPr lang="en-GB" altLang="nl-B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52" y="1914113"/>
            <a:ext cx="4907143" cy="270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996"/>
          <a:stretch/>
        </p:blipFill>
        <p:spPr>
          <a:xfrm>
            <a:off x="4243503" y="4553585"/>
            <a:ext cx="2621794" cy="1540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491" y="4565838"/>
            <a:ext cx="2278704" cy="151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build="p" bldLvl="2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Callout 10"/>
          <p:cNvSpPr/>
          <p:nvPr/>
        </p:nvSpPr>
        <p:spPr>
          <a:xfrm>
            <a:off x="6656151" y="5567787"/>
            <a:ext cx="2487849" cy="719950"/>
          </a:xfrm>
          <a:prstGeom prst="wedgeEllipseCallout">
            <a:avLst>
              <a:gd name="adj1" fmla="val -138398"/>
              <a:gd name="adj2" fmla="val -15752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100" dirty="0" err="1" smtClean="0">
                <a:solidFill>
                  <a:prstClr val="white"/>
                </a:solidFill>
              </a:rPr>
              <a:t>enchassement”embedding</a:t>
            </a:r>
            <a:r>
              <a:rPr lang="nl-BE" sz="2100" dirty="0" smtClean="0">
                <a:solidFill>
                  <a:prstClr val="white"/>
                </a:solidFill>
              </a:rPr>
              <a:t>”</a:t>
            </a:r>
            <a:endParaRPr lang="nl-BE" sz="2100" dirty="0">
              <a:solidFill>
                <a:prstClr val="white"/>
              </a:solidFill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Echange marchand,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marchandises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fictives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et relations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société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-économie dans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capitalisme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72084" y="2918173"/>
            <a:ext cx="7628917" cy="3086100"/>
          </a:xfrm>
        </p:spPr>
        <p:txBody>
          <a:bodyPr>
            <a:normAutofit/>
          </a:bodyPr>
          <a:lstStyle/>
          <a:p>
            <a:r>
              <a:rPr lang="nl-BE" b="1" dirty="0"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nl-BE" b="1" dirty="0" err="1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r>
              <a:rPr lang="nl-BE" sz="1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soumission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travail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terre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et la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monnaie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l’échange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marchand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Destruction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 la vie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humaine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Destruction de la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Destruction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valeur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Contre-mouvements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 extraction du travail de la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terre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et de la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monnaie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sphère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marchande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le savoir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4ième merchandise fictive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61590" y="2918173"/>
            <a:ext cx="1320530" cy="4342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9182" y="4461223"/>
            <a:ext cx="1272234" cy="372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282120" y="3425352"/>
            <a:ext cx="2865184" cy="719950"/>
          </a:xfrm>
          <a:prstGeom prst="wedgeEllipseCallout">
            <a:avLst>
              <a:gd name="adj1" fmla="val -54264"/>
              <a:gd name="adj2" fmla="val -6315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100" dirty="0" err="1" smtClean="0">
                <a:solidFill>
                  <a:prstClr val="white"/>
                </a:solidFill>
              </a:rPr>
              <a:t>autonomisation</a:t>
            </a:r>
            <a:r>
              <a:rPr lang="nl-BE" sz="2100" dirty="0" smtClean="0">
                <a:solidFill>
                  <a:prstClr val="white"/>
                </a:solidFill>
              </a:rPr>
              <a:t> “</a:t>
            </a:r>
            <a:r>
              <a:rPr lang="nl-BE" sz="2100" dirty="0" err="1" smtClean="0">
                <a:solidFill>
                  <a:prstClr val="white"/>
                </a:solidFill>
              </a:rPr>
              <a:t>disembedding</a:t>
            </a:r>
            <a:r>
              <a:rPr lang="nl-BE" sz="2100" dirty="0" smtClean="0">
                <a:solidFill>
                  <a:prstClr val="white"/>
                </a:solidFill>
              </a:rPr>
              <a:t>”</a:t>
            </a:r>
            <a:endParaRPr lang="nl-BE" sz="2100" dirty="0">
              <a:solidFill>
                <a:prstClr val="white"/>
              </a:solidFill>
            </a:endParaRPr>
          </a:p>
        </p:txBody>
      </p:sp>
      <p:pic>
        <p:nvPicPr>
          <p:cNvPr id="12" name="Picture 5" descr="Polany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4194" y="993544"/>
            <a:ext cx="132278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702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8308" grpId="0" build="p" bldLvl="2"/>
      <p:bldP spid="3" grpId="0" animBg="1"/>
      <p:bldP spid="9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Echange marchand, </a:t>
            </a:r>
            <a:r>
              <a:rPr lang="nl-BE" dirty="0" err="1">
                <a:latin typeface="Arial" panose="020B0604020202020204" pitchFamily="34" charset="0"/>
                <a:cs typeface="Arial" panose="020B0604020202020204" pitchFamily="34" charset="0"/>
              </a:rPr>
              <a:t>marchandises</a:t>
            </a:r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latin typeface="Arial" panose="020B0604020202020204" pitchFamily="34" charset="0"/>
                <a:cs typeface="Arial" panose="020B0604020202020204" pitchFamily="34" charset="0"/>
              </a:rPr>
              <a:t>fictives</a:t>
            </a:r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 et relations </a:t>
            </a:r>
            <a:r>
              <a:rPr lang="nl-BE" dirty="0" err="1">
                <a:latin typeface="Arial" panose="020B0604020202020204" pitchFamily="34" charset="0"/>
                <a:cs typeface="Arial" panose="020B0604020202020204" pitchFamily="34" charset="0"/>
              </a:rPr>
              <a:t>société</a:t>
            </a:r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-économie dans </a:t>
            </a:r>
            <a:r>
              <a:rPr lang="nl-BE" dirty="0" err="1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latin typeface="Arial" panose="020B0604020202020204" pitchFamily="34" charset="0"/>
                <a:cs typeface="Arial" panose="020B0604020202020204" pitchFamily="34" charset="0"/>
              </a:rPr>
              <a:t>capitalisme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72084" y="2764967"/>
            <a:ext cx="8061797" cy="3086100"/>
          </a:xfrm>
        </p:spPr>
        <p:txBody>
          <a:bodyPr>
            <a:normAutofit/>
          </a:bodyPr>
          <a:lstStyle/>
          <a:p>
            <a:r>
              <a:rPr lang="nl-BE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nl-B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utonomisation</a:t>
            </a:r>
            <a:r>
              <a:rPr lang="nl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les échanges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séparés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relations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sociales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et du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par la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société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(par les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réseaux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sociaux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et/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politique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=&gt; “les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marchés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régulent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les relations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économiques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l’économie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détermine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société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; la </a:t>
            </a:r>
            <a:r>
              <a:rPr lang="nl-BE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olitique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sert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l’économie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B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Enchassement</a:t>
            </a:r>
            <a:r>
              <a:rPr lang="nl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les échanges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contrôlés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par la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société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politique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l’économie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société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décide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l’économie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l’économie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sert</a:t>
            </a:r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Politique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Polany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4194" y="993544"/>
            <a:ext cx="132278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7510" y="6041692"/>
            <a:ext cx="8608979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Histoire</a:t>
            </a:r>
            <a:r>
              <a:rPr lang="nl-BE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nl-BE" sz="2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capitalisme</a:t>
            </a:r>
            <a:r>
              <a:rPr lang="nl-BE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double </a:t>
            </a:r>
            <a:r>
              <a:rPr lang="nl-BE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mouvement </a:t>
            </a:r>
            <a:r>
              <a:rPr lang="nl-BE" sz="2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d’enchassement</a:t>
            </a:r>
            <a:r>
              <a:rPr lang="nl-BE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BE" sz="2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autonomisation</a:t>
            </a:r>
            <a:endParaRPr lang="nl-NL" sz="21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6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build="p" bldLvl="2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2258" y="2625329"/>
            <a:ext cx="7594997" cy="3086100"/>
          </a:xfrm>
        </p:spPr>
        <p:txBody>
          <a:bodyPr>
            <a:normAutofit/>
          </a:bodyPr>
          <a:lstStyle/>
          <a:p>
            <a:pPr eaLnBrk="1" hangingPunct="1"/>
            <a:r>
              <a:rPr lang="nl-BE" altLang="nl-BE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Travail</a:t>
            </a:r>
            <a:r>
              <a:rPr lang="nl-BE" altLang="nl-B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rerégulation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marché du </a:t>
            </a:r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travail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travail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volontaire, SEL, …</a:t>
            </a:r>
          </a:p>
          <a:p>
            <a:pPr eaLnBrk="1" hangingPunct="1"/>
            <a:r>
              <a:rPr lang="nl-BE" altLang="nl-B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Terre: 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Land Trusts, Community </a:t>
            </a:r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Supported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Agriculture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(GASAP), </a:t>
            </a:r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Banques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terre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…</a:t>
            </a:r>
          </a:p>
          <a:p>
            <a:pPr eaLnBrk="1" hangingPunct="1"/>
            <a:r>
              <a:rPr lang="nl-BE" altLang="nl-BE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Monnaie</a:t>
            </a:r>
            <a:r>
              <a:rPr lang="nl-BE" altLang="nl-B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Monnaies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complémentaires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…</a:t>
            </a:r>
          </a:p>
          <a:p>
            <a:pPr eaLnBrk="1" hangingPunct="1"/>
            <a:r>
              <a:rPr lang="nl-BE" altLang="nl-BE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Savoir</a:t>
            </a:r>
            <a:r>
              <a:rPr lang="nl-BE" altLang="nl-B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Wikipedia, Open access, Slow </a:t>
            </a:r>
            <a:r>
              <a:rPr lang="nl-BE" altLang="nl-B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nl-BE" altLang="nl-B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551" y="1131094"/>
            <a:ext cx="7886700" cy="994172"/>
          </a:xfrm>
        </p:spPr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Re-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enchassement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0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build="allAtOnce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9" y="274638"/>
            <a:ext cx="8784771" cy="1143000"/>
          </a:xfrm>
        </p:spPr>
        <p:txBody>
          <a:bodyPr>
            <a:normAutofit fontScale="90000"/>
          </a:bodyPr>
          <a:lstStyle/>
          <a:p>
            <a:r>
              <a:rPr lang="fr-FR" noProof="0" dirty="0" err="1" smtClean="0"/>
              <a:t>Sustainable</a:t>
            </a:r>
            <a:r>
              <a:rPr lang="fr-FR" noProof="0" dirty="0" smtClean="0"/>
              <a:t> </a:t>
            </a:r>
            <a:r>
              <a:rPr lang="fr-FR" noProof="0" dirty="0" err="1" smtClean="0"/>
              <a:t>Livelihood</a:t>
            </a:r>
            <a:r>
              <a:rPr lang="fr-FR" noProof="0" dirty="0" smtClean="0"/>
              <a:t> </a:t>
            </a:r>
            <a:r>
              <a:rPr lang="fr-FR" noProof="0" dirty="0" err="1" smtClean="0"/>
              <a:t>Approach</a:t>
            </a:r>
            <a:r>
              <a:rPr lang="fr-FR" noProof="0" dirty="0" smtClean="0"/>
              <a:t/>
            </a:r>
            <a:br>
              <a:rPr lang="fr-FR" noProof="0" dirty="0" smtClean="0"/>
            </a:br>
            <a:r>
              <a:rPr lang="fr-FR" sz="3600" dirty="0" smtClean="0"/>
              <a:t>Où placer les sphères d’intégration économiques? </a:t>
            </a:r>
            <a:endParaRPr lang="fr-FR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8884574" cy="503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46</a:t>
            </a:fld>
            <a:endParaRPr lang="nl-NL"/>
          </a:p>
        </p:txBody>
      </p:sp>
      <p:pic>
        <p:nvPicPr>
          <p:cNvPr id="18" name="Content Placeholder 17" descr="Picture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88145" y="2885914"/>
            <a:ext cx="3805639" cy="3107643"/>
          </a:xfrm>
        </p:spPr>
      </p:pic>
      <p:sp>
        <p:nvSpPr>
          <p:cNvPr id="19" name="TextBox 18"/>
          <p:cNvSpPr txBox="1"/>
          <p:nvPr/>
        </p:nvSpPr>
        <p:spPr>
          <a:xfrm>
            <a:off x="2261117" y="6457890"/>
            <a:ext cx="5802294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BE" sz="2000" dirty="0" smtClean="0"/>
              <a:t> </a:t>
            </a:r>
            <a:r>
              <a:rPr lang="nl-BE" sz="2000" dirty="0" err="1" smtClean="0"/>
              <a:t>Valoriser</a:t>
            </a:r>
            <a:r>
              <a:rPr lang="nl-BE" sz="2000" dirty="0" smtClean="0"/>
              <a:t> la </a:t>
            </a:r>
            <a:r>
              <a:rPr lang="nl-BE" sz="2000" dirty="0" err="1" smtClean="0"/>
              <a:t>dimension</a:t>
            </a:r>
            <a:r>
              <a:rPr lang="nl-BE" sz="2000" dirty="0" smtClean="0"/>
              <a:t> </a:t>
            </a:r>
            <a:r>
              <a:rPr lang="nl-BE" sz="2000" dirty="0" err="1" smtClean="0"/>
              <a:t>d’économie</a:t>
            </a:r>
            <a:r>
              <a:rPr lang="nl-BE" sz="2000" dirty="0" smtClean="0"/>
              <a:t> </a:t>
            </a:r>
            <a:r>
              <a:rPr lang="nl-BE" sz="2000" dirty="0" err="1" smtClean="0"/>
              <a:t>politique</a:t>
            </a:r>
            <a:r>
              <a:rPr lang="nl-BE" sz="2000" dirty="0" smtClean="0"/>
              <a:t> de la SLA</a:t>
            </a:r>
            <a:endParaRPr lang="nl-NL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N7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40535"/>
            <a:ext cx="9144000" cy="61174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47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14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noProof="0" smtClean="0"/>
              <a:t>Subsistence agriculture in Southwest Ethiopia</a:t>
            </a:r>
            <a:endParaRPr lang="fr-FR" noProof="0"/>
          </a:p>
        </p:txBody>
      </p:sp>
      <p:sp>
        <p:nvSpPr>
          <p:cNvPr id="6" name="TextBox 5"/>
          <p:cNvSpPr txBox="1"/>
          <p:nvPr/>
        </p:nvSpPr>
        <p:spPr>
          <a:xfrm>
            <a:off x="6876041" y="4885899"/>
            <a:ext cx="1881925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Main</a:t>
            </a:r>
            <a:r>
              <a:rPr lang="nl-BE" dirty="0" smtClean="0"/>
              <a:t> </a:t>
            </a:r>
            <a:r>
              <a:rPr lang="nl-BE" dirty="0" err="1" smtClean="0"/>
              <a:t>crop</a:t>
            </a:r>
            <a:r>
              <a:rPr lang="nl-BE" dirty="0" smtClean="0"/>
              <a:t>: </a:t>
            </a:r>
            <a:r>
              <a:rPr lang="nl-BE" dirty="0" err="1" smtClean="0"/>
              <a:t>Maize</a:t>
            </a:r>
            <a:r>
              <a:rPr lang="nl-BE" dirty="0" smtClean="0"/>
              <a:t> </a:t>
            </a:r>
          </a:p>
          <a:p>
            <a:r>
              <a:rPr lang="nl-BE" dirty="0" smtClean="0"/>
              <a:t>+ garden</a:t>
            </a:r>
          </a:p>
          <a:p>
            <a:r>
              <a:rPr lang="nl-BE" dirty="0" smtClean="0"/>
              <a:t>+ </a:t>
            </a:r>
            <a:r>
              <a:rPr lang="nl-BE" dirty="0" err="1" smtClean="0"/>
              <a:t>cattle</a:t>
            </a:r>
            <a:endParaRPr lang="nl-BE" dirty="0" smtClean="0"/>
          </a:p>
          <a:p>
            <a:r>
              <a:rPr lang="nl-BE" dirty="0" smtClean="0"/>
              <a:t>+ </a:t>
            </a:r>
            <a:r>
              <a:rPr lang="nl-BE" dirty="0" err="1" smtClean="0"/>
              <a:t>forest</a:t>
            </a:r>
            <a:r>
              <a:rPr lang="nl-BE" dirty="0" smtClean="0"/>
              <a:t> </a:t>
            </a:r>
            <a:r>
              <a:rPr lang="nl-BE" dirty="0" err="1" smtClean="0"/>
              <a:t>products</a:t>
            </a:r>
            <a:endParaRPr lang="nl-NL" dirty="0" err="1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41194" y="423081"/>
            <a:ext cx="9720640" cy="7316973"/>
          </a:xfrm>
          <a:noFill/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07325" y="-259312"/>
            <a:ext cx="8229600" cy="1143000"/>
          </a:xfrm>
        </p:spPr>
        <p:txBody>
          <a:bodyPr/>
          <a:lstStyle/>
          <a:p>
            <a:r>
              <a:rPr lang="fr-FR" noProof="0" smtClean="0"/>
              <a:t>Population growth = deforestation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95250" y="770933"/>
            <a:ext cx="9239250" cy="3697287"/>
          </a:xfrm>
          <a:noFill/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98143" y="0"/>
            <a:ext cx="8229600" cy="1143000"/>
          </a:xfrm>
        </p:spPr>
        <p:txBody>
          <a:bodyPr/>
          <a:lstStyle/>
          <a:p>
            <a:r>
              <a:rPr lang="fr-FR" noProof="0" smtClean="0"/>
              <a:t>Wild coffee in forest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411" t="2163" r="4486" b="5591"/>
          <a:stretch>
            <a:fillRect/>
          </a:stretch>
        </p:blipFill>
        <p:spPr>
          <a:xfrm>
            <a:off x="4940489" y="3848668"/>
            <a:ext cx="4203511" cy="3186752"/>
          </a:xfrm>
          <a:prstGeom prst="rect">
            <a:avLst/>
          </a:prstGeom>
          <a:noFill/>
        </p:spPr>
      </p:pic>
      <p:pic>
        <p:nvPicPr>
          <p:cNvPr id="7" name="Picture 6" descr="100_27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43297" y="4107977"/>
            <a:ext cx="3666699" cy="2750024"/>
          </a:xfrm>
          <a:prstGeom prst="rect">
            <a:avLst/>
          </a:prstGeom>
        </p:spPr>
      </p:pic>
      <p:pic>
        <p:nvPicPr>
          <p:cNvPr id="5" name="Picture 4" descr="100_35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64340"/>
            <a:ext cx="2470245" cy="3293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774" y="2442949"/>
            <a:ext cx="84510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picking</a:t>
            </a:r>
            <a:endParaRPr lang="nl-NL" dirty="0" err="1" smtClean="0"/>
          </a:p>
        </p:txBody>
      </p:sp>
      <p:sp>
        <p:nvSpPr>
          <p:cNvPr id="9" name="TextBox 8"/>
          <p:cNvSpPr txBox="1"/>
          <p:nvPr/>
        </p:nvSpPr>
        <p:spPr>
          <a:xfrm>
            <a:off x="142004" y="5322627"/>
            <a:ext cx="213898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Planting in the </a:t>
            </a:r>
            <a:r>
              <a:rPr lang="nl-BE" dirty="0" err="1" smtClean="0"/>
              <a:t>forest</a:t>
            </a:r>
            <a:endParaRPr lang="nl-NL" dirty="0" err="1" smtClean="0"/>
          </a:p>
        </p:txBody>
      </p:sp>
      <p:sp>
        <p:nvSpPr>
          <p:cNvPr id="10" name="TextBox 9"/>
          <p:cNvSpPr txBox="1"/>
          <p:nvPr/>
        </p:nvSpPr>
        <p:spPr>
          <a:xfrm>
            <a:off x="3150479" y="5827594"/>
            <a:ext cx="190866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Growing</a:t>
            </a:r>
            <a:r>
              <a:rPr lang="nl-BE" dirty="0" smtClean="0"/>
              <a:t> in garden</a:t>
            </a:r>
            <a:endParaRPr lang="nl-NL" dirty="0" err="1" smtClean="0"/>
          </a:p>
        </p:txBody>
      </p:sp>
      <p:sp>
        <p:nvSpPr>
          <p:cNvPr id="11" name="TextBox 10"/>
          <p:cNvSpPr txBox="1"/>
          <p:nvPr/>
        </p:nvSpPr>
        <p:spPr>
          <a:xfrm>
            <a:off x="6899418" y="5063319"/>
            <a:ext cx="180786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err="1" smtClean="0"/>
              <a:t>Coffee</a:t>
            </a:r>
            <a:r>
              <a:rPr lang="nl-BE" dirty="0" smtClean="0"/>
              <a:t> </a:t>
            </a:r>
            <a:r>
              <a:rPr lang="nl-BE" dirty="0" err="1" smtClean="0"/>
              <a:t>plantation</a:t>
            </a:r>
            <a:endParaRPr lang="nl-NL" dirty="0" err="1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0"/>
            <a:ext cx="8229600" cy="1143000"/>
          </a:xfrm>
        </p:spPr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915050"/>
            <a:ext cx="4752528" cy="269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064" y="3573016"/>
            <a:ext cx="8930473" cy="110799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noAutofit/>
          </a:bodyPr>
          <a:lstStyle/>
          <a:p>
            <a:r>
              <a:rPr lang="nl-BE" dirty="0" err="1" smtClean="0"/>
              <a:t>Etape</a:t>
            </a:r>
            <a:r>
              <a:rPr lang="nl-BE" dirty="0" smtClean="0"/>
              <a:t> 1: </a:t>
            </a:r>
            <a:r>
              <a:rPr lang="nl-BE" dirty="0" err="1" smtClean="0"/>
              <a:t>Identifier</a:t>
            </a:r>
            <a:r>
              <a:rPr lang="nl-BE" dirty="0" smtClean="0"/>
              <a:t> les </a:t>
            </a:r>
            <a:r>
              <a:rPr lang="nl-BE" dirty="0" err="1" smtClean="0"/>
              <a:t>vulnérabilités</a:t>
            </a:r>
            <a:endParaRPr lang="nl-BE" dirty="0" smtClean="0"/>
          </a:p>
          <a:p>
            <a:pPr lvl="1"/>
            <a:r>
              <a:rPr lang="nl-BE" sz="1600" dirty="0" err="1" smtClean="0"/>
              <a:t>Saisir</a:t>
            </a:r>
            <a:r>
              <a:rPr lang="nl-BE" sz="1600" dirty="0" smtClean="0"/>
              <a:t> les </a:t>
            </a:r>
            <a:r>
              <a:rPr lang="nl-BE" sz="1600" dirty="0" err="1" smtClean="0"/>
              <a:t>tendances</a:t>
            </a:r>
            <a:r>
              <a:rPr lang="nl-BE" sz="1600" dirty="0" smtClean="0"/>
              <a:t> </a:t>
            </a:r>
            <a:r>
              <a:rPr lang="nl-BE" sz="1600" dirty="0" err="1" smtClean="0"/>
              <a:t>environnementales</a:t>
            </a:r>
            <a:r>
              <a:rPr lang="nl-BE" sz="1600" dirty="0" smtClean="0"/>
              <a:t>, </a:t>
            </a:r>
            <a:r>
              <a:rPr lang="nl-BE" sz="1600" dirty="0" err="1" smtClean="0"/>
              <a:t>économiques</a:t>
            </a:r>
            <a:r>
              <a:rPr lang="nl-BE" sz="1600" dirty="0" smtClean="0"/>
              <a:t>, </a:t>
            </a:r>
            <a:r>
              <a:rPr lang="nl-BE" sz="1600" dirty="0" err="1" smtClean="0"/>
              <a:t>politiques</a:t>
            </a:r>
            <a:r>
              <a:rPr lang="nl-BE" sz="1600" dirty="0" smtClean="0"/>
              <a:t> et </a:t>
            </a:r>
            <a:r>
              <a:rPr lang="nl-BE" sz="1600" dirty="0" err="1" smtClean="0"/>
              <a:t>sociales</a:t>
            </a:r>
            <a:r>
              <a:rPr lang="nl-BE" sz="1600" dirty="0" smtClean="0"/>
              <a:t> </a:t>
            </a:r>
            <a:r>
              <a:rPr lang="nl-BE" sz="1600" dirty="0" err="1" smtClean="0"/>
              <a:t>influant</a:t>
            </a:r>
            <a:r>
              <a:rPr lang="nl-BE" sz="1600" dirty="0" smtClean="0"/>
              <a:t> sur la </a:t>
            </a:r>
            <a:r>
              <a:rPr lang="nl-BE" sz="1600" dirty="0" err="1" smtClean="0"/>
              <a:t>subsistance</a:t>
            </a:r>
            <a:endParaRPr lang="nl-BE" sz="1600" dirty="0" smtClean="0"/>
          </a:p>
          <a:p>
            <a:pPr lvl="1"/>
            <a:r>
              <a:rPr lang="nl-BE" sz="1600" dirty="0" err="1" smtClean="0"/>
              <a:t>Identifier</a:t>
            </a:r>
            <a:r>
              <a:rPr lang="nl-BE" sz="1600" dirty="0" smtClean="0"/>
              <a:t> les </a:t>
            </a:r>
            <a:r>
              <a:rPr lang="nl-BE" sz="1600" dirty="0" err="1" smtClean="0"/>
              <a:t>chocs</a:t>
            </a:r>
            <a:r>
              <a:rPr lang="nl-BE" sz="1600" dirty="0" smtClean="0"/>
              <a:t> dans </a:t>
            </a:r>
            <a:r>
              <a:rPr lang="nl-BE" sz="1600" dirty="0" err="1" smtClean="0"/>
              <a:t>chacune</a:t>
            </a:r>
            <a:r>
              <a:rPr lang="nl-BE" sz="1600" dirty="0" smtClean="0"/>
              <a:t> de </a:t>
            </a:r>
            <a:r>
              <a:rPr lang="nl-BE" sz="1600" dirty="0" err="1" smtClean="0"/>
              <a:t>celles-ci</a:t>
            </a:r>
            <a:endParaRPr lang="nl-BE" sz="1600" dirty="0" smtClean="0"/>
          </a:p>
          <a:p>
            <a:pPr lvl="1"/>
            <a:r>
              <a:rPr lang="nl-BE" sz="1600" dirty="0" err="1" smtClean="0"/>
              <a:t>Considérer</a:t>
            </a:r>
            <a:r>
              <a:rPr lang="nl-BE" sz="1600" dirty="0" smtClean="0"/>
              <a:t> la </a:t>
            </a:r>
            <a:r>
              <a:rPr lang="nl-BE" sz="1600" dirty="0" err="1" smtClean="0"/>
              <a:t>saisonalité</a:t>
            </a:r>
            <a:r>
              <a:rPr lang="nl-BE" sz="1600" dirty="0" smtClean="0"/>
              <a:t> de </a:t>
            </a:r>
            <a:r>
              <a:rPr lang="nl-BE" sz="1600" dirty="0" err="1" smtClean="0"/>
              <a:t>l’environnement</a:t>
            </a:r>
            <a:r>
              <a:rPr lang="nl-BE" sz="1600" dirty="0" smtClean="0"/>
              <a:t> et </a:t>
            </a:r>
            <a:r>
              <a:rPr lang="nl-BE" sz="1600" dirty="0" err="1" smtClean="0"/>
              <a:t>celle</a:t>
            </a:r>
            <a:r>
              <a:rPr lang="nl-BE" sz="1600" dirty="0" smtClean="0"/>
              <a:t> de </a:t>
            </a:r>
            <a:r>
              <a:rPr lang="nl-BE" sz="1600" dirty="0" err="1" smtClean="0"/>
              <a:t>l’économie</a:t>
            </a:r>
            <a:endParaRPr lang="nl-NL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81027" y="4753743"/>
            <a:ext cx="677397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Etape</a:t>
            </a:r>
            <a:r>
              <a:rPr lang="nl-BE" dirty="0" smtClean="0"/>
              <a:t> 2: </a:t>
            </a:r>
            <a:r>
              <a:rPr lang="nl-BE" dirty="0" err="1" smtClean="0"/>
              <a:t>Analyser</a:t>
            </a:r>
            <a:r>
              <a:rPr lang="nl-BE" dirty="0" smtClean="0"/>
              <a:t> </a:t>
            </a:r>
            <a:r>
              <a:rPr lang="nl-BE" dirty="0" err="1" smtClean="0"/>
              <a:t>l’impact</a:t>
            </a:r>
            <a:r>
              <a:rPr lang="nl-BE" dirty="0" smtClean="0"/>
              <a:t> de </a:t>
            </a:r>
            <a:r>
              <a:rPr lang="nl-BE" dirty="0" err="1" smtClean="0"/>
              <a:t>ce</a:t>
            </a:r>
            <a:r>
              <a:rPr lang="nl-BE" dirty="0" smtClean="0"/>
              <a:t> </a:t>
            </a:r>
            <a:r>
              <a:rPr lang="nl-BE" dirty="0" err="1" smtClean="0"/>
              <a:t>contexte</a:t>
            </a:r>
            <a:r>
              <a:rPr lang="nl-BE" dirty="0" smtClean="0"/>
              <a:t> sur les </a:t>
            </a:r>
            <a:r>
              <a:rPr lang="nl-BE" dirty="0" err="1" smtClean="0"/>
              <a:t>avoirs</a:t>
            </a:r>
            <a:r>
              <a:rPr lang="nl-BE" dirty="0" smtClean="0"/>
              <a:t> de </a:t>
            </a:r>
            <a:r>
              <a:rPr lang="nl-BE" dirty="0" err="1" smtClean="0"/>
              <a:t>subsistance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570511" y="5195806"/>
            <a:ext cx="8108374" cy="615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Etape</a:t>
            </a:r>
            <a:r>
              <a:rPr lang="nl-BE" dirty="0" smtClean="0"/>
              <a:t> 3: </a:t>
            </a:r>
            <a:r>
              <a:rPr lang="nl-BE" dirty="0" err="1" smtClean="0"/>
              <a:t>Analyser</a:t>
            </a:r>
            <a:r>
              <a:rPr lang="nl-BE" dirty="0" smtClean="0"/>
              <a:t> les </a:t>
            </a:r>
            <a:r>
              <a:rPr lang="nl-BE" dirty="0" err="1" smtClean="0"/>
              <a:t>structures</a:t>
            </a:r>
            <a:r>
              <a:rPr lang="nl-BE" dirty="0" smtClean="0"/>
              <a:t> et </a:t>
            </a:r>
            <a:r>
              <a:rPr lang="nl-BE" dirty="0" err="1" smtClean="0"/>
              <a:t>processus</a:t>
            </a:r>
            <a:r>
              <a:rPr lang="nl-BE" dirty="0" smtClean="0"/>
              <a:t> </a:t>
            </a:r>
            <a:r>
              <a:rPr lang="nl-BE" dirty="0" err="1" smtClean="0"/>
              <a:t>par</a:t>
            </a:r>
            <a:r>
              <a:rPr lang="nl-BE" dirty="0" smtClean="0"/>
              <a:t> </a:t>
            </a:r>
            <a:r>
              <a:rPr lang="nl-BE" dirty="0" err="1" smtClean="0"/>
              <a:t>lesquels</a:t>
            </a:r>
            <a:r>
              <a:rPr lang="nl-BE" dirty="0" smtClean="0"/>
              <a:t> les </a:t>
            </a:r>
            <a:r>
              <a:rPr lang="nl-BE" dirty="0" err="1" smtClean="0"/>
              <a:t>personnes</a:t>
            </a:r>
            <a:r>
              <a:rPr lang="nl-BE" dirty="0" smtClean="0"/>
              <a:t> </a:t>
            </a:r>
            <a:r>
              <a:rPr lang="nl-BE" dirty="0" err="1" smtClean="0"/>
              <a:t>interagissent</a:t>
            </a:r>
            <a:endParaRPr lang="nl-BE" dirty="0" smtClean="0"/>
          </a:p>
          <a:p>
            <a:pPr lvl="1"/>
            <a:r>
              <a:rPr lang="nl-BE" sz="1600" dirty="0" err="1" smtClean="0"/>
              <a:t>Cela</a:t>
            </a:r>
            <a:r>
              <a:rPr lang="nl-BE" sz="1600" dirty="0" smtClean="0"/>
              <a:t> </a:t>
            </a:r>
            <a:r>
              <a:rPr lang="nl-BE" sz="1600" dirty="0" err="1" smtClean="0"/>
              <a:t>détermine</a:t>
            </a:r>
            <a:r>
              <a:rPr lang="nl-BE" sz="1600" dirty="0" smtClean="0"/>
              <a:t> </a:t>
            </a:r>
            <a:r>
              <a:rPr lang="nl-BE" sz="1600" dirty="0" err="1" smtClean="0"/>
              <a:t>l’accès</a:t>
            </a:r>
            <a:r>
              <a:rPr lang="nl-BE" sz="1600" dirty="0" smtClean="0"/>
              <a:t> </a:t>
            </a:r>
            <a:r>
              <a:rPr lang="nl-BE" sz="1600" dirty="0" err="1" smtClean="0"/>
              <a:t>aux</a:t>
            </a:r>
            <a:r>
              <a:rPr lang="nl-BE" sz="1600" dirty="0" smtClean="0"/>
              <a:t> </a:t>
            </a:r>
            <a:r>
              <a:rPr lang="nl-BE" sz="1600" dirty="0" err="1" smtClean="0"/>
              <a:t>avoirs</a:t>
            </a:r>
            <a:r>
              <a:rPr lang="nl-BE" sz="1600" dirty="0" smtClean="0"/>
              <a:t> et </a:t>
            </a:r>
            <a:r>
              <a:rPr lang="nl-BE" sz="1600" dirty="0" err="1" smtClean="0"/>
              <a:t>leurs</a:t>
            </a:r>
            <a:r>
              <a:rPr lang="nl-BE" sz="1600" dirty="0" smtClean="0"/>
              <a:t> </a:t>
            </a:r>
            <a:r>
              <a:rPr lang="nl-BE" sz="1600" dirty="0" err="1" smtClean="0"/>
              <a:t>transformations</a:t>
            </a:r>
            <a:endParaRPr lang="nl-NL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48938" y="5884091"/>
            <a:ext cx="8290560" cy="35995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r>
              <a:rPr lang="nl-BE" dirty="0" err="1" smtClean="0"/>
              <a:t>Etape</a:t>
            </a:r>
            <a:r>
              <a:rPr lang="nl-BE" dirty="0" smtClean="0"/>
              <a:t> 4: </a:t>
            </a:r>
            <a:r>
              <a:rPr lang="nl-BE" dirty="0" err="1" smtClean="0"/>
              <a:t>Analyser</a:t>
            </a:r>
            <a:r>
              <a:rPr lang="nl-BE" dirty="0" smtClean="0"/>
              <a:t> les </a:t>
            </a:r>
            <a:r>
              <a:rPr lang="nl-BE" dirty="0" err="1" smtClean="0"/>
              <a:t>stratégies</a:t>
            </a:r>
            <a:r>
              <a:rPr lang="nl-BE" dirty="0" smtClean="0"/>
              <a:t> </a:t>
            </a:r>
            <a:r>
              <a:rPr lang="nl-BE" dirty="0" err="1" smtClean="0"/>
              <a:t>entreprises</a:t>
            </a:r>
            <a:r>
              <a:rPr lang="nl-BE" dirty="0" smtClean="0"/>
              <a:t> </a:t>
            </a:r>
            <a:r>
              <a:rPr lang="nl-BE" dirty="0" smtClean="0"/>
              <a:t>pour </a:t>
            </a:r>
            <a:r>
              <a:rPr lang="nl-BE" dirty="0" err="1" smtClean="0"/>
              <a:t>atteindre</a:t>
            </a:r>
            <a:r>
              <a:rPr lang="nl-BE" dirty="0" smtClean="0"/>
              <a:t> des </a:t>
            </a:r>
            <a:r>
              <a:rPr lang="nl-BE" dirty="0" err="1" smtClean="0"/>
              <a:t>objectifs</a:t>
            </a:r>
            <a:r>
              <a:rPr lang="nl-BE" dirty="0" smtClean="0"/>
              <a:t> de </a:t>
            </a:r>
            <a:r>
              <a:rPr lang="nl-BE" dirty="0" err="1" smtClean="0"/>
              <a:t>subsistance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1420930" y="6326153"/>
            <a:ext cx="7454605" cy="369332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dirty="0" err="1" smtClean="0"/>
              <a:t>Etape</a:t>
            </a:r>
            <a:r>
              <a:rPr lang="nl-BE" dirty="0" smtClean="0"/>
              <a:t> 5: </a:t>
            </a:r>
            <a:r>
              <a:rPr lang="nl-BE" dirty="0" err="1" smtClean="0"/>
              <a:t>Analyser</a:t>
            </a:r>
            <a:r>
              <a:rPr lang="nl-BE" dirty="0" smtClean="0"/>
              <a:t> les </a:t>
            </a:r>
            <a:r>
              <a:rPr lang="nl-BE" dirty="0" err="1" smtClean="0"/>
              <a:t>résultats</a:t>
            </a:r>
            <a:r>
              <a:rPr lang="nl-BE" dirty="0" smtClean="0"/>
              <a:t> de </a:t>
            </a:r>
            <a:r>
              <a:rPr lang="nl-BE" dirty="0" err="1" smtClean="0"/>
              <a:t>subsistance</a:t>
            </a:r>
            <a:r>
              <a:rPr lang="nl-BE" dirty="0" smtClean="0"/>
              <a:t> (indicateurs de </a:t>
            </a:r>
            <a:r>
              <a:rPr lang="nl-BE" dirty="0" err="1" smtClean="0"/>
              <a:t>développement</a:t>
            </a:r>
            <a:r>
              <a:rPr lang="nl-BE" dirty="0" smtClean="0"/>
              <a:t>)</a:t>
            </a:r>
            <a:endParaRPr lang="nl-NL" dirty="0"/>
          </a:p>
        </p:txBody>
      </p:sp>
      <p:sp>
        <p:nvSpPr>
          <p:cNvPr id="11" name="Rectangle 10"/>
          <p:cNvSpPr/>
          <p:nvPr/>
        </p:nvSpPr>
        <p:spPr>
          <a:xfrm>
            <a:off x="1979712" y="2132856"/>
            <a:ext cx="864096" cy="79208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2861810" y="2204864"/>
            <a:ext cx="675075" cy="7920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3941930" y="2033844"/>
            <a:ext cx="855095" cy="13051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4887035" y="2438890"/>
            <a:ext cx="630070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/>
          <p:cNvSpPr/>
          <p:nvPr/>
        </p:nvSpPr>
        <p:spPr>
          <a:xfrm>
            <a:off x="5697125" y="2033845"/>
            <a:ext cx="630070" cy="130514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17" name="Rectangle 16"/>
          <p:cNvSpPr/>
          <p:nvPr/>
        </p:nvSpPr>
        <p:spPr>
          <a:xfrm>
            <a:off x="4685926" y="1147348"/>
            <a:ext cx="1631747" cy="4967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l 17"/>
          <p:cNvSpPr/>
          <p:nvPr/>
        </p:nvSpPr>
        <p:spPr>
          <a:xfrm>
            <a:off x="3483429" y="2290354"/>
            <a:ext cx="513805" cy="740229"/>
          </a:xfrm>
          <a:prstGeom prst="ellipse">
            <a:avLst/>
          </a:pr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 animBg="1"/>
      <p:bldP spid="7" grpId="0" animBg="1"/>
      <p:bldP spid="8" grpId="0" uiExpand="1" build="p" bldLvl="2" animBg="1"/>
      <p:bldP spid="9" grpId="0" animBg="1"/>
      <p:bldP spid="10" grpId="0" animBg="1"/>
      <p:bldP spid="11" grpId="0" uiExpand="1" build="p" bldLvl="2" animBg="1"/>
      <p:bldP spid="12" grpId="0" animBg="1"/>
      <p:bldP spid="13" grpId="0" uiExpand="1" build="p" bldLvl="2" animBg="1"/>
      <p:bldP spid="14" grpId="0" animBg="1"/>
      <p:bldP spid="15" grpId="0" animBg="1"/>
      <p:bldP spid="17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43552" y="0"/>
            <a:ext cx="8229600" cy="1143000"/>
          </a:xfrm>
        </p:spPr>
        <p:txBody>
          <a:bodyPr/>
          <a:lstStyle/>
          <a:p>
            <a:r>
              <a:rPr lang="fr-FR" noProof="0" smtClean="0"/>
              <a:t>Save the forest ? </a:t>
            </a:r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91501"/>
            <a:ext cx="4975225" cy="3916362"/>
          </a:xfrm>
          <a:noFill/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 t="10448"/>
          <a:stretch>
            <a:fillRect/>
          </a:stretch>
        </p:blipFill>
        <p:spPr bwMode="auto">
          <a:xfrm>
            <a:off x="971550" y="5172501"/>
            <a:ext cx="2800350" cy="180833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5463" y="1691501"/>
            <a:ext cx="4976812" cy="39608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7538" y="5126632"/>
            <a:ext cx="2695575" cy="17240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4697" y="1473954"/>
            <a:ext cx="302570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Best land </a:t>
            </a:r>
            <a:r>
              <a:rPr lang="nl-BE" dirty="0" err="1" smtClean="0"/>
              <a:t>use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food</a:t>
            </a:r>
            <a:r>
              <a:rPr lang="nl-BE" dirty="0" smtClean="0"/>
              <a:t> </a:t>
            </a:r>
            <a:r>
              <a:rPr lang="nl-BE" dirty="0" err="1" smtClean="0"/>
              <a:t>security</a:t>
            </a:r>
            <a:endParaRPr lang="nl-NL" dirty="0" err="1" smtClean="0"/>
          </a:p>
        </p:txBody>
      </p:sp>
      <p:sp>
        <p:nvSpPr>
          <p:cNvPr id="8" name="TextBox 7"/>
          <p:cNvSpPr txBox="1"/>
          <p:nvPr/>
        </p:nvSpPr>
        <p:spPr>
          <a:xfrm>
            <a:off x="4790094" y="1460306"/>
            <a:ext cx="343350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dirty="0" smtClean="0"/>
              <a:t>Best land </a:t>
            </a:r>
            <a:r>
              <a:rPr lang="nl-BE" dirty="0" err="1" smtClean="0"/>
              <a:t>use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profit</a:t>
            </a:r>
            <a:r>
              <a:rPr lang="nl-BE" dirty="0" smtClean="0"/>
              <a:t> </a:t>
            </a:r>
            <a:r>
              <a:rPr lang="nl-BE" dirty="0" err="1" smtClean="0"/>
              <a:t>maximizing</a:t>
            </a:r>
            <a:endParaRPr lang="nl-NL" dirty="0" err="1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Coffee price</a:t>
            </a:r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3182"/>
          <a:stretch>
            <a:fillRect/>
          </a:stretch>
        </p:blipFill>
        <p:spPr>
          <a:xfrm>
            <a:off x="364733" y="1600200"/>
            <a:ext cx="6940550" cy="3476767"/>
          </a:xfrm>
          <a:noFill/>
        </p:spPr>
      </p:pic>
      <p:cxnSp>
        <p:nvCxnSpPr>
          <p:cNvPr id="5124" name="Straight Connector 9"/>
          <p:cNvCxnSpPr>
            <a:cxnSpLocks noChangeShapeType="1"/>
          </p:cNvCxnSpPr>
          <p:nvPr/>
        </p:nvCxnSpPr>
        <p:spPr bwMode="auto">
          <a:xfrm>
            <a:off x="928735" y="4059238"/>
            <a:ext cx="44640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125" name="Straight Connector 10"/>
          <p:cNvCxnSpPr>
            <a:cxnSpLocks noChangeShapeType="1"/>
          </p:cNvCxnSpPr>
          <p:nvPr/>
        </p:nvCxnSpPr>
        <p:spPr bwMode="auto">
          <a:xfrm>
            <a:off x="901747" y="2214563"/>
            <a:ext cx="4464050" cy="0"/>
          </a:xfrm>
          <a:prstGeom prst="line">
            <a:avLst/>
          </a:prstGeom>
          <a:noFill/>
          <a:ln w="28575" algn="ctr">
            <a:solidFill>
              <a:schemeClr val="folHlink"/>
            </a:solidFill>
            <a:round/>
            <a:headEnd/>
            <a:tailEnd/>
          </a:ln>
        </p:spPr>
      </p:cxnSp>
      <p:cxnSp>
        <p:nvCxnSpPr>
          <p:cNvPr id="5126" name="Straight Arrow Connector 12"/>
          <p:cNvCxnSpPr>
            <a:cxnSpLocks noChangeShapeType="1"/>
          </p:cNvCxnSpPr>
          <p:nvPr/>
        </p:nvCxnSpPr>
        <p:spPr bwMode="auto">
          <a:xfrm>
            <a:off x="5141960" y="2259013"/>
            <a:ext cx="0" cy="1800225"/>
          </a:xfrm>
          <a:prstGeom prst="straightConnector1">
            <a:avLst/>
          </a:prstGeom>
          <a:noFill/>
          <a:ln w="28575" algn="ctr">
            <a:solidFill>
              <a:schemeClr val="folHlink"/>
            </a:solidFill>
            <a:round/>
            <a:headEnd type="arrow" w="med" len="med"/>
            <a:tailEnd type="arrow" w="med" len="med"/>
          </a:ln>
        </p:spPr>
      </p:cxnSp>
      <p:sp>
        <p:nvSpPr>
          <p:cNvPr id="5127" name="TextBox 13"/>
          <p:cNvSpPr txBox="1">
            <a:spLocks noChangeArrowheads="1"/>
          </p:cNvSpPr>
          <p:nvPr/>
        </p:nvSpPr>
        <p:spPr bwMode="auto">
          <a:xfrm>
            <a:off x="5415030" y="1328356"/>
            <a:ext cx="372897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nl-BE" sz="2400" dirty="0"/>
              <a:t>8000 ETB= 400 €</a:t>
            </a:r>
          </a:p>
          <a:p>
            <a:pPr algn="l"/>
            <a:r>
              <a:rPr lang="nl-BE" sz="2400" dirty="0"/>
              <a:t>1 ton = 2 - 2.7 </a:t>
            </a:r>
            <a:r>
              <a:rPr lang="nl-BE" sz="2400" dirty="0" smtClean="0"/>
              <a:t>ha</a:t>
            </a:r>
          </a:p>
          <a:p>
            <a:pPr algn="l"/>
            <a:endParaRPr lang="nl-BE" sz="2400" dirty="0" smtClean="0"/>
          </a:p>
          <a:p>
            <a:pPr algn="l"/>
            <a:r>
              <a:rPr lang="nl-BE" sz="2400" dirty="0" smtClean="0"/>
              <a:t>Average </a:t>
            </a:r>
            <a:r>
              <a:rPr lang="nl-BE" sz="2400" dirty="0" err="1" smtClean="0"/>
              <a:t>household</a:t>
            </a:r>
            <a:r>
              <a:rPr lang="nl-BE" sz="2400" dirty="0" smtClean="0"/>
              <a:t> holding :</a:t>
            </a:r>
          </a:p>
          <a:p>
            <a:pPr algn="l"/>
            <a:r>
              <a:rPr lang="nl-BE" sz="2400" dirty="0" smtClean="0"/>
              <a:t>1,27 – 2 ha</a:t>
            </a:r>
          </a:p>
          <a:p>
            <a:pPr algn="l"/>
            <a:endParaRPr lang="nl-BE" sz="2400" dirty="0" smtClean="0"/>
          </a:p>
          <a:p>
            <a:pPr algn="l"/>
            <a:r>
              <a:rPr lang="nl-BE" sz="2400" dirty="0" smtClean="0"/>
              <a:t>In the best case: 400€/</a:t>
            </a:r>
            <a:r>
              <a:rPr lang="nl-BE" sz="2400" dirty="0" err="1" smtClean="0"/>
              <a:t>year</a:t>
            </a:r>
            <a:r>
              <a:rPr lang="nl-BE" sz="2400" dirty="0" smtClean="0"/>
              <a:t> </a:t>
            </a:r>
            <a:r>
              <a:rPr lang="nl-BE" sz="2400" dirty="0" err="1" smtClean="0"/>
              <a:t>on</a:t>
            </a:r>
            <a:r>
              <a:rPr lang="nl-BE" sz="2400" dirty="0" smtClean="0"/>
              <a:t> average</a:t>
            </a:r>
          </a:p>
          <a:p>
            <a:pPr algn="l"/>
            <a:endParaRPr lang="nl-BE" sz="2400" dirty="0" smtClean="0"/>
          </a:p>
          <a:p>
            <a:pPr algn="l"/>
            <a:r>
              <a:rPr lang="nl-BE" sz="2400" dirty="0" smtClean="0"/>
              <a:t>2ha </a:t>
            </a:r>
            <a:r>
              <a:rPr lang="nl-BE" sz="2400" dirty="0" err="1" smtClean="0"/>
              <a:t>maize</a:t>
            </a:r>
            <a:r>
              <a:rPr lang="nl-BE" sz="2400" dirty="0" smtClean="0"/>
              <a:t> = 3 ton/</a:t>
            </a:r>
            <a:r>
              <a:rPr lang="nl-BE" sz="2400" dirty="0" err="1" smtClean="0"/>
              <a:t>year</a:t>
            </a:r>
            <a:endParaRPr lang="nl-BE" sz="2400" dirty="0" smtClean="0"/>
          </a:p>
          <a:p>
            <a:pPr algn="l"/>
            <a:r>
              <a:rPr lang="nl-BE" sz="2400" dirty="0" smtClean="0"/>
              <a:t>= </a:t>
            </a:r>
            <a:r>
              <a:rPr lang="nl-BE" sz="2400" dirty="0" err="1" smtClean="0"/>
              <a:t>food</a:t>
            </a:r>
            <a:r>
              <a:rPr lang="nl-BE" sz="2400" dirty="0" smtClean="0"/>
              <a:t> </a:t>
            </a:r>
            <a:r>
              <a:rPr lang="nl-BE" sz="2400" dirty="0" err="1" smtClean="0"/>
              <a:t>for</a:t>
            </a:r>
            <a:r>
              <a:rPr lang="nl-BE" sz="2400" dirty="0" smtClean="0"/>
              <a:t> 9 </a:t>
            </a:r>
            <a:r>
              <a:rPr lang="nl-BE" sz="2400" dirty="0" err="1" smtClean="0"/>
              <a:t>people</a:t>
            </a:r>
            <a:endParaRPr lang="nl-BE" sz="2400" dirty="0" smtClean="0"/>
          </a:p>
          <a:p>
            <a:pPr algn="l"/>
            <a:r>
              <a:rPr lang="nl-BE" sz="2400" dirty="0" err="1" smtClean="0"/>
              <a:t>With</a:t>
            </a:r>
            <a:r>
              <a:rPr lang="nl-BE" sz="2400" dirty="0" smtClean="0"/>
              <a:t> </a:t>
            </a:r>
            <a:r>
              <a:rPr lang="nl-BE" sz="2400" dirty="0" err="1" smtClean="0"/>
              <a:t>fertilizers</a:t>
            </a:r>
            <a:r>
              <a:rPr lang="nl-BE" sz="2400" dirty="0" smtClean="0"/>
              <a:t>: 5 ton</a:t>
            </a:r>
            <a:br>
              <a:rPr lang="nl-BE" sz="2400" dirty="0" smtClean="0"/>
            </a:br>
            <a:r>
              <a:rPr lang="nl-BE" sz="2400" dirty="0" smtClean="0"/>
              <a:t>= 15 </a:t>
            </a:r>
            <a:r>
              <a:rPr lang="nl-BE" sz="2400" dirty="0" err="1" smtClean="0"/>
              <a:t>people</a:t>
            </a:r>
            <a:endParaRPr lang="nl-BE" sz="2400" dirty="0" smtClean="0"/>
          </a:p>
          <a:p>
            <a:pPr algn="l"/>
            <a:r>
              <a:rPr lang="nl-BE" sz="2400" dirty="0" err="1" smtClean="0"/>
              <a:t>Fertilizers</a:t>
            </a:r>
            <a:r>
              <a:rPr lang="nl-BE" sz="2400" dirty="0" smtClean="0"/>
              <a:t>= 20€/ha</a:t>
            </a:r>
          </a:p>
          <a:p>
            <a:pPr algn="l"/>
            <a:endParaRPr lang="nl-NL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91968" y="6209742"/>
            <a:ext cx="4817986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nl-BE" sz="3200" dirty="0" err="1" smtClean="0"/>
              <a:t>Coffee</a:t>
            </a:r>
            <a:r>
              <a:rPr lang="nl-BE" sz="3200" dirty="0" smtClean="0"/>
              <a:t> </a:t>
            </a:r>
            <a:r>
              <a:rPr lang="nl-BE" sz="3200" dirty="0" err="1" smtClean="0"/>
              <a:t>forest</a:t>
            </a:r>
            <a:r>
              <a:rPr lang="nl-BE" sz="3200" dirty="0" smtClean="0"/>
              <a:t> and/</a:t>
            </a:r>
            <a:r>
              <a:rPr lang="nl-BE" sz="3200" dirty="0" err="1" smtClean="0"/>
              <a:t>or</a:t>
            </a:r>
            <a:r>
              <a:rPr lang="nl-BE" sz="3200" dirty="0" smtClean="0"/>
              <a:t> </a:t>
            </a:r>
            <a:r>
              <a:rPr lang="nl-BE" sz="3200" dirty="0" err="1" smtClean="0"/>
              <a:t>maize</a:t>
            </a:r>
            <a:r>
              <a:rPr lang="nl-BE" sz="3200" dirty="0" smtClean="0"/>
              <a:t>?</a:t>
            </a:r>
            <a:endParaRPr lang="nl-NL" sz="3200" dirty="0" err="1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uiExpand="1" build="allAtOnce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noProof="0" smtClean="0"/>
              <a:t>Coffee forest and/or maize?</a:t>
            </a:r>
            <a:endParaRPr lang="fr-FR" noProof="0"/>
          </a:p>
        </p:txBody>
      </p:sp>
      <p:pic>
        <p:nvPicPr>
          <p:cNvPr id="5" name="Content Placeholder 4" descr="flows subsistenc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4716" y="1596788"/>
            <a:ext cx="4463854" cy="22340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52</a:t>
            </a:fld>
            <a:endParaRPr lang="nl-NL"/>
          </a:p>
        </p:txBody>
      </p:sp>
      <p:pic>
        <p:nvPicPr>
          <p:cNvPr id="6" name="Picture 5" descr="flows cash cr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0013" y="2803620"/>
            <a:ext cx="5952360" cy="3788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843" y="4244453"/>
            <a:ext cx="1897038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MAIZE:</a:t>
            </a:r>
          </a:p>
          <a:p>
            <a:pPr algn="ctr"/>
            <a:r>
              <a:rPr lang="nl-BE" dirty="0" smtClean="0"/>
              <a:t>RECIPROCITY:</a:t>
            </a:r>
          </a:p>
          <a:p>
            <a:pPr algn="ctr"/>
            <a:r>
              <a:rPr lang="nl-BE" dirty="0" err="1" smtClean="0"/>
              <a:t>Avoiding</a:t>
            </a:r>
            <a:r>
              <a:rPr lang="nl-BE" dirty="0" smtClean="0"/>
              <a:t>/</a:t>
            </a:r>
          </a:p>
          <a:p>
            <a:pPr algn="ctr"/>
            <a:r>
              <a:rPr lang="nl-BE" dirty="0" err="1" smtClean="0"/>
              <a:t>counterbalancing</a:t>
            </a:r>
            <a:r>
              <a:rPr lang="nl-BE" dirty="0" smtClean="0"/>
              <a:t> </a:t>
            </a:r>
          </a:p>
          <a:p>
            <a:pPr algn="ctr"/>
            <a:r>
              <a:rPr lang="nl-BE" dirty="0" err="1" smtClean="0"/>
              <a:t>risks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6032311" y="1323825"/>
            <a:ext cx="2852382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/>
              <a:t>COFFEE FOREST</a:t>
            </a:r>
          </a:p>
          <a:p>
            <a:pPr algn="ctr"/>
            <a:r>
              <a:rPr lang="nl-BE" sz="2000" dirty="0" smtClean="0"/>
              <a:t>REDISTRIBUTION?</a:t>
            </a:r>
            <a:br>
              <a:rPr lang="nl-BE" sz="2000" dirty="0" smtClean="0"/>
            </a:br>
            <a:r>
              <a:rPr lang="nl-BE" sz="2000" dirty="0" err="1" smtClean="0"/>
              <a:t>counterbalancing</a:t>
            </a:r>
            <a:r>
              <a:rPr lang="nl-BE" sz="2000" dirty="0" smtClean="0"/>
              <a:t> </a:t>
            </a:r>
            <a:r>
              <a:rPr lang="nl-BE" sz="2000" dirty="0" err="1" smtClean="0"/>
              <a:t>risks</a:t>
            </a:r>
            <a:endParaRPr lang="nl-BE" sz="2000" dirty="0" smtClean="0"/>
          </a:p>
          <a:p>
            <a:pPr algn="ctr"/>
            <a:r>
              <a:rPr lang="nl-BE" sz="2000" dirty="0" err="1" smtClean="0"/>
              <a:t>improving</a:t>
            </a:r>
            <a:r>
              <a:rPr lang="nl-BE" sz="2000" dirty="0" smtClean="0"/>
              <a:t> </a:t>
            </a:r>
            <a:r>
              <a:rPr lang="nl-BE" sz="2000" dirty="0" err="1" smtClean="0"/>
              <a:t>assets</a:t>
            </a:r>
            <a:endParaRPr lang="nl-NL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noProof="0" smtClean="0"/>
              <a:t>Coffee forest and/or maize?</a:t>
            </a:r>
            <a:endParaRPr lang="fr-FR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53</a:t>
            </a:fld>
            <a:endParaRPr lang="nl-NL"/>
          </a:p>
        </p:txBody>
      </p:sp>
      <p:pic>
        <p:nvPicPr>
          <p:cNvPr id="6" name="Picture 5" descr="flows cash cr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0013" y="2803620"/>
            <a:ext cx="5952360" cy="3788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2311" y="1719617"/>
            <a:ext cx="2852382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/>
              <a:t>COFFEE FOREST</a:t>
            </a:r>
            <a:br>
              <a:rPr lang="nl-BE" sz="2000" dirty="0" smtClean="0"/>
            </a:br>
            <a:r>
              <a:rPr lang="nl-BE" sz="2000" dirty="0" smtClean="0"/>
              <a:t>MARKETS</a:t>
            </a:r>
          </a:p>
          <a:p>
            <a:pPr algn="ctr"/>
            <a:r>
              <a:rPr lang="nl-BE" sz="2000" dirty="0" err="1" smtClean="0"/>
              <a:t>Necessity</a:t>
            </a:r>
            <a:r>
              <a:rPr lang="nl-BE" sz="2000" dirty="0" smtClean="0"/>
              <a:t> to </a:t>
            </a:r>
            <a:r>
              <a:rPr lang="nl-BE" sz="2000" dirty="0" err="1" smtClean="0"/>
              <a:t>take</a:t>
            </a:r>
            <a:r>
              <a:rPr lang="nl-BE" sz="2000" dirty="0" smtClean="0"/>
              <a:t> </a:t>
            </a:r>
            <a:r>
              <a:rPr lang="nl-BE" sz="2000" dirty="0" err="1" smtClean="0"/>
              <a:t>risks</a:t>
            </a:r>
            <a:endParaRPr lang="nl-BE" sz="20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noProof="0" smtClean="0"/>
              <a:t>Coffee forest and/or maize?</a:t>
            </a:r>
            <a:endParaRPr lang="fr-FR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54</a:t>
            </a:fld>
            <a:endParaRPr lang="nl-NL"/>
          </a:p>
        </p:txBody>
      </p:sp>
      <p:pic>
        <p:nvPicPr>
          <p:cNvPr id="12" name="Picture 11" descr="flows wage labou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8232" y="2574132"/>
            <a:ext cx="6239658" cy="39606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8524" y="1282890"/>
            <a:ext cx="6074163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nl-BE" sz="2400" dirty="0" smtClean="0"/>
              <a:t>COFFEE FOREST = 400€/</a:t>
            </a:r>
            <a:r>
              <a:rPr lang="nl-BE" sz="2400" dirty="0" err="1" smtClean="0"/>
              <a:t>household</a:t>
            </a:r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nl-BE" sz="2400" dirty="0" smtClean="0"/>
              <a:t> =&gt; </a:t>
            </a:r>
            <a:r>
              <a:rPr lang="nl-BE" sz="2400" dirty="0" err="1" smtClean="0"/>
              <a:t>wage</a:t>
            </a:r>
            <a:r>
              <a:rPr lang="nl-BE" sz="2400" dirty="0" smtClean="0"/>
              <a:t> </a:t>
            </a:r>
            <a:r>
              <a:rPr lang="nl-BE" sz="2400" dirty="0" err="1" smtClean="0"/>
              <a:t>labour</a:t>
            </a:r>
            <a:r>
              <a:rPr lang="nl-BE" sz="2400" dirty="0" smtClean="0"/>
              <a:t> </a:t>
            </a:r>
            <a:r>
              <a:rPr lang="nl-BE" sz="2400" dirty="0" err="1" smtClean="0"/>
              <a:t>by</a:t>
            </a:r>
            <a:r>
              <a:rPr lang="nl-BE" sz="2400" dirty="0" smtClean="0"/>
              <a:t> </a:t>
            </a:r>
            <a:r>
              <a:rPr lang="nl-BE" sz="2400" dirty="0" err="1" smtClean="0"/>
              <a:t>other</a:t>
            </a:r>
            <a:r>
              <a:rPr lang="nl-BE" sz="2400" dirty="0" smtClean="0"/>
              <a:t> </a:t>
            </a:r>
            <a:r>
              <a:rPr lang="nl-BE" sz="2400" dirty="0" err="1" smtClean="0"/>
              <a:t>household</a:t>
            </a:r>
            <a:r>
              <a:rPr lang="nl-BE" sz="2400" dirty="0" smtClean="0"/>
              <a:t> members?</a:t>
            </a:r>
          </a:p>
          <a:p>
            <a:r>
              <a:rPr lang="nl-BE" sz="2400" dirty="0" smtClean="0"/>
              <a:t> =&gt; </a:t>
            </a:r>
            <a:r>
              <a:rPr lang="nl-BE" sz="2400" dirty="0" err="1" smtClean="0"/>
              <a:t>migration</a:t>
            </a:r>
            <a:r>
              <a:rPr lang="nl-BE" sz="2400" dirty="0" smtClean="0"/>
              <a:t> and </a:t>
            </a:r>
            <a:r>
              <a:rPr lang="nl-BE" sz="2400" dirty="0" err="1" smtClean="0"/>
              <a:t>remittances</a:t>
            </a:r>
            <a:r>
              <a:rPr lang="nl-BE" sz="2400" dirty="0" smtClean="0"/>
              <a:t>? </a:t>
            </a:r>
            <a:endParaRPr lang="nl-NL" sz="2400" dirty="0" err="1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noProof="0" smtClean="0"/>
              <a:t>L’analyse des modes de subsistance durables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noProof="0" dirty="0" smtClean="0"/>
              <a:t>La “</a:t>
            </a:r>
            <a:r>
              <a:rPr lang="fr-FR" noProof="0" dirty="0" err="1" smtClean="0"/>
              <a:t>sustainable</a:t>
            </a:r>
            <a:r>
              <a:rPr lang="fr-FR" noProof="0" dirty="0" smtClean="0"/>
              <a:t> </a:t>
            </a:r>
            <a:r>
              <a:rPr lang="fr-FR" noProof="0" dirty="0" err="1" smtClean="0"/>
              <a:t>livelihood</a:t>
            </a:r>
            <a:r>
              <a:rPr lang="fr-FR" noProof="0" dirty="0" smtClean="0"/>
              <a:t> </a:t>
            </a:r>
            <a:r>
              <a:rPr lang="fr-FR" noProof="0" dirty="0" err="1" smtClean="0"/>
              <a:t>approach</a:t>
            </a:r>
            <a:r>
              <a:rPr lang="fr-FR" noProof="0" dirty="0" smtClean="0"/>
              <a:t>”</a:t>
            </a:r>
          </a:p>
          <a:p>
            <a:pPr eaLnBrk="1" hangingPunct="1"/>
            <a:r>
              <a:rPr lang="fr-FR" noProof="0" dirty="0" smtClean="0"/>
              <a:t>L’ajout de l’économie politique: les modes </a:t>
            </a:r>
            <a:br>
              <a:rPr lang="fr-FR" noProof="0" dirty="0" smtClean="0"/>
            </a:br>
            <a:r>
              <a:rPr lang="fr-FR" noProof="0" dirty="0" smtClean="0"/>
              <a:t>d’ intégration économiques de Karl Polanyi</a:t>
            </a:r>
          </a:p>
          <a:p>
            <a:pPr eaLnBrk="1" hangingPunct="1"/>
            <a:r>
              <a:rPr lang="fr-FR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perspective </a:t>
            </a:r>
            <a:r>
              <a:rPr lang="fr-FR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relationelle</a:t>
            </a:r>
            <a:r>
              <a:rPr lang="fr-FR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la “théorie de l’acteur-réseau”</a:t>
            </a:r>
          </a:p>
          <a:p>
            <a:pPr eaLnBrk="1" hangingPunct="1">
              <a:buFontTx/>
              <a:buNone/>
            </a:pPr>
            <a:endParaRPr lang="fr-FR" noProof="0" dirty="0" smtClean="0"/>
          </a:p>
          <a:p>
            <a:pPr eaLnBrk="1" hangingPunct="1"/>
            <a:endParaRPr lang="fr-FR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969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Actor-Network Theory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140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fr-FR" noProof="0" dirty="0" smtClean="0"/>
              <a:t>Bruno </a:t>
            </a:r>
            <a:r>
              <a:rPr lang="fr-FR" noProof="0" dirty="0" err="1" smtClean="0"/>
              <a:t>Latour</a:t>
            </a:r>
            <a:r>
              <a:rPr lang="fr-FR" noProof="0" dirty="0" smtClean="0"/>
              <a:t>: </a:t>
            </a:r>
            <a:br>
              <a:rPr lang="fr-FR" noProof="0" dirty="0" smtClean="0"/>
            </a:br>
            <a:r>
              <a:rPr lang="fr-FR" noProof="0" dirty="0" smtClean="0"/>
              <a:t>« Nous n’avons jamais été modernes », 1991, </a:t>
            </a:r>
            <a:br>
              <a:rPr lang="fr-FR" noProof="0" dirty="0" smtClean="0"/>
            </a:br>
            <a:r>
              <a:rPr lang="fr-FR" noProof="0" dirty="0" err="1" smtClean="0"/>
              <a:t>Callon</a:t>
            </a:r>
            <a:r>
              <a:rPr lang="fr-FR" noProof="0" dirty="0" smtClean="0"/>
              <a:t>, Law</a:t>
            </a:r>
          </a:p>
          <a:p>
            <a:r>
              <a:rPr lang="fr-FR" noProof="0" dirty="0" smtClean="0"/>
              <a:t>Idée de base:</a:t>
            </a:r>
          </a:p>
          <a:p>
            <a:pPr>
              <a:buNone/>
            </a:pPr>
            <a:r>
              <a:rPr lang="fr-FR" dirty="0" smtClean="0"/>
              <a:t>Les actions résultent de réseaux d’humains et d’éléments non-humains</a:t>
            </a:r>
            <a:endParaRPr lang="fr-FR" noProof="0" dirty="0" smtClean="0"/>
          </a:p>
          <a:p>
            <a:pPr>
              <a:buFont typeface="Symbol"/>
              <a:buChar char="Þ"/>
            </a:pPr>
            <a:r>
              <a:rPr lang="fr-FR" noProof="0" dirty="0" smtClean="0"/>
              <a:t>Subsistance = actions</a:t>
            </a:r>
          </a:p>
          <a:p>
            <a:pPr>
              <a:buFont typeface="Symbol"/>
              <a:buChar char="Þ"/>
            </a:pPr>
            <a:r>
              <a:rPr lang="fr-FR" noProof="0" dirty="0" smtClean="0"/>
              <a:t>Comprendre la subsistance par les réseaux plutôt que par les seuls humains</a:t>
            </a:r>
          </a:p>
          <a:p>
            <a:pPr>
              <a:buNone/>
            </a:pPr>
            <a:endParaRPr lang="fr-FR" noProof="0" dirty="0" smtClean="0"/>
          </a:p>
          <a:p>
            <a:pPr>
              <a:buNone/>
            </a:pPr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56</a:t>
            </a:fld>
            <a:endParaRPr lang="nl-NL"/>
          </a:p>
        </p:txBody>
      </p:sp>
      <p:pic>
        <p:nvPicPr>
          <p:cNvPr id="5" name="Picture 5" descr="latour"/>
          <p:cNvPicPr>
            <a:picLocks noChangeAspect="1" noChangeArrowheads="1"/>
          </p:cNvPicPr>
          <p:nvPr/>
        </p:nvPicPr>
        <p:blipFill>
          <a:blip r:embed="rId2" cstate="print"/>
          <a:srcRect r="49741"/>
          <a:stretch>
            <a:fillRect/>
          </a:stretch>
        </p:blipFill>
        <p:spPr bwMode="auto">
          <a:xfrm>
            <a:off x="7315200" y="1164320"/>
            <a:ext cx="1385888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07224" y="2258568"/>
            <a:ext cx="1139864" cy="30777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nl-BE" sz="1400" dirty="0" smtClean="0"/>
              <a:t>Bruno </a:t>
            </a:r>
            <a:r>
              <a:rPr lang="nl-BE" sz="1400" dirty="0" err="1" smtClean="0"/>
              <a:t>Latour</a:t>
            </a:r>
            <a:endParaRPr lang="nl-BE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Autofit/>
          </a:bodyPr>
          <a:lstStyle/>
          <a:p>
            <a:r>
              <a:rPr lang="fr-FR" sz="3200" dirty="0"/>
              <a:t>Les actions résultent de réseaux d’humains et d’éléments non-humains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800" noProof="0" dirty="0" smtClean="0"/>
              <a:t>	Les éléments ne peuvent être compris sans tenir compte de leur relations avec d’autres objets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81000" y="2743200"/>
            <a:ext cx="8458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057400" lvl="4" indent="-228600" algn="l">
              <a:lnSpc>
                <a:spcPct val="90000"/>
              </a:lnSpc>
              <a:spcBef>
                <a:spcPct val="20000"/>
              </a:spcBef>
            </a:pPr>
            <a:endParaRPr lang="nl-NL" sz="16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7346" name="Picture 2" descr="http://www.levif.be/medias/3322/1701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2438" y="4149725"/>
            <a:ext cx="3611562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http://rb.ldh.be/image/0b/52a5bf403570f96638c9530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2825" y="2276475"/>
            <a:ext cx="43211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 descr="http://www.lameuse.be/sites/default/files/imagecache/pagallery_450x300/2013/07/25/1209204418_B97799222Z.1_20130725184203_000_GM012CB9E.1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8500"/>
            <a:ext cx="37798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8" descr="http://essentia-design.be/collectifhuma.com/images/uploads/thumbnails/rep_219_fp_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2133600"/>
            <a:ext cx="3535362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10" descr="175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4005263"/>
            <a:ext cx="3810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Actor-Network Theory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032"/>
            <a:ext cx="859536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 sz="2800" noProof="0" dirty="0" smtClean="0"/>
              <a:t>ANT </a:t>
            </a:r>
            <a:r>
              <a:rPr lang="fr-FR" sz="2800" dirty="0" smtClean="0"/>
              <a:t>ne dit pas ce qu’elle est</a:t>
            </a:r>
            <a:r>
              <a:rPr lang="fr-FR" sz="2800" noProof="0" dirty="0" smtClean="0"/>
              <a:t>:</a:t>
            </a:r>
          </a:p>
          <a:p>
            <a:pPr>
              <a:spcBef>
                <a:spcPts val="0"/>
              </a:spcBef>
              <a:buNone/>
            </a:pPr>
            <a:r>
              <a:rPr lang="fr-FR" sz="2400" noProof="0" dirty="0" smtClean="0"/>
              <a:t>Acteur =&gt; actant : ce ne sont pas les êtres humains qui agissent de façon autonomes</a:t>
            </a:r>
          </a:p>
          <a:p>
            <a:pPr>
              <a:spcBef>
                <a:spcPts val="0"/>
              </a:spcBef>
              <a:buNone/>
            </a:pPr>
            <a:r>
              <a:rPr lang="fr-FR" sz="2400" noProof="0" dirty="0" smtClean="0"/>
              <a:t>Réseau =&gt; rhizome : nature fluide des relations</a:t>
            </a:r>
          </a:p>
          <a:p>
            <a:pPr>
              <a:spcBef>
                <a:spcPts val="0"/>
              </a:spcBef>
              <a:buNone/>
            </a:pPr>
            <a:r>
              <a:rPr lang="fr-FR" sz="2400" noProof="0" dirty="0" smtClean="0"/>
              <a:t>Théorie =&gt; ontologie : non pas une explication, mais une perspective</a:t>
            </a:r>
          </a:p>
          <a:p>
            <a:pPr>
              <a:spcBef>
                <a:spcPts val="0"/>
              </a:spcBef>
              <a:buNone/>
            </a:pPr>
            <a:r>
              <a:rPr lang="fr-FR" sz="2000" noProof="0" dirty="0" smtClean="0"/>
              <a:t>Ontologie: </a:t>
            </a:r>
            <a:r>
              <a:rPr lang="fr-FR" sz="2000" dirty="0" smtClean="0"/>
              <a:t>étude de l’être </a:t>
            </a:r>
            <a:r>
              <a:rPr lang="fr-FR" sz="2000" noProof="0" dirty="0" smtClean="0"/>
              <a:t>(de la nature des choses)</a:t>
            </a:r>
          </a:p>
          <a:p>
            <a:pPr>
              <a:spcBef>
                <a:spcPts val="0"/>
              </a:spcBef>
              <a:buNone/>
            </a:pPr>
            <a:endParaRPr lang="fr-FR" sz="2000" noProof="0" dirty="0" smtClean="0"/>
          </a:p>
          <a:p>
            <a:pPr>
              <a:spcBef>
                <a:spcPts val="0"/>
              </a:spcBef>
              <a:buNone/>
            </a:pPr>
            <a:r>
              <a:rPr lang="fr-FR" sz="2800" noProof="0" dirty="0" smtClean="0"/>
              <a:t>Ontologie selon l’ANT : </a:t>
            </a:r>
            <a:br>
              <a:rPr lang="fr-FR" sz="2800" noProof="0" dirty="0" smtClean="0"/>
            </a:br>
            <a:r>
              <a:rPr lang="fr-FR" sz="2400" noProof="0" dirty="0" smtClean="0"/>
              <a:t>socio-</a:t>
            </a:r>
            <a:r>
              <a:rPr lang="fr-FR" sz="2400" noProof="0" dirty="0" err="1" smtClean="0"/>
              <a:t>materielle</a:t>
            </a:r>
            <a:r>
              <a:rPr lang="fr-FR" sz="2400" noProof="0" dirty="0" smtClean="0"/>
              <a:t> =&gt; les éléments des réseaux sont hybrides: </a:t>
            </a:r>
            <a:r>
              <a:rPr lang="fr-FR" sz="2800" noProof="0" dirty="0" smtClean="0"/>
              <a:t/>
            </a:r>
            <a:br>
              <a:rPr lang="fr-FR" sz="2800" noProof="0" dirty="0" smtClean="0"/>
            </a:br>
            <a:r>
              <a:rPr lang="fr-FR" sz="2000" noProof="0" dirty="0" smtClean="0"/>
              <a:t>matériels et sociaux</a:t>
            </a:r>
            <a:br>
              <a:rPr lang="fr-FR" sz="2000" noProof="0" dirty="0" smtClean="0"/>
            </a:br>
            <a:r>
              <a:rPr lang="fr-FR" sz="2000" noProof="0" dirty="0" smtClean="0"/>
              <a:t>naturels et culturels</a:t>
            </a:r>
            <a:br>
              <a:rPr lang="fr-FR" sz="2000" noProof="0" dirty="0" smtClean="0"/>
            </a:br>
            <a:r>
              <a:rPr lang="fr-FR" sz="2000" noProof="0" dirty="0" smtClean="0"/>
              <a:t>humains et non-humains/ etc. </a:t>
            </a:r>
          </a:p>
          <a:p>
            <a:pPr>
              <a:spcBef>
                <a:spcPts val="0"/>
              </a:spcBef>
              <a:buNone/>
            </a:pPr>
            <a:r>
              <a:rPr lang="fr-FR" sz="2800" noProof="0" dirty="0" smtClean="0"/>
              <a:t>Symétrie généralisée :</a:t>
            </a:r>
            <a:br>
              <a:rPr lang="fr-FR" sz="2800" noProof="0" dirty="0" smtClean="0"/>
            </a:br>
            <a:r>
              <a:rPr lang="fr-FR" sz="2400" noProof="0" dirty="0" smtClean="0"/>
              <a:t> humains et non-humains peuvent contribuer à l’action </a:t>
            </a:r>
            <a:endParaRPr lang="fr-FR" sz="24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58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Actor-Network Theory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14" y="125720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noProof="0" dirty="0" smtClean="0"/>
              <a:t>Deux champs de recherche : </a:t>
            </a:r>
          </a:p>
          <a:p>
            <a:pPr>
              <a:buNone/>
            </a:pPr>
            <a:r>
              <a:rPr lang="fr-FR" sz="2800" noProof="0" dirty="0" smtClean="0"/>
              <a:t>“</a:t>
            </a:r>
            <a:r>
              <a:rPr lang="fr-FR" sz="2800" noProof="0" dirty="0" err="1" smtClean="0"/>
              <a:t>Associologie</a:t>
            </a:r>
            <a:r>
              <a:rPr lang="fr-FR" sz="2800" noProof="0" dirty="0" smtClean="0"/>
              <a:t>”:  tracer les associations entre actants (et comment ils deviennent actants) = comprendre pourquoi des actions apparaissent</a:t>
            </a:r>
          </a:p>
          <a:p>
            <a:pPr>
              <a:buNone/>
            </a:pPr>
            <a:r>
              <a:rPr lang="fr-FR" sz="2800" noProof="0" dirty="0" smtClean="0"/>
              <a:t>Stabilité/</a:t>
            </a:r>
            <a:r>
              <a:rPr lang="fr-FR" sz="2800" noProof="0" dirty="0" err="1" smtClean="0"/>
              <a:t>fluidit</a:t>
            </a:r>
            <a:r>
              <a:rPr lang="fr-FR" sz="2800" dirty="0" smtClean="0"/>
              <a:t>é des réseaux</a:t>
            </a:r>
            <a:endParaRPr lang="fr-FR" sz="2800" noProof="0" dirty="0" smtClean="0"/>
          </a:p>
          <a:p>
            <a:pPr>
              <a:buNone/>
            </a:pPr>
            <a:endParaRPr lang="fr-FR" sz="280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59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0"/>
            <a:ext cx="8229600" cy="1143000"/>
          </a:xfrm>
        </p:spPr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915050"/>
            <a:ext cx="4752528" cy="269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1071196" y="3865959"/>
            <a:ext cx="6569929" cy="1429367"/>
            <a:chOff x="1071196" y="4097975"/>
            <a:chExt cx="6569929" cy="1429367"/>
          </a:xfrm>
        </p:grpSpPr>
        <p:sp>
          <p:nvSpPr>
            <p:cNvPr id="5" name="TextBox 4"/>
            <p:cNvSpPr txBox="1"/>
            <p:nvPr/>
          </p:nvSpPr>
          <p:spPr>
            <a:xfrm>
              <a:off x="1338043" y="4370339"/>
              <a:ext cx="6122011" cy="76944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BE" sz="2400" dirty="0" smtClean="0"/>
                <a:t>Les </a:t>
              </a:r>
              <a:r>
                <a:rPr lang="nl-BE" sz="2400" dirty="0" err="1" smtClean="0"/>
                <a:t>structures</a:t>
              </a:r>
              <a:r>
                <a:rPr lang="nl-BE" sz="2400" dirty="0" smtClean="0"/>
                <a:t> et </a:t>
              </a:r>
              <a:r>
                <a:rPr lang="nl-BE" sz="2400" dirty="0" err="1" smtClean="0"/>
                <a:t>processus</a:t>
              </a:r>
              <a:r>
                <a:rPr lang="nl-BE" sz="2400" dirty="0" smtClean="0"/>
                <a:t> </a:t>
              </a:r>
              <a:r>
                <a:rPr lang="nl-BE" sz="2400" dirty="0" err="1" smtClean="0"/>
                <a:t>affectent</a:t>
              </a:r>
              <a:r>
                <a:rPr lang="nl-BE" sz="2400" dirty="0" smtClean="0"/>
                <a:t> </a:t>
              </a:r>
              <a:r>
                <a:rPr lang="nl-BE" sz="2400" dirty="0" err="1" smtClean="0"/>
                <a:t>le</a:t>
              </a:r>
              <a:r>
                <a:rPr lang="nl-BE" sz="2400" dirty="0" smtClean="0"/>
                <a:t> </a:t>
              </a:r>
              <a:r>
                <a:rPr lang="nl-BE" sz="2400" dirty="0" err="1" smtClean="0"/>
                <a:t>contexte</a:t>
              </a:r>
              <a:r>
                <a:rPr lang="nl-BE" sz="2400" dirty="0" smtClean="0"/>
                <a:t/>
              </a:r>
              <a:br>
                <a:rPr lang="nl-BE" sz="2400" dirty="0" smtClean="0"/>
              </a:br>
              <a:r>
                <a:rPr lang="nl-BE" sz="2000" dirty="0" err="1" smtClean="0"/>
                <a:t>Organisations</a:t>
              </a:r>
              <a:r>
                <a:rPr lang="nl-BE" sz="2000" dirty="0" smtClean="0"/>
                <a:t> </a:t>
              </a:r>
              <a:r>
                <a:rPr lang="nl-BE" sz="2000" dirty="0" err="1" smtClean="0"/>
                <a:t>publiques</a:t>
              </a:r>
              <a:r>
                <a:rPr lang="nl-BE" sz="2000" dirty="0" smtClean="0"/>
                <a:t> et </a:t>
              </a:r>
              <a:r>
                <a:rPr lang="nl-BE" sz="2000" dirty="0" err="1" smtClean="0"/>
                <a:t>privées</a:t>
              </a:r>
              <a:r>
                <a:rPr lang="nl-BE" sz="2000" dirty="0" smtClean="0"/>
                <a:t> =&gt; </a:t>
              </a:r>
              <a:r>
                <a:rPr lang="nl-BE" sz="2000" dirty="0" err="1" smtClean="0"/>
                <a:t>Gouvernance</a:t>
              </a:r>
              <a:endParaRPr lang="nl-NL" sz="2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1071196" y="4097975"/>
              <a:ext cx="6569929" cy="1429367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89115" y="5324161"/>
            <a:ext cx="6381733" cy="1735754"/>
            <a:chOff x="2006715" y="5146737"/>
            <a:chExt cx="5863869" cy="1735754"/>
          </a:xfrm>
        </p:grpSpPr>
        <p:sp>
          <p:nvSpPr>
            <p:cNvPr id="18" name="TextBox 17"/>
            <p:cNvSpPr txBox="1"/>
            <p:nvPr/>
          </p:nvSpPr>
          <p:spPr>
            <a:xfrm>
              <a:off x="2321749" y="5435941"/>
              <a:ext cx="5548835" cy="144655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BE" sz="2400" dirty="0" err="1" smtClean="0"/>
                <a:t>Résultats</a:t>
              </a:r>
              <a:r>
                <a:rPr lang="nl-BE" sz="2400" dirty="0" smtClean="0"/>
                <a:t> de </a:t>
              </a:r>
              <a:r>
                <a:rPr lang="nl-BE" sz="2400" dirty="0" err="1" smtClean="0"/>
                <a:t>subsistance</a:t>
              </a:r>
              <a:r>
                <a:rPr lang="nl-BE" sz="2400" dirty="0" smtClean="0"/>
                <a:t> </a:t>
              </a:r>
              <a:r>
                <a:rPr lang="nl-BE" sz="2400" dirty="0" err="1" smtClean="0"/>
                <a:t>changent</a:t>
              </a:r>
              <a:r>
                <a:rPr lang="nl-BE" sz="2400" dirty="0" smtClean="0"/>
                <a:t> </a:t>
              </a:r>
              <a:r>
                <a:rPr lang="nl-BE" sz="2400" dirty="0" smtClean="0"/>
                <a:t>les </a:t>
              </a:r>
              <a:r>
                <a:rPr lang="nl-BE" sz="2400" dirty="0" err="1" smtClean="0"/>
                <a:t>avoirs</a:t>
              </a:r>
              <a:endParaRPr lang="nl-BE" sz="2400" dirty="0" smtClean="0"/>
            </a:p>
            <a:p>
              <a:pPr lvl="1"/>
              <a:r>
                <a:rPr lang="nl-BE" sz="2000" dirty="0" smtClean="0"/>
                <a:t>= </a:t>
              </a:r>
              <a:r>
                <a:rPr lang="nl-BE" sz="2000" dirty="0" err="1" smtClean="0"/>
                <a:t>développement</a:t>
              </a:r>
              <a:r>
                <a:rPr lang="nl-BE" sz="2000" dirty="0" smtClean="0"/>
                <a:t> (</a:t>
              </a:r>
              <a:r>
                <a:rPr lang="nl-BE" sz="2000" dirty="0" err="1" smtClean="0"/>
                <a:t>ou</a:t>
              </a:r>
              <a:r>
                <a:rPr lang="nl-BE" sz="2000" dirty="0" smtClean="0"/>
                <a:t> </a:t>
              </a:r>
              <a:r>
                <a:rPr lang="nl-BE" sz="2000" dirty="0" err="1" smtClean="0"/>
                <a:t>pauvreté</a:t>
              </a:r>
              <a:r>
                <a:rPr lang="nl-BE" sz="2000" dirty="0" smtClean="0"/>
                <a:t> </a:t>
              </a:r>
              <a:r>
                <a:rPr lang="nl-BE" sz="2000" dirty="0" err="1" smtClean="0"/>
                <a:t>accrue</a:t>
              </a:r>
              <a:r>
                <a:rPr lang="nl-BE" sz="2000" dirty="0" smtClean="0"/>
                <a:t>)</a:t>
              </a:r>
            </a:p>
            <a:p>
              <a:pPr lvl="1"/>
              <a:r>
                <a:rPr lang="nl-BE" sz="2000" dirty="0" smtClean="0"/>
                <a:t> </a:t>
              </a:r>
              <a:endParaRPr lang="nl-NL" sz="200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2006715" y="5146737"/>
              <a:ext cx="5684150" cy="132230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22" name="Curved Down Arrow 21"/>
          <p:cNvSpPr/>
          <p:nvPr/>
        </p:nvSpPr>
        <p:spPr>
          <a:xfrm rot="10800000">
            <a:off x="3086834" y="3338989"/>
            <a:ext cx="3015335" cy="405045"/>
          </a:xfrm>
          <a:prstGeom prst="curvedDownArrow">
            <a:avLst>
              <a:gd name="adj1" fmla="val 25000"/>
              <a:gd name="adj2" fmla="val 50000"/>
              <a:gd name="adj3" fmla="val 29561"/>
            </a:avLst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Curved Up Arrow 22"/>
          <p:cNvSpPr/>
          <p:nvPr/>
        </p:nvSpPr>
        <p:spPr>
          <a:xfrm rot="10800000">
            <a:off x="2231740" y="1628800"/>
            <a:ext cx="2250250" cy="405045"/>
          </a:xfrm>
          <a:prstGeom prst="curvedUp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Content Placeholder 4" descr="DSCN7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39775"/>
            <a:ext cx="9144000" cy="6118225"/>
          </a:xfrm>
        </p:spPr>
      </p:pic>
      <p:sp>
        <p:nvSpPr>
          <p:cNvPr id="7270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1EC2B9-CC84-415C-A5E6-6F1179ACF159}" type="slidenum">
              <a:rPr lang="nl-NL">
                <a:solidFill>
                  <a:srgbClr val="898989"/>
                </a:solidFill>
              </a:rPr>
              <a:pPr/>
              <a:t>60</a:t>
            </a:fld>
            <a:endParaRPr lang="nl-NL">
              <a:solidFill>
                <a:srgbClr val="89898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Agriculture de su</a:t>
            </a:r>
            <a:r>
              <a:rPr lang="fr-FR" noProof="0" dirty="0" err="1" smtClean="0"/>
              <a:t>bsistance</a:t>
            </a:r>
            <a:r>
              <a:rPr lang="fr-FR" noProof="0" dirty="0" smtClean="0"/>
              <a:t> </a:t>
            </a:r>
            <a:br>
              <a:rPr lang="fr-FR" noProof="0" dirty="0" smtClean="0"/>
            </a:br>
            <a:r>
              <a:rPr lang="fr-FR" noProof="0" dirty="0" smtClean="0"/>
              <a:t>Sud-ouest de l’Ethiopie</a:t>
            </a:r>
            <a:endParaRPr lang="fr-FR" noProof="0" dirty="0"/>
          </a:p>
        </p:txBody>
      </p:sp>
      <p:sp>
        <p:nvSpPr>
          <p:cNvPr id="72709" name="TextBox 5"/>
          <p:cNvSpPr txBox="1">
            <a:spLocks noChangeArrowheads="1"/>
          </p:cNvSpPr>
          <p:nvPr/>
        </p:nvSpPr>
        <p:spPr bwMode="auto">
          <a:xfrm>
            <a:off x="6875463" y="4886325"/>
            <a:ext cx="2087623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nl-BE" sz="1800" dirty="0" smtClean="0">
                <a:solidFill>
                  <a:srgbClr val="000000"/>
                </a:solidFill>
                <a:latin typeface="Calibri" pitchFamily="34" charset="0"/>
              </a:rPr>
              <a:t>Cultures </a:t>
            </a:r>
            <a:r>
              <a:rPr lang="nl-BE" sz="1800" dirty="0" err="1" smtClean="0">
                <a:solidFill>
                  <a:srgbClr val="000000"/>
                </a:solidFill>
                <a:latin typeface="Calibri" pitchFamily="34" charset="0"/>
              </a:rPr>
              <a:t>principales</a:t>
            </a:r>
            <a:r>
              <a:rPr lang="nl-BE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algn="l">
              <a:spcBef>
                <a:spcPct val="0"/>
              </a:spcBef>
            </a:pPr>
            <a:r>
              <a:rPr lang="nl-BE" dirty="0" smtClean="0">
                <a:solidFill>
                  <a:srgbClr val="000000"/>
                </a:solidFill>
                <a:latin typeface="Calibri" pitchFamily="34" charset="0"/>
              </a:rPr>
              <a:t>Maïs</a:t>
            </a:r>
            <a:endParaRPr lang="nl-BE" sz="1800" dirty="0">
              <a:solidFill>
                <a:srgbClr val="000000"/>
              </a:solidFill>
              <a:latin typeface="Calibri" pitchFamily="34" charset="0"/>
            </a:endParaRPr>
          </a:p>
          <a:p>
            <a:pPr algn="l">
              <a:spcBef>
                <a:spcPct val="0"/>
              </a:spcBef>
            </a:pPr>
            <a:r>
              <a:rPr lang="nl-BE" sz="1800" dirty="0">
                <a:solidFill>
                  <a:srgbClr val="000000"/>
                </a:solidFill>
                <a:latin typeface="Calibri" pitchFamily="34" charset="0"/>
              </a:rPr>
              <a:t>+ </a:t>
            </a:r>
            <a:r>
              <a:rPr lang="nl-BE" sz="1800" dirty="0" err="1" smtClean="0">
                <a:solidFill>
                  <a:srgbClr val="000000"/>
                </a:solidFill>
                <a:latin typeface="Calibri" pitchFamily="34" charset="0"/>
              </a:rPr>
              <a:t>jardin</a:t>
            </a:r>
            <a:endParaRPr lang="nl-BE" sz="1800" dirty="0">
              <a:solidFill>
                <a:srgbClr val="000000"/>
              </a:solidFill>
              <a:latin typeface="Calibri" pitchFamily="34" charset="0"/>
            </a:endParaRPr>
          </a:p>
          <a:p>
            <a:pPr algn="l">
              <a:spcBef>
                <a:spcPct val="0"/>
              </a:spcBef>
            </a:pPr>
            <a:r>
              <a:rPr lang="nl-BE" sz="1800" dirty="0">
                <a:solidFill>
                  <a:srgbClr val="000000"/>
                </a:solidFill>
                <a:latin typeface="Calibri" pitchFamily="34" charset="0"/>
              </a:rPr>
              <a:t>+ </a:t>
            </a:r>
            <a:r>
              <a:rPr lang="nl-BE" sz="1800" dirty="0" err="1" smtClean="0">
                <a:solidFill>
                  <a:srgbClr val="000000"/>
                </a:solidFill>
                <a:latin typeface="Calibri" pitchFamily="34" charset="0"/>
              </a:rPr>
              <a:t>bétail</a:t>
            </a:r>
            <a:endParaRPr lang="nl-BE" sz="1800" dirty="0">
              <a:solidFill>
                <a:srgbClr val="000000"/>
              </a:solidFill>
              <a:latin typeface="Calibri" pitchFamily="34" charset="0"/>
            </a:endParaRPr>
          </a:p>
          <a:p>
            <a:pPr algn="l">
              <a:spcBef>
                <a:spcPct val="0"/>
              </a:spcBef>
            </a:pPr>
            <a:r>
              <a:rPr lang="nl-BE" sz="1800" dirty="0">
                <a:solidFill>
                  <a:srgbClr val="000000"/>
                </a:solidFill>
                <a:latin typeface="Calibri" pitchFamily="34" charset="0"/>
              </a:rPr>
              <a:t>+ </a:t>
            </a:r>
            <a:r>
              <a:rPr lang="nl-BE" sz="1800" dirty="0" err="1" smtClean="0">
                <a:solidFill>
                  <a:srgbClr val="000000"/>
                </a:solidFill>
                <a:latin typeface="Calibri" pitchFamily="34" charset="0"/>
              </a:rPr>
              <a:t>produits</a:t>
            </a:r>
            <a:r>
              <a:rPr lang="nl-BE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nl-BE" sz="1800" dirty="0" err="1" smtClean="0">
                <a:solidFill>
                  <a:srgbClr val="000000"/>
                </a:solidFill>
                <a:latin typeface="Calibri" pitchFamily="34" charset="0"/>
              </a:rPr>
              <a:t>forestiers</a:t>
            </a:r>
            <a:endParaRPr lang="nl-NL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905000"/>
            <a:ext cx="8820150" cy="2169825"/>
          </a:xfrm>
          <a:prstGeom prst="rect">
            <a:avLst/>
          </a:prstGeom>
          <a:solidFill>
            <a:srgbClr val="FFFFFF">
              <a:alpha val="52941"/>
            </a:srgbClr>
          </a:solidFill>
        </p:spPr>
        <p:txBody>
          <a:bodyPr>
            <a:spAutoFit/>
          </a:bodyPr>
          <a:lstStyle/>
          <a:p>
            <a:pPr marL="342900" indent="-342900" algn="l" eaLnBrk="0" hangingPunct="0">
              <a:spcBef>
                <a:spcPct val="20000"/>
              </a:spcBef>
              <a:defRPr/>
            </a:pP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Du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paysan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à: 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/>
            </a:r>
            <a:br>
              <a:rPr lang="nl-BE" sz="2700" kern="0" dirty="0">
                <a:solidFill>
                  <a:srgbClr val="000000"/>
                </a:solidFill>
                <a:latin typeface="Tahoma"/>
              </a:rPr>
            </a:b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le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paysan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(et les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institutions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dont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il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fait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partie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) 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terre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semences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fertilisants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charrue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animaux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+ 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sol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faune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+ 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soleil + eau + ferme + route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grange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sacs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commerçant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argent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….</a:t>
            </a:r>
            <a:endParaRPr lang="nl-BE" sz="2700" kern="0" dirty="0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geshavillage.com/images/nurser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110" y="-3271266"/>
            <a:ext cx="13496544" cy="10129266"/>
          </a:xfrm>
          <a:prstGeom prst="rect">
            <a:avLst/>
          </a:prstGeom>
          <a:noFill/>
        </p:spPr>
      </p:pic>
      <p:sp>
        <p:nvSpPr>
          <p:cNvPr id="737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6E8472-9B6A-4658-9F70-1BA4EE3219CD}" type="slidenum">
              <a:rPr lang="nl-NL">
                <a:solidFill>
                  <a:srgbClr val="898989"/>
                </a:solidFill>
              </a:rPr>
              <a:pPr/>
              <a:t>61</a:t>
            </a:fld>
            <a:endParaRPr lang="nl-NL">
              <a:solidFill>
                <a:srgbClr val="898989"/>
              </a:solidFill>
            </a:endParaRPr>
          </a:p>
        </p:txBody>
      </p:sp>
      <p:sp>
        <p:nvSpPr>
          <p:cNvPr id="73732" name="Title 1"/>
          <p:cNvSpPr>
            <a:spLocks noGrp="1"/>
          </p:cNvSpPr>
          <p:nvPr>
            <p:ph type="title"/>
          </p:nvPr>
        </p:nvSpPr>
        <p:spPr>
          <a:xfrm>
            <a:off x="619772" y="0"/>
            <a:ext cx="8229600" cy="1143000"/>
          </a:xfrm>
          <a:solidFill>
            <a:schemeClr val="bg1">
              <a:alpha val="45000"/>
            </a:schemeClr>
          </a:solidFill>
        </p:spPr>
        <p:txBody>
          <a:bodyPr>
            <a:normAutofit fontScale="90000"/>
          </a:bodyPr>
          <a:lstStyle/>
          <a:p>
            <a:r>
              <a:rPr lang="fr-FR" noProof="0" dirty="0" smtClean="0">
                <a:solidFill>
                  <a:srgbClr val="C00000"/>
                </a:solidFill>
              </a:rPr>
              <a:t>Plantation de </a:t>
            </a:r>
            <a:r>
              <a:rPr lang="fr-FR" dirty="0">
                <a:solidFill>
                  <a:srgbClr val="C00000"/>
                </a:solidFill>
              </a:rPr>
              <a:t>café </a:t>
            </a:r>
            <a:r>
              <a:rPr lang="fr-FR" dirty="0" smtClean="0">
                <a:solidFill>
                  <a:srgbClr val="C00000"/>
                </a:solidFill>
              </a:rPr>
              <a:t/>
            </a:r>
            <a:br>
              <a:rPr lang="fr-FR" dirty="0" smtClean="0">
                <a:solidFill>
                  <a:srgbClr val="C00000"/>
                </a:solidFill>
              </a:rPr>
            </a:br>
            <a:r>
              <a:rPr lang="fr-FR" dirty="0" smtClean="0">
                <a:solidFill>
                  <a:srgbClr val="C00000"/>
                </a:solidFill>
              </a:rPr>
              <a:t>Sud-ouest </a:t>
            </a:r>
            <a:r>
              <a:rPr lang="fr-FR" dirty="0">
                <a:solidFill>
                  <a:srgbClr val="C00000"/>
                </a:solidFill>
              </a:rPr>
              <a:t>de l’Ethiopie</a:t>
            </a:r>
            <a:endParaRPr lang="fr-FR" noProof="0" dirty="0" smtClean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866689"/>
            <a:ext cx="8820150" cy="3000821"/>
          </a:xfrm>
          <a:prstGeom prst="rect">
            <a:avLst/>
          </a:prstGeom>
          <a:solidFill>
            <a:srgbClr val="FFFFFF">
              <a:alpha val="52941"/>
            </a:srgbClr>
          </a:solidFill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De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l’agriculteur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à : 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/>
            </a:r>
            <a:br>
              <a:rPr lang="nl-BE" sz="2700" kern="0" dirty="0">
                <a:solidFill>
                  <a:srgbClr val="000000"/>
                </a:solidFill>
                <a:latin typeface="Tahoma"/>
              </a:rPr>
            </a:b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l’agriculteur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 (et les </a:t>
            </a:r>
            <a:r>
              <a:rPr lang="nl-BE" sz="2700" kern="0" dirty="0" err="1">
                <a:solidFill>
                  <a:srgbClr val="000000"/>
                </a:solidFill>
                <a:latin typeface="Tahoma"/>
              </a:rPr>
              <a:t>institutions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 err="1">
                <a:solidFill>
                  <a:srgbClr val="000000"/>
                </a:solidFill>
                <a:latin typeface="Tahoma"/>
              </a:rPr>
              <a:t>dont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 err="1">
                <a:solidFill>
                  <a:srgbClr val="000000"/>
                </a:solidFill>
                <a:latin typeface="Tahoma"/>
              </a:rPr>
              <a:t>il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 fait </a:t>
            </a:r>
            <a:r>
              <a:rPr lang="nl-BE" sz="2700" kern="0" dirty="0" err="1">
                <a:solidFill>
                  <a:srgbClr val="000000"/>
                </a:solidFill>
                <a:latin typeface="Tahoma"/>
              </a:rPr>
              <a:t>partie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)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terre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titres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fonciers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clôtures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arbres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engrais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</a:t>
            </a:r>
            <a:r>
              <a:rPr lang="nl-BE" sz="2700" kern="0" dirty="0" err="1">
                <a:solidFill>
                  <a:srgbClr val="000000"/>
                </a:solidFill>
                <a:latin typeface="Tahoma"/>
              </a:rPr>
              <a:t>herbicides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 + pesticides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Monsanto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+ 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machines (lavage,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défibrage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,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fermentation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,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sechage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Etat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agence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de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certification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emballage + route + 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camions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ports</a:t>
            </a:r>
            <a:r>
              <a:rPr lang="nl-BE" sz="2700" kern="0" dirty="0" smtClean="0">
                <a:solidFill>
                  <a:srgbClr val="000000"/>
                </a:solidFill>
                <a:latin typeface="Tahoma"/>
              </a:rPr>
              <a:t> + </a:t>
            </a:r>
            <a:r>
              <a:rPr lang="nl-BE" sz="2700" kern="0" dirty="0" err="1" smtClean="0">
                <a:solidFill>
                  <a:srgbClr val="000000"/>
                </a:solidFill>
                <a:latin typeface="Tahoma"/>
              </a:rPr>
              <a:t>bateaux</a:t>
            </a:r>
            <a:r>
              <a:rPr lang="nl-BE" sz="2700" kern="0" smtClean="0">
                <a:solidFill>
                  <a:srgbClr val="000000"/>
                </a:solidFill>
                <a:latin typeface="Tahoma"/>
              </a:rPr>
              <a:t> + Starbucks </a:t>
            </a:r>
            <a:r>
              <a:rPr lang="nl-BE" sz="2700" kern="0" dirty="0">
                <a:solidFill>
                  <a:srgbClr val="000000"/>
                </a:solidFill>
                <a:latin typeface="Tahoma"/>
              </a:rPr>
              <a:t>+…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853" y="1493785"/>
            <a:ext cx="3200748" cy="506313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fr-FR" sz="4000" noProof="0" dirty="0" smtClean="0"/>
              <a:t>Avoirs de subsistance </a:t>
            </a:r>
            <a:br>
              <a:rPr lang="fr-FR" sz="4000" noProof="0" dirty="0" smtClean="0"/>
            </a:br>
            <a:r>
              <a:rPr lang="fr-FR" sz="4000" noProof="0" dirty="0" smtClean="0"/>
              <a:t>= capitaux</a:t>
            </a:r>
          </a:p>
          <a:p>
            <a:pPr>
              <a:buNone/>
            </a:pPr>
            <a:r>
              <a:rPr lang="fr-FR" noProof="0" dirty="0" smtClean="0"/>
              <a:t>Capital Humain : savoirs, savoir-faire, capacité de travail et santé</a:t>
            </a:r>
          </a:p>
          <a:p>
            <a:pPr>
              <a:buNone/>
            </a:pPr>
            <a:r>
              <a:rPr lang="fr-FR" noProof="0" dirty="0" smtClean="0"/>
              <a:t>Capital Social : réseaux et relations</a:t>
            </a:r>
          </a:p>
          <a:p>
            <a:pPr>
              <a:buNone/>
            </a:pPr>
            <a:r>
              <a:rPr lang="fr-FR" noProof="0" dirty="0" smtClean="0"/>
              <a:t>Capital Natural : stocks de ressources naturelles</a:t>
            </a:r>
          </a:p>
          <a:p>
            <a:pPr>
              <a:buNone/>
            </a:pPr>
            <a:r>
              <a:rPr lang="fr-FR" noProof="0" dirty="0" smtClean="0"/>
              <a:t>Capital physique : infrastructures de base et moyens de production</a:t>
            </a:r>
          </a:p>
          <a:p>
            <a:pPr>
              <a:buNone/>
            </a:pPr>
            <a:r>
              <a:rPr lang="fr-FR" noProof="0" dirty="0" smtClean="0"/>
              <a:t>Capital financier: avoirs financiers et revenus réguliers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98830"/>
            <a:ext cx="58769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287" y="5008721"/>
            <a:ext cx="61993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err="1" smtClean="0"/>
              <a:t>Appliqués</a:t>
            </a:r>
            <a:r>
              <a:rPr lang="nl-BE" sz="2400" dirty="0" smtClean="0"/>
              <a:t> à </a:t>
            </a:r>
            <a:r>
              <a:rPr lang="nl-BE" sz="2400" dirty="0" err="1" smtClean="0"/>
              <a:t>différentes</a:t>
            </a:r>
            <a:r>
              <a:rPr lang="nl-BE" sz="2400" dirty="0" smtClean="0"/>
              <a:t> </a:t>
            </a:r>
            <a:r>
              <a:rPr lang="nl-BE" sz="2400" dirty="0" err="1" smtClean="0"/>
              <a:t>échelles</a:t>
            </a:r>
            <a:r>
              <a:rPr lang="nl-BE" sz="2400" dirty="0" smtClean="0"/>
              <a:t> </a:t>
            </a:r>
            <a:r>
              <a:rPr lang="nl-BE" sz="2400" dirty="0" err="1" smtClean="0"/>
              <a:t>socio-spatiales</a:t>
            </a:r>
            <a:r>
              <a:rPr lang="nl-BE" sz="2400" dirty="0" smtClean="0"/>
              <a:t>: </a:t>
            </a:r>
          </a:p>
          <a:p>
            <a:r>
              <a:rPr lang="nl-BE" sz="2400" dirty="0" smtClean="0"/>
              <a:t>Individu</a:t>
            </a:r>
            <a:br>
              <a:rPr lang="nl-BE" sz="2400" dirty="0" smtClean="0"/>
            </a:br>
            <a:r>
              <a:rPr lang="nl-BE" sz="2400" dirty="0" err="1" smtClean="0"/>
              <a:t>Ménage</a:t>
            </a:r>
            <a:endParaRPr lang="nl-BE" sz="2400" dirty="0" smtClean="0"/>
          </a:p>
          <a:p>
            <a:r>
              <a:rPr lang="nl-BE" sz="2400" dirty="0" err="1" smtClean="0"/>
              <a:t>Communauté</a:t>
            </a:r>
            <a:endParaRPr lang="nl-BE" sz="2400" dirty="0" smtClean="0"/>
          </a:p>
          <a:p>
            <a:r>
              <a:rPr lang="nl-BE" sz="2400" dirty="0" err="1" smtClean="0"/>
              <a:t>Région</a:t>
            </a:r>
            <a:endParaRPr lang="nl-BE" sz="2400" dirty="0" smtClean="0"/>
          </a:p>
          <a:p>
            <a:endParaRPr lang="nl-NL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83112" y="1438507"/>
            <a:ext cx="294503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BE" sz="2000" dirty="0" smtClean="0"/>
              <a:t>Le </a:t>
            </a:r>
            <a:r>
              <a:rPr lang="nl-BE" sz="2000" dirty="0" err="1" smtClean="0"/>
              <a:t>Pentagone</a:t>
            </a:r>
            <a:r>
              <a:rPr lang="nl-BE" sz="2000" dirty="0" smtClean="0"/>
              <a:t> des </a:t>
            </a:r>
            <a:r>
              <a:rPr lang="nl-BE" sz="2000" dirty="0" err="1" smtClean="0"/>
              <a:t>capitaux</a:t>
            </a:r>
            <a:endParaRPr lang="nl-NL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7135" y="1493785"/>
            <a:ext cx="3105345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noProof="0" smtClean="0"/>
              <a:t>Social structure:</a:t>
            </a:r>
          </a:p>
          <a:p>
            <a:pPr>
              <a:buNone/>
            </a:pPr>
            <a:r>
              <a:rPr lang="fr-FR" sz="2600" noProof="0" smtClean="0"/>
              <a:t>Stratification: differentiation between people according to their command of resources</a:t>
            </a:r>
          </a:p>
          <a:p>
            <a:pPr>
              <a:buNone/>
            </a:pPr>
            <a:r>
              <a:rPr lang="fr-FR" sz="2600" noProof="0" smtClean="0"/>
              <a:t>Rank: differentiation between people according to their authority over other people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76766"/>
            <a:ext cx="58769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877145" y="2033845"/>
            <a:ext cx="2655295" cy="1980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4481990" y="3846896"/>
            <a:ext cx="1305145" cy="4500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566555" y="5377066"/>
            <a:ext cx="1260140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4076945" y="5377066"/>
            <a:ext cx="1350150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5877145" y="4104075"/>
            <a:ext cx="2880320" cy="171019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2321750" y="2721772"/>
            <a:ext cx="1215135" cy="2700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161510" y="3936906"/>
            <a:ext cx="1125125" cy="31503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4031941" y="5332061"/>
            <a:ext cx="1350150" cy="3600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2276745" y="2676766"/>
            <a:ext cx="1215135" cy="2700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Freeform 16"/>
          <p:cNvSpPr/>
          <p:nvPr/>
        </p:nvSpPr>
        <p:spPr>
          <a:xfrm>
            <a:off x="4378656" y="4367297"/>
            <a:ext cx="561834" cy="968991"/>
          </a:xfrm>
          <a:custGeom>
            <a:avLst/>
            <a:gdLst>
              <a:gd name="connsiteX0" fmla="*/ 288878 w 561834"/>
              <a:gd name="connsiteY0" fmla="*/ 968991 h 968991"/>
              <a:gd name="connsiteX1" fmla="*/ 220640 w 561834"/>
              <a:gd name="connsiteY1" fmla="*/ 832514 h 968991"/>
              <a:gd name="connsiteX2" fmla="*/ 56866 w 561834"/>
              <a:gd name="connsiteY2" fmla="*/ 313899 h 968991"/>
              <a:gd name="connsiteX3" fmla="*/ 561834 w 561834"/>
              <a:gd name="connsiteY3" fmla="*/ 0 h 96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34" h="968991">
                <a:moveTo>
                  <a:pt x="288878" y="968991"/>
                </a:moveTo>
                <a:cubicBezTo>
                  <a:pt x="274093" y="955343"/>
                  <a:pt x="259309" y="941696"/>
                  <a:pt x="220640" y="832514"/>
                </a:cubicBezTo>
                <a:cubicBezTo>
                  <a:pt x="181971" y="723332"/>
                  <a:pt x="0" y="452651"/>
                  <a:pt x="56866" y="313899"/>
                </a:cubicBezTo>
                <a:cubicBezTo>
                  <a:pt x="113732" y="175147"/>
                  <a:pt x="337783" y="87573"/>
                  <a:pt x="561834" y="0"/>
                </a:cubicBezTo>
              </a:path>
            </a:pathLst>
          </a:cu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Freeform 17"/>
          <p:cNvSpPr/>
          <p:nvPr/>
        </p:nvSpPr>
        <p:spPr>
          <a:xfrm>
            <a:off x="4885899" y="4312706"/>
            <a:ext cx="575480" cy="968991"/>
          </a:xfrm>
          <a:custGeom>
            <a:avLst/>
            <a:gdLst>
              <a:gd name="connsiteX0" fmla="*/ 177420 w 575480"/>
              <a:gd name="connsiteY0" fmla="*/ 0 h 968991"/>
              <a:gd name="connsiteX1" fmla="*/ 545910 w 575480"/>
              <a:gd name="connsiteY1" fmla="*/ 436729 h 968991"/>
              <a:gd name="connsiteX2" fmla="*/ 0 w 575480"/>
              <a:gd name="connsiteY2" fmla="*/ 968991 h 96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5480" h="968991">
                <a:moveTo>
                  <a:pt x="177420" y="0"/>
                </a:moveTo>
                <a:cubicBezTo>
                  <a:pt x="376450" y="137615"/>
                  <a:pt x="575480" y="275230"/>
                  <a:pt x="545910" y="436729"/>
                </a:cubicBezTo>
                <a:cubicBezTo>
                  <a:pt x="516340" y="598228"/>
                  <a:pt x="258170" y="783609"/>
                  <a:pt x="0" y="968991"/>
                </a:cubicBezTo>
              </a:path>
            </a:pathLst>
          </a:cu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xtBox 18"/>
          <p:cNvSpPr txBox="1"/>
          <p:nvPr/>
        </p:nvSpPr>
        <p:spPr>
          <a:xfrm>
            <a:off x="300251" y="1419363"/>
            <a:ext cx="34576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 err="1" smtClean="0"/>
              <a:t>Linking</a:t>
            </a:r>
            <a:r>
              <a:rPr lang="nl-BE" sz="3200" dirty="0" smtClean="0"/>
              <a:t> </a:t>
            </a:r>
            <a:r>
              <a:rPr lang="nl-BE" sz="3200" dirty="0" err="1" smtClean="0"/>
              <a:t>assets</a:t>
            </a:r>
            <a:r>
              <a:rPr lang="nl-BE" sz="3200" dirty="0" smtClean="0"/>
              <a:t> </a:t>
            </a:r>
            <a:r>
              <a:rPr lang="nl-BE" sz="3200" dirty="0" err="1" smtClean="0"/>
              <a:t>with</a:t>
            </a:r>
            <a:r>
              <a:rPr lang="nl-BE" sz="3200" dirty="0" smtClean="0"/>
              <a:t> </a:t>
            </a:r>
            <a:br>
              <a:rPr lang="nl-BE" sz="3200" dirty="0" smtClean="0"/>
            </a:br>
            <a:r>
              <a:rPr lang="nl-BE" sz="3200" dirty="0" err="1" smtClean="0"/>
              <a:t>social</a:t>
            </a:r>
            <a:r>
              <a:rPr lang="nl-BE" sz="3200" dirty="0" smtClean="0"/>
              <a:t> </a:t>
            </a:r>
            <a:r>
              <a:rPr lang="nl-BE" sz="3200" dirty="0" err="1" smtClean="0"/>
              <a:t>structure</a:t>
            </a:r>
            <a:endParaRPr lang="nl-NL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Sustainable Livelihood Approach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7135" y="1493785"/>
            <a:ext cx="3105345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noProof="0" smtClean="0"/>
              <a:t>Social structure:</a:t>
            </a:r>
          </a:p>
          <a:p>
            <a:pPr>
              <a:buNone/>
            </a:pPr>
            <a:r>
              <a:rPr lang="fr-FR" sz="2600" noProof="0" smtClean="0"/>
              <a:t>Stratification: differentiation between people according to their command of resources</a:t>
            </a:r>
          </a:p>
          <a:p>
            <a:pPr>
              <a:buNone/>
            </a:pPr>
            <a:r>
              <a:rPr lang="fr-FR" sz="2600" noProof="0" smtClean="0"/>
              <a:t>Rank: differentiation between people according to their authority over other people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D562-E38D-4CD3-A278-487061B582E0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76766"/>
            <a:ext cx="58769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877145" y="2033845"/>
            <a:ext cx="2655295" cy="1980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4481990" y="3874192"/>
            <a:ext cx="1305145" cy="45005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BE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Financial </a:t>
            </a:r>
            <a:r>
              <a:rPr lang="nl-BE" sz="1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capital</a:t>
            </a:r>
            <a:endParaRPr lang="nl-NL" sz="2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6555" y="5404362"/>
            <a:ext cx="1260140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4076945" y="5404362"/>
            <a:ext cx="1350150" cy="36004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Natural</a:t>
            </a:r>
            <a:r>
              <a:rPr lang="nl-BE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nl-BE" sz="14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capital</a:t>
            </a:r>
            <a:endParaRPr lang="nl-NL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7145" y="4104075"/>
            <a:ext cx="2880320" cy="171019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2321750" y="2749068"/>
            <a:ext cx="1215135" cy="2700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161510" y="3964202"/>
            <a:ext cx="1125125" cy="31503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4386789" y="3803484"/>
            <a:ext cx="1373050" cy="4819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2276745" y="2704062"/>
            <a:ext cx="1215135" cy="2700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Freeform 21"/>
          <p:cNvSpPr/>
          <p:nvPr/>
        </p:nvSpPr>
        <p:spPr>
          <a:xfrm>
            <a:off x="423081" y="2715919"/>
            <a:ext cx="1796955" cy="2688609"/>
          </a:xfrm>
          <a:custGeom>
            <a:avLst/>
            <a:gdLst>
              <a:gd name="connsiteX0" fmla="*/ 218364 w 1796955"/>
              <a:gd name="connsiteY0" fmla="*/ 0 h 2688609"/>
              <a:gd name="connsiteX1" fmla="*/ 1760561 w 1796955"/>
              <a:gd name="connsiteY1" fmla="*/ 1392071 h 2688609"/>
              <a:gd name="connsiteX2" fmla="*/ 0 w 1796955"/>
              <a:gd name="connsiteY2" fmla="*/ 2688609 h 2688609"/>
              <a:gd name="connsiteX3" fmla="*/ 0 w 1796955"/>
              <a:gd name="connsiteY3" fmla="*/ 2688609 h 2688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6955" h="2688609">
                <a:moveTo>
                  <a:pt x="218364" y="0"/>
                </a:moveTo>
                <a:cubicBezTo>
                  <a:pt x="1007659" y="471985"/>
                  <a:pt x="1796955" y="943970"/>
                  <a:pt x="1760561" y="1392071"/>
                </a:cubicBezTo>
                <a:cubicBezTo>
                  <a:pt x="1724167" y="1840172"/>
                  <a:pt x="0" y="2688609"/>
                  <a:pt x="0" y="2688609"/>
                </a:cubicBezTo>
                <a:lnTo>
                  <a:pt x="0" y="2688609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xtBox 22"/>
          <p:cNvSpPr txBox="1"/>
          <p:nvPr/>
        </p:nvSpPr>
        <p:spPr>
          <a:xfrm>
            <a:off x="2220036" y="3969728"/>
            <a:ext cx="20183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800" dirty="0" err="1" smtClean="0">
                <a:solidFill>
                  <a:srgbClr val="00B050"/>
                </a:solidFill>
              </a:rPr>
              <a:t>stratification</a:t>
            </a:r>
            <a:endParaRPr lang="nl-NL" sz="28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251" y="1419363"/>
            <a:ext cx="34576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 err="1" smtClean="0"/>
              <a:t>Linking</a:t>
            </a:r>
            <a:r>
              <a:rPr lang="nl-BE" sz="3200" dirty="0" smtClean="0"/>
              <a:t> </a:t>
            </a:r>
            <a:r>
              <a:rPr lang="nl-BE" sz="3200" dirty="0" err="1" smtClean="0"/>
              <a:t>assets</a:t>
            </a:r>
            <a:r>
              <a:rPr lang="nl-BE" sz="3200" dirty="0" smtClean="0"/>
              <a:t> </a:t>
            </a:r>
            <a:r>
              <a:rPr lang="nl-BE" sz="3200" dirty="0" err="1" smtClean="0"/>
              <a:t>with</a:t>
            </a:r>
            <a:r>
              <a:rPr lang="nl-BE" sz="3200" dirty="0" smtClean="0"/>
              <a:t> </a:t>
            </a:r>
            <a:br>
              <a:rPr lang="nl-BE" sz="3200" dirty="0" smtClean="0"/>
            </a:br>
            <a:r>
              <a:rPr lang="nl-BE" sz="3200" dirty="0" err="1" smtClean="0"/>
              <a:t>social</a:t>
            </a:r>
            <a:r>
              <a:rPr lang="nl-BE" sz="3200" dirty="0" smtClean="0"/>
              <a:t> </a:t>
            </a:r>
            <a:r>
              <a:rPr lang="nl-BE" sz="3200" dirty="0" err="1" smtClean="0"/>
              <a:t>structure</a:t>
            </a:r>
            <a:endParaRPr lang="nl-NL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435428" y="6281057"/>
            <a:ext cx="67128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nl-BE" sz="2000" dirty="0" err="1" smtClean="0"/>
              <a:t>Change</a:t>
            </a:r>
            <a:r>
              <a:rPr lang="nl-BE" sz="2000" dirty="0" smtClean="0"/>
              <a:t> in </a:t>
            </a:r>
            <a:r>
              <a:rPr lang="nl-BE" sz="2000" dirty="0" err="1" smtClean="0"/>
              <a:t>social</a:t>
            </a:r>
            <a:r>
              <a:rPr lang="nl-BE" sz="2000" dirty="0" smtClean="0"/>
              <a:t> </a:t>
            </a:r>
            <a:r>
              <a:rPr lang="nl-BE" sz="2000" dirty="0" err="1" smtClean="0"/>
              <a:t>capital</a:t>
            </a:r>
            <a:r>
              <a:rPr lang="nl-BE" sz="2000" dirty="0" smtClean="0"/>
              <a:t> does </a:t>
            </a:r>
            <a:r>
              <a:rPr lang="nl-BE" sz="2000" dirty="0" err="1" smtClean="0"/>
              <a:t>not</a:t>
            </a:r>
            <a:r>
              <a:rPr lang="nl-BE" sz="2000" dirty="0" smtClean="0"/>
              <a:t> affect (</a:t>
            </a:r>
            <a:r>
              <a:rPr lang="nl-BE" sz="2000" dirty="0" err="1" smtClean="0"/>
              <a:t>directly</a:t>
            </a:r>
            <a:r>
              <a:rPr lang="nl-BE" sz="2000" dirty="0" smtClean="0"/>
              <a:t>) </a:t>
            </a:r>
            <a:r>
              <a:rPr lang="nl-BE" sz="2000" dirty="0" err="1" smtClean="0"/>
              <a:t>stratification</a:t>
            </a:r>
            <a:endParaRPr lang="nl-NL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0" animBg="1"/>
      <p:bldP spid="13" grpId="0" animBg="1"/>
      <p:bldP spid="22" grpId="0" animBg="1"/>
      <p:bldP spid="23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2"/>
          </a:solidFill>
          <a:tailEnd type="stealth" w="lg" len="lg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 w="38100">
          <a:solidFill>
            <a:srgbClr val="FF0000"/>
          </a:solidFill>
        </a:ln>
      </a:spPr>
      <a:bodyPr wrap="square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6331</TotalTime>
  <Words>1523</Words>
  <Application>Microsoft Office PowerPoint</Application>
  <PresentationFormat>On-screen Show (4:3)</PresentationFormat>
  <Paragraphs>435</Paragraphs>
  <Slides>61</Slides>
  <Notes>17</Notes>
  <HiddenSlides>11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Calibri</vt:lpstr>
      <vt:lpstr>Calibri Light</vt:lpstr>
      <vt:lpstr>Symbol</vt:lpstr>
      <vt:lpstr>Tahoma</vt:lpstr>
      <vt:lpstr>Times New Roman</vt:lpstr>
      <vt:lpstr>Wingdings</vt:lpstr>
      <vt:lpstr>Office Theme</vt:lpstr>
      <vt:lpstr>1_Office Theme</vt:lpstr>
      <vt:lpstr>La « Sustainable Livelihood Analysis »  ou l’analyse des modes de subsistance  durable </vt:lpstr>
      <vt:lpstr>L’analyse des modes de subsistance durables</vt:lpstr>
      <vt:lpstr>Sustainable Livelihood Approach</vt:lpstr>
      <vt:lpstr>Sustainable Livelihood Approach</vt:lpstr>
      <vt:lpstr>Sustainable Livelihood Approach</vt:lpstr>
      <vt:lpstr>Sustainable Livelihood Approach</vt:lpstr>
      <vt:lpstr>Sustainable Livelihood Approach</vt:lpstr>
      <vt:lpstr>Sustainable Livelihood Approach</vt:lpstr>
      <vt:lpstr>Sustainable Livelihood Approach</vt:lpstr>
      <vt:lpstr>Sustainable Livelihood Approach</vt:lpstr>
      <vt:lpstr>Sustainable Livelihood Approach</vt:lpstr>
      <vt:lpstr>Sustainable Livelihood Approach</vt:lpstr>
      <vt:lpstr>Sustainable Livelihood Approach</vt:lpstr>
      <vt:lpstr>Sustainable Livelihood Approach</vt:lpstr>
      <vt:lpstr>L’analyse des modes de subsistance durables</vt:lpstr>
      <vt:lpstr>Flux des capitaux des ménages  agriculture de subsistance</vt:lpstr>
      <vt:lpstr>PowerPoint Presentation</vt:lpstr>
      <vt:lpstr>Trois modes d’intégration économique</vt:lpstr>
      <vt:lpstr>Trois modes d’intégration économique</vt:lpstr>
      <vt:lpstr>Des modes aux sphères d’intégration</vt:lpstr>
      <vt:lpstr>Des modes aux sphères d’intégration</vt:lpstr>
      <vt:lpstr>Des modes aux sphères d’intégration</vt:lpstr>
      <vt:lpstr>Réciprocité:</vt:lpstr>
      <vt:lpstr>PowerPoint Presentation</vt:lpstr>
      <vt:lpstr>Flux des capitaux des ménages  agriculture commerciale</vt:lpstr>
      <vt:lpstr>Flux des capitaux des ménages  agriculture commerciale</vt:lpstr>
      <vt:lpstr>Flux des capitaux des ménages  agriculture de subsistance et redistribution</vt:lpstr>
      <vt:lpstr>Redistribution:</vt:lpstr>
      <vt:lpstr>Flux des capitaux des ménages  agriculture commerciale</vt:lpstr>
      <vt:lpstr>Flux des capitaux des ménages  agriculture commerciale</vt:lpstr>
      <vt:lpstr>PowerPoint Presentation</vt:lpstr>
      <vt:lpstr>Flux des capitaux des ménages  travail indépendant non-agricole</vt:lpstr>
      <vt:lpstr>PowerPoint Presentation</vt:lpstr>
      <vt:lpstr>Flux des capitaux des ménages  travail salarié</vt:lpstr>
      <vt:lpstr>Echange marchand:</vt:lpstr>
      <vt:lpstr>Flux des capitaux des ménages  les marchés fondent la redistribution</vt:lpstr>
      <vt:lpstr>Echange marchand : </vt:lpstr>
      <vt:lpstr>Echange marchand :</vt:lpstr>
      <vt:lpstr>Marchandises fictives</vt:lpstr>
      <vt:lpstr>Marchandises fictives</vt:lpstr>
      <vt:lpstr>Marchandises fictives</vt:lpstr>
      <vt:lpstr>Marchandises fictives</vt:lpstr>
      <vt:lpstr>Echange marchand, marchandises fictives et relations société-économie dans le capitalisme</vt:lpstr>
      <vt:lpstr>Echange marchand, marchandises fictives et relations société-économie dans le capitalisme</vt:lpstr>
      <vt:lpstr>Re-enchassement</vt:lpstr>
      <vt:lpstr>Sustainable Livelihood Approach Où placer les sphères d’intégration économiques? </vt:lpstr>
      <vt:lpstr>Subsistence agriculture in Southwest Ethiopia</vt:lpstr>
      <vt:lpstr>Population growth = deforestation</vt:lpstr>
      <vt:lpstr>Wild coffee in forest</vt:lpstr>
      <vt:lpstr>Save the forest ? </vt:lpstr>
      <vt:lpstr>Coffee price</vt:lpstr>
      <vt:lpstr>Coffee forest and/or maize?</vt:lpstr>
      <vt:lpstr>Coffee forest and/or maize?</vt:lpstr>
      <vt:lpstr>Coffee forest and/or maize?</vt:lpstr>
      <vt:lpstr>L’analyse des modes de subsistance durables</vt:lpstr>
      <vt:lpstr>Actor-Network Theory</vt:lpstr>
      <vt:lpstr>Les actions résultent de réseaux d’humains et d’éléments non-humains</vt:lpstr>
      <vt:lpstr>Actor-Network Theory</vt:lpstr>
      <vt:lpstr>Actor-Network Theory</vt:lpstr>
      <vt:lpstr>Agriculture de subsistance  Sud-ouest de l’Ethiopie</vt:lpstr>
      <vt:lpstr>Plantation de café  Sud-ouest de l’Ethiopie</vt:lpstr>
    </vt:vector>
  </TitlesOfParts>
  <Company>KULeuven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Kesteloot</dc:creator>
  <cp:lastModifiedBy>Chris Kesteloot</cp:lastModifiedBy>
  <cp:revision>102</cp:revision>
  <dcterms:created xsi:type="dcterms:W3CDTF">2015-02-22T22:32:50Z</dcterms:created>
  <dcterms:modified xsi:type="dcterms:W3CDTF">2017-08-25T10:05:02Z</dcterms:modified>
</cp:coreProperties>
</file>