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7"/>
  </p:notesMasterIdLst>
  <p:sldIdLst>
    <p:sldId id="256" r:id="rId2"/>
    <p:sldId id="275" r:id="rId3"/>
    <p:sldId id="257" r:id="rId4"/>
    <p:sldId id="279" r:id="rId5"/>
    <p:sldId id="259" r:id="rId6"/>
    <p:sldId id="260" r:id="rId7"/>
    <p:sldId id="280" r:id="rId8"/>
    <p:sldId id="276" r:id="rId9"/>
    <p:sldId id="258" r:id="rId10"/>
    <p:sldId id="261" r:id="rId11"/>
    <p:sldId id="268" r:id="rId12"/>
    <p:sldId id="262" r:id="rId13"/>
    <p:sldId id="263" r:id="rId14"/>
    <p:sldId id="264" r:id="rId15"/>
    <p:sldId id="277" r:id="rId16"/>
    <p:sldId id="267" r:id="rId17"/>
    <p:sldId id="266" r:id="rId18"/>
    <p:sldId id="265" r:id="rId19"/>
    <p:sldId id="281" r:id="rId20"/>
    <p:sldId id="269" r:id="rId21"/>
    <p:sldId id="273" r:id="rId22"/>
    <p:sldId id="270" r:id="rId23"/>
    <p:sldId id="272" r:id="rId24"/>
    <p:sldId id="271"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4" autoAdjust="0"/>
    <p:restoredTop sz="69538" autoAdjust="0"/>
  </p:normalViewPr>
  <p:slideViewPr>
    <p:cSldViewPr snapToGrid="0" snapToObjects="1">
      <p:cViewPr varScale="1">
        <p:scale>
          <a:sx n="50" d="100"/>
          <a:sy n="50" d="100"/>
        </p:scale>
        <p:origin x="117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D5C8A-DD24-1442-BF2E-17F6B2D10D66}" type="datetimeFigureOut">
              <a:rPr lang="it-IT" smtClean="0"/>
              <a:t>02/09/2019</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7AAD5C-C572-4244-86D8-BF8FC02E915B}" type="slidenum">
              <a:rPr lang="en-GB" smtClean="0"/>
              <a:t>‹N°›</a:t>
            </a:fld>
            <a:endParaRPr lang="en-GB"/>
          </a:p>
        </p:txBody>
      </p:sp>
    </p:spTree>
    <p:extLst>
      <p:ext uri="{BB962C8B-B14F-4D97-AF65-F5344CB8AC3E}">
        <p14:creationId xmlns:p14="http://schemas.microsoft.com/office/powerpoint/2010/main" val="711898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ap.geo.admin.c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io.ch/ticino/cronaca/1111285/la-frana-di-ghirone-e-tornata-a-muovers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Chers collègues bonjour,</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aujourd’hui je suis très heureux d’être parmi vus et de pouvoir partager mon parcours didactique et quelques réflexions sur le thème du « risque à travers le paysage ». J’aimerais remercier les organisateurs, et en particulier Madame Anne Barthelemy, pour cette invitation et pour l’opportunité qui m’a été donnée.</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chercherai de faire de mon mieux, avec le français aussi et j’espère vous allez me pardonner les fautes de langue.</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a:t>
            </a:fld>
            <a:endParaRPr lang="en-GB"/>
          </a:p>
        </p:txBody>
      </p:sp>
    </p:spTree>
    <p:extLst>
      <p:ext uri="{BB962C8B-B14F-4D97-AF65-F5344CB8AC3E}">
        <p14:creationId xmlns:p14="http://schemas.microsoft.com/office/powerpoint/2010/main" val="286760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Après avoir choisi l’objet de la visite, il a été important de réfléchir à comment profiter au mieux de l’excursion. On s’est posé les questions suivantes : quelles informations sont accessibles sans se rendre sur les lieux ? Quelles informations peut-on récolter uniquement en se rendant sur les lieux ? Et donc comment maximiser au mieux la valeur ajoutée de la sortie sur le terrain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Deux pistes ont été mises en évidence.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1) La première piste était axée sur la possibilité d’observer directement les phénomènes : le géographe aime avoir les bottes dans la boue. L’observation directe était source de fascination, surtout par les dimensions du phénomène. Une des tâches a été de choisir un bon point d’observation de l’ensemble du versant concerné et un parcours en toute sécurité qui nous permettait aussi d’observer le glissement de façon rapprochée.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La deuxième piste envisagée a été de rencontrer des experts des phénomènes étudiés. Nous avons pris contact avec l’ingénieur forestier qui surveille le glissement de terrain. Les élèves avaient préparé des questions sur les événements, mais dans la plupart des cas les questions posées sont nées durant le dialogue. Le nombre restreint de personnes a favorisé un contact et un échange direct entre les participants.</a:t>
            </a:r>
            <a:endParaRPr lang="it-CH"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137AAD5C-C572-4244-86D8-BF8FC02E915B}" type="slidenum">
              <a:rPr lang="en-GB" smtClean="0"/>
              <a:t>10</a:t>
            </a:fld>
            <a:endParaRPr lang="en-GB"/>
          </a:p>
        </p:txBody>
      </p:sp>
    </p:spTree>
    <p:extLst>
      <p:ext uri="{BB962C8B-B14F-4D97-AF65-F5344CB8AC3E}">
        <p14:creationId xmlns:p14="http://schemas.microsoft.com/office/powerpoint/2010/main" val="17900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L’observation du phénomène dans le paysage nous a montré des éléments liés au risque, il a été ainsi nécessaire de disposer d’un cadre théorique pour mieux comprendre les enjeux. Fragile. </a:t>
            </a:r>
            <a:r>
              <a:rPr lang="fr-FR" sz="1200" i="1" kern="1200" dirty="0">
                <a:solidFill>
                  <a:schemeClr val="tx1"/>
                </a:solidFill>
                <a:effectLst/>
                <a:latin typeface="+mn-lt"/>
                <a:ea typeface="+mn-ea"/>
                <a:cs typeface="+mn-cs"/>
              </a:rPr>
              <a:t>Il </a:t>
            </a:r>
            <a:r>
              <a:rPr lang="fr-FR" sz="1200" i="1" kern="1200" dirty="0" err="1">
                <a:solidFill>
                  <a:schemeClr val="tx1"/>
                </a:solidFill>
                <a:effectLst/>
                <a:latin typeface="+mn-lt"/>
                <a:ea typeface="+mn-ea"/>
                <a:cs typeface="+mn-cs"/>
              </a:rPr>
              <a:t>rischio</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ambientale</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oggi</a:t>
            </a:r>
            <a:r>
              <a:rPr lang="fr-FR" sz="1200" kern="1200" dirty="0">
                <a:solidFill>
                  <a:schemeClr val="tx1"/>
                </a:solidFill>
                <a:effectLst/>
                <a:latin typeface="+mn-lt"/>
                <a:ea typeface="+mn-ea"/>
                <a:cs typeface="+mn-cs"/>
              </a:rPr>
              <a:t>, écrit par Ugo Leone représente une solide base de réflexion théorique.</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À titre d’exemple on a utilisé la définition du risque de l’UNDRO (United Nation </a:t>
            </a:r>
            <a:r>
              <a:rPr lang="fr-FR" sz="1200" kern="1200" dirty="0" err="1">
                <a:solidFill>
                  <a:schemeClr val="tx1"/>
                </a:solidFill>
                <a:effectLst/>
                <a:latin typeface="+mn-lt"/>
                <a:ea typeface="+mn-ea"/>
                <a:cs typeface="+mn-cs"/>
              </a:rPr>
              <a:t>Disaster</a:t>
            </a:r>
            <a:r>
              <a:rPr lang="fr-FR" sz="1200" kern="1200" dirty="0">
                <a:solidFill>
                  <a:schemeClr val="tx1"/>
                </a:solidFill>
                <a:effectLst/>
                <a:latin typeface="+mn-lt"/>
                <a:ea typeface="+mn-ea"/>
                <a:cs typeface="+mn-cs"/>
              </a:rPr>
              <a:t> Relief Organisation) et sa formule, avec laquelle on a cherché de décrire et qualifier les éléments portants de la question.</a:t>
            </a:r>
          </a:p>
          <a:p>
            <a:endParaRPr lang="fr-FR" sz="1200" kern="1200" baseline="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dangerosité</a:t>
            </a:r>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la probabilité qu’un certain phénomène se produit, dans ce cas précis il était évident que la probabilité était très </a:t>
            </a:r>
            <a:r>
              <a:rPr lang="fr-FR" sz="1200" kern="1200" baseline="0" dirty="0" err="1">
                <a:solidFill>
                  <a:schemeClr val="tx1"/>
                </a:solidFill>
                <a:effectLst/>
                <a:latin typeface="+mn-lt"/>
                <a:ea typeface="+mn-ea"/>
                <a:cs typeface="+mn-cs"/>
              </a:rPr>
              <a:t>élèvées</a:t>
            </a:r>
            <a:r>
              <a:rPr lang="fr-FR" sz="1200" kern="1200" baseline="0" dirty="0">
                <a:solidFill>
                  <a:schemeClr val="tx1"/>
                </a:solidFill>
                <a:effectLst/>
                <a:latin typeface="+mn-lt"/>
                <a:ea typeface="+mn-ea"/>
                <a:cs typeface="+mn-cs"/>
              </a:rPr>
              <a:t>, coulée à chaque précipitation pluvieuse d’une certaine importance</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Vulnérabilité</a:t>
            </a:r>
            <a:r>
              <a:rPr lang="fr-FR" sz="1200" kern="1200" dirty="0">
                <a:solidFill>
                  <a:schemeClr val="tx1"/>
                </a:solidFill>
                <a:effectLst/>
                <a:latin typeface="+mn-lt"/>
                <a:ea typeface="+mn-ea"/>
                <a:cs typeface="+mn-cs"/>
              </a:rPr>
              <a:t>: l’estimation de la valeur des ouvres humaines qui ne peuvent pas résister à l’événement</a:t>
            </a:r>
            <a:r>
              <a:rPr lang="fr-FR" sz="1200" kern="1200" baseline="0" dirty="0">
                <a:solidFill>
                  <a:schemeClr val="tx1"/>
                </a:solidFill>
                <a:effectLst/>
                <a:latin typeface="+mn-lt"/>
                <a:ea typeface="+mn-ea"/>
                <a:cs typeface="+mn-cs"/>
              </a:rPr>
              <a:t> et le nombre de vie humaines en péril;</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Valeur exposée au risque</a:t>
            </a:r>
            <a:r>
              <a:rPr lang="fr-FR" sz="1200" kern="1200" dirty="0">
                <a:solidFill>
                  <a:schemeClr val="tx1"/>
                </a:solidFill>
                <a:effectLst/>
                <a:latin typeface="+mn-lt"/>
                <a:ea typeface="+mn-ea"/>
                <a:cs typeface="+mn-cs"/>
              </a:rPr>
              <a:t>: la valeur exposé</a:t>
            </a:r>
            <a:r>
              <a:rPr lang="fr-FR" sz="1200" kern="1200" baseline="0" dirty="0">
                <a:solidFill>
                  <a:schemeClr val="tx1"/>
                </a:solidFill>
                <a:effectLst/>
                <a:latin typeface="+mn-lt"/>
                <a:ea typeface="+mn-ea"/>
                <a:cs typeface="+mn-cs"/>
              </a:rPr>
              <a:t> au risque estimée par la pertes de vies humaine et le dommages économique.</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quelque</a:t>
            </a:r>
            <a:r>
              <a:rPr lang="fr-FR" sz="1200" kern="1200" baseline="0" dirty="0">
                <a:solidFill>
                  <a:schemeClr val="tx1"/>
                </a:solidFill>
                <a:effectLst/>
                <a:latin typeface="+mn-lt"/>
                <a:ea typeface="+mn-ea"/>
                <a:cs typeface="+mn-cs"/>
              </a:rPr>
              <a:t> résidence primaire (personnes </a:t>
            </a:r>
            <a:r>
              <a:rPr lang="fr-FR" sz="1200" kern="1200" baseline="0" dirty="0" err="1">
                <a:solidFill>
                  <a:schemeClr val="tx1"/>
                </a:solidFill>
                <a:effectLst/>
                <a:latin typeface="+mn-lt"/>
                <a:ea typeface="+mn-ea"/>
                <a:cs typeface="+mn-cs"/>
              </a:rPr>
              <a:t>agées</a:t>
            </a:r>
            <a:r>
              <a:rPr lang="fr-FR" sz="1200" kern="1200" baseline="0" dirty="0">
                <a:solidFill>
                  <a:schemeClr val="tx1"/>
                </a:solidFill>
                <a:effectLst/>
                <a:latin typeface="+mn-lt"/>
                <a:ea typeface="+mn-ea"/>
                <a:cs typeface="+mn-cs"/>
              </a:rPr>
              <a:t>), des résidences </a:t>
            </a:r>
            <a:r>
              <a:rPr lang="fr-FR" sz="1200" kern="1200" baseline="0" dirty="0" err="1">
                <a:solidFill>
                  <a:schemeClr val="tx1"/>
                </a:solidFill>
                <a:effectLst/>
                <a:latin typeface="+mn-lt"/>
                <a:ea typeface="+mn-ea"/>
                <a:cs typeface="+mn-cs"/>
              </a:rPr>
              <a:t>sécondaire</a:t>
            </a:r>
            <a:r>
              <a:rPr lang="fr-FR" sz="1200" kern="1200" baseline="0" dirty="0">
                <a:solidFill>
                  <a:schemeClr val="tx1"/>
                </a:solidFill>
                <a:effectLst/>
                <a:latin typeface="+mn-lt"/>
                <a:ea typeface="+mn-ea"/>
                <a:cs typeface="+mn-cs"/>
              </a:rPr>
              <a:t> (perception de la valeur), blocage de la route pour la digue, et interruption des flux touristiques qui conduisent à la partie supérieur de la </a:t>
            </a:r>
            <a:r>
              <a:rPr lang="fr-FR" sz="1200" kern="1200" baseline="0" dirty="0" err="1">
                <a:solidFill>
                  <a:schemeClr val="tx1"/>
                </a:solidFill>
                <a:effectLst/>
                <a:latin typeface="+mn-lt"/>
                <a:ea typeface="+mn-ea"/>
                <a:cs typeface="+mn-cs"/>
              </a:rPr>
              <a:t>valée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paturages</a:t>
            </a:r>
            <a:r>
              <a:rPr lang="fr-FR" sz="1200" kern="1200" baseline="0" dirty="0">
                <a:solidFill>
                  <a:schemeClr val="tx1"/>
                </a:solidFill>
                <a:effectLst/>
                <a:latin typeface="+mn-lt"/>
                <a:ea typeface="+mn-ea"/>
                <a:cs typeface="+mn-cs"/>
              </a:rPr>
              <a:t> pas utilisés</a:t>
            </a:r>
            <a:endParaRPr lang="it-CH"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11</a:t>
            </a:fld>
            <a:endParaRPr lang="en-GB"/>
          </a:p>
        </p:txBody>
      </p:sp>
    </p:spTree>
    <p:extLst>
      <p:ext uri="{BB962C8B-B14F-4D97-AF65-F5344CB8AC3E}">
        <p14:creationId xmlns:p14="http://schemas.microsoft.com/office/powerpoint/2010/main" val="231661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b="1" kern="1200" dirty="0">
                <a:solidFill>
                  <a:schemeClr val="tx1"/>
                </a:solidFill>
                <a:effectLst/>
                <a:latin typeface="+mn-lt"/>
                <a:ea typeface="+mn-ea"/>
                <a:cs typeface="+mn-cs"/>
              </a:rPr>
              <a:t>Diapositives 8 à 12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informations récoltées par les élèves ont été valorisées par la rédaction d’un rapport d’excursion qui avait pour objectif de mettre en valeur les informations récoltées, mais aussi les impressions personnelles des élèves. Dans cette phase le tableau des compétences m’a guidé pour l’évaluation. Voici des extraits d’un des rapports (à ajouter??)</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12</a:t>
            </a:fld>
            <a:endParaRPr lang="en-GB"/>
          </a:p>
        </p:txBody>
      </p:sp>
    </p:spTree>
    <p:extLst>
      <p:ext uri="{BB962C8B-B14F-4D97-AF65-F5344CB8AC3E}">
        <p14:creationId xmlns:p14="http://schemas.microsoft.com/office/powerpoint/2010/main" val="15090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L’historique de l’événement: comme chaque événement naturel, le glissement se situe dans un temps plus ou moins long.</a:t>
            </a:r>
          </a:p>
          <a:p>
            <a:r>
              <a:rPr lang="fr-FR" sz="1200" kern="1200" baseline="0" dirty="0">
                <a:solidFill>
                  <a:schemeClr val="tx1"/>
                </a:solidFill>
                <a:effectLst/>
                <a:latin typeface="+mn-lt"/>
                <a:ea typeface="+mn-ea"/>
                <a:cs typeface="+mn-cs"/>
              </a:rPr>
              <a:t>Nous avons vu que le premiers détachement s’est produit le printemps 2016, mais dans la réalité des photos historiques montrent que cet événement c’était déjà produit dans le passé, mais ce n’est pas possible de dater avec certitude tout ce qui c’est produit. L’impossibilité d’indiquer des temps précis n’est pas facile à comprendre pour les élèves, qui ont l’habitude de disposer tout de suite d’informations complètes.</a:t>
            </a:r>
          </a:p>
          <a:p>
            <a:r>
              <a:rPr lang="fr-FR" sz="1200" kern="1200" dirty="0">
                <a:solidFill>
                  <a:schemeClr val="tx1"/>
                </a:solidFill>
                <a:effectLst/>
                <a:latin typeface="+mn-lt"/>
                <a:ea typeface="+mn-ea"/>
                <a:cs typeface="+mn-cs"/>
              </a:rPr>
              <a:t>Grâce au cadastre historique, les élèves ont pu disposer d’informations sur le temps les plus récents.</a:t>
            </a:r>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13</a:t>
            </a:fld>
            <a:endParaRPr lang="en-GB"/>
          </a:p>
        </p:txBody>
      </p:sp>
    </p:spTree>
    <p:extLst>
      <p:ext uri="{BB962C8B-B14F-4D97-AF65-F5344CB8AC3E}">
        <p14:creationId xmlns:p14="http://schemas.microsoft.com/office/powerpoint/2010/main" val="2717292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La mesure du phénomène est aussi un dimension importante. On a pu attirer l’attention sur quelles mesures effectuer (grandeur, caractéristiques du phénomène, vitesses de déplacement) Une description précise du phénomène est indispensable à la compréhension.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 cause du danger, il n’est pas possible d’effectuer des mesures directement, dans ce cas on a eu recours a une plateforme cartographique disponibles en Suisse.</a:t>
            </a:r>
            <a:r>
              <a:rPr lang="fr-FR" sz="1200" kern="1200" baseline="0" dirty="0">
                <a:solidFill>
                  <a:schemeClr val="tx1"/>
                </a:solidFill>
                <a:effectLst/>
                <a:latin typeface="+mn-lt"/>
                <a:ea typeface="+mn-ea"/>
                <a:cs typeface="+mn-cs"/>
              </a:rPr>
              <a:t> </a:t>
            </a:r>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14</a:t>
            </a:fld>
            <a:endParaRPr lang="en-GB"/>
          </a:p>
        </p:txBody>
      </p:sp>
    </p:spTree>
    <p:extLst>
      <p:ext uri="{BB962C8B-B14F-4D97-AF65-F5344CB8AC3E}">
        <p14:creationId xmlns:p14="http://schemas.microsoft.com/office/powerpoint/2010/main" val="2526090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baseline="0" dirty="0">
                <a:solidFill>
                  <a:schemeClr val="tx1"/>
                </a:solidFill>
                <a:effectLst/>
                <a:latin typeface="+mn-lt"/>
                <a:ea typeface="+mn-ea"/>
                <a:cs typeface="+mn-cs"/>
              </a:rPr>
              <a:t>En effet en Suisse les autorités sont obligé par une loi fédérale de mettre a disposition de la population un certain nombre de </a:t>
            </a:r>
            <a:r>
              <a:rPr lang="fr-FR" sz="1200" kern="1200" baseline="0" dirty="0" err="1">
                <a:solidFill>
                  <a:schemeClr val="tx1"/>
                </a:solidFill>
                <a:effectLst/>
                <a:latin typeface="+mn-lt"/>
                <a:ea typeface="+mn-ea"/>
                <a:cs typeface="+mn-cs"/>
              </a:rPr>
              <a:t>géodonnées</a:t>
            </a:r>
            <a:r>
              <a:rPr lang="fr-FR" sz="1200" kern="1200" baseline="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Le site de l’Office Fédéral de Topographie de la Suisse (</a:t>
            </a:r>
            <a:r>
              <a:rPr lang="fr-FR" sz="1200" u="sng" kern="1200" dirty="0">
                <a:solidFill>
                  <a:schemeClr val="tx1"/>
                </a:solidFill>
                <a:effectLst/>
                <a:latin typeface="+mn-lt"/>
                <a:ea typeface="+mn-ea"/>
                <a:cs typeface="+mn-cs"/>
                <a:hlinkClick r:id="rId3"/>
              </a:rPr>
              <a:t>https://map.geo.admin.ch</a:t>
            </a:r>
            <a:r>
              <a:rPr lang="fr-FR" sz="1200" kern="1200" dirty="0">
                <a:solidFill>
                  <a:schemeClr val="tx1"/>
                </a:solidFill>
                <a:effectLst/>
                <a:latin typeface="+mn-lt"/>
                <a:ea typeface="+mn-ea"/>
                <a:cs typeface="+mn-cs"/>
              </a:rPr>
              <a:t>) permet de consulter librement en ligne des </a:t>
            </a:r>
            <a:r>
              <a:rPr lang="fr-FR" sz="1200" kern="1200" dirty="0" err="1">
                <a:solidFill>
                  <a:schemeClr val="tx1"/>
                </a:solidFill>
                <a:effectLst/>
                <a:latin typeface="+mn-lt"/>
                <a:ea typeface="+mn-ea"/>
                <a:cs typeface="+mn-cs"/>
              </a:rPr>
              <a:t>géodonnées</a:t>
            </a:r>
            <a:r>
              <a:rPr lang="fr-FR" sz="1200" kern="1200" dirty="0">
                <a:solidFill>
                  <a:schemeClr val="tx1"/>
                </a:solidFill>
                <a:effectLst/>
                <a:latin typeface="+mn-lt"/>
                <a:ea typeface="+mn-ea"/>
                <a:cs typeface="+mn-cs"/>
              </a:rPr>
              <a:t> et permet aussi de réaliser et personnaliser des cartes </a:t>
            </a:r>
            <a:r>
              <a:rPr lang="it-IT" dirty="0">
                <a:effectLst/>
              </a:rPr>
              <a:t> </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15</a:t>
            </a:fld>
            <a:endParaRPr lang="en-GB"/>
          </a:p>
        </p:txBody>
      </p:sp>
    </p:spTree>
    <p:extLst>
      <p:ext uri="{BB962C8B-B14F-4D97-AF65-F5344CB8AC3E}">
        <p14:creationId xmlns:p14="http://schemas.microsoft.com/office/powerpoint/2010/main" val="2526090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La</a:t>
            </a:r>
            <a:r>
              <a:rPr lang="fr-BE" baseline="0" dirty="0"/>
              <a:t> aussi une personalissation d’une image satellitaire présenté sur le site.</a:t>
            </a:r>
          </a:p>
          <a:p>
            <a:endParaRPr lang="fr-BE" dirty="0"/>
          </a:p>
        </p:txBody>
      </p:sp>
      <p:sp>
        <p:nvSpPr>
          <p:cNvPr id="4" name="Espace réservé du numéro de diapositive 3"/>
          <p:cNvSpPr>
            <a:spLocks noGrp="1"/>
          </p:cNvSpPr>
          <p:nvPr>
            <p:ph type="sldNum" sz="quarter" idx="5"/>
          </p:nvPr>
        </p:nvSpPr>
        <p:spPr/>
        <p:txBody>
          <a:bodyPr/>
          <a:lstStyle/>
          <a:p>
            <a:fld id="{137AAD5C-C572-4244-86D8-BF8FC02E915B}" type="slidenum">
              <a:rPr lang="en-GB" smtClean="0"/>
              <a:t>16</a:t>
            </a:fld>
            <a:endParaRPr lang="en-GB"/>
          </a:p>
        </p:txBody>
      </p:sp>
    </p:spTree>
    <p:extLst>
      <p:ext uri="{BB962C8B-B14F-4D97-AF65-F5344CB8AC3E}">
        <p14:creationId xmlns:p14="http://schemas.microsoft.com/office/powerpoint/2010/main" val="281930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Ceci</a:t>
            </a:r>
            <a:r>
              <a:rPr lang="fr-BE" baseline="0" dirty="0"/>
              <a:t> s’est un extrait de la plateforme qui j’ai cité il y un petit moment. Chaque canton en suisse est obligé de réaliser un plan des zones de danger. Ici lest danger sont cartographie par degré de danger: en rouge l’aléa le plus élèvé.</a:t>
            </a:r>
            <a:endParaRPr lang="fr-BE" dirty="0"/>
          </a:p>
        </p:txBody>
      </p:sp>
      <p:sp>
        <p:nvSpPr>
          <p:cNvPr id="4" name="Espace réservé du numéro de diapositive 3"/>
          <p:cNvSpPr>
            <a:spLocks noGrp="1"/>
          </p:cNvSpPr>
          <p:nvPr>
            <p:ph type="sldNum" sz="quarter" idx="5"/>
          </p:nvPr>
        </p:nvSpPr>
        <p:spPr/>
        <p:txBody>
          <a:bodyPr/>
          <a:lstStyle/>
          <a:p>
            <a:fld id="{137AAD5C-C572-4244-86D8-BF8FC02E915B}" type="slidenum">
              <a:rPr lang="en-GB" smtClean="0"/>
              <a:t>17</a:t>
            </a:fld>
            <a:endParaRPr lang="en-GB"/>
          </a:p>
        </p:txBody>
      </p:sp>
    </p:spTree>
    <p:extLst>
      <p:ext uri="{BB962C8B-B14F-4D97-AF65-F5344CB8AC3E}">
        <p14:creationId xmlns:p14="http://schemas.microsoft.com/office/powerpoint/2010/main" val="3700683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Ici on a pu monter les stratégies adoptées pour gérer les conséquences de l’aléa, notamment par la construction de  rigoles ou la pose de troncs d’arbres pour dévier les écoulements d’eau. Cette stratégie constitue un premier essai. Il est évident que ces informations n’ont pu être récoltées que sur place.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18</a:t>
            </a:fld>
            <a:endParaRPr lang="en-GB"/>
          </a:p>
        </p:txBody>
      </p:sp>
    </p:spTree>
    <p:extLst>
      <p:ext uri="{BB962C8B-B14F-4D97-AF65-F5344CB8AC3E}">
        <p14:creationId xmlns:p14="http://schemas.microsoft.com/office/powerpoint/2010/main" val="33531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Encore des mesures de protection.</a:t>
            </a:r>
            <a:r>
              <a:rPr lang="fr-FR" sz="1200" kern="1200" baseline="0" dirty="0">
                <a:solidFill>
                  <a:schemeClr val="tx1"/>
                </a:solidFill>
                <a:effectLst/>
                <a:latin typeface="+mn-lt"/>
                <a:ea typeface="+mn-ea"/>
                <a:cs typeface="+mn-cs"/>
              </a:rPr>
              <a:t> Ce qui indique aussi une des conclusion du livre qui représente la base théorique de </a:t>
            </a:r>
            <a:r>
              <a:rPr lang="fr-FR" sz="1200" kern="1200" baseline="0" dirty="0" err="1">
                <a:solidFill>
                  <a:schemeClr val="tx1"/>
                </a:solidFill>
                <a:effectLst/>
                <a:latin typeface="+mn-lt"/>
                <a:ea typeface="+mn-ea"/>
                <a:cs typeface="+mn-cs"/>
              </a:rPr>
              <a:t>reflexion</a:t>
            </a:r>
            <a:r>
              <a:rPr lang="fr-FR" sz="1200" kern="1200" baseline="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livre décrit comment la cohabitation avec le risque est une réalité pour des milliards d’habitants de la Terre, puisqu’ils doivent quotidiennement faire face avec une planète fragile et vulnérable. Il met en évidence le fait que la cohabitation avec les phénomènes naturels qui génèrent des conséquences éventuellement  catastrophiques est nécessaire et possible, tandis qu’il est inconcevable de cohabiter avec les catastrophes où l’homme est le protagoniste actif, surtout  à l’heure actuelle, quand la recherche scientifique et les applications technologiques nous apportent une meilleure compréhension des phénomènes et nous  apportent des solutions pour gérer beaucoup de problèmes. </a:t>
            </a:r>
            <a:endParaRPr lang="it-IT"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Conclusion en analysant les rapports</a:t>
            </a:r>
            <a:r>
              <a:rPr lang="fr-FR" sz="1200" kern="1200" baseline="0" dirty="0">
                <a:solidFill>
                  <a:schemeClr val="tx1"/>
                </a:solidFill>
                <a:effectLst/>
                <a:latin typeface="+mn-lt"/>
                <a:ea typeface="+mn-ea"/>
                <a:cs typeface="+mn-cs"/>
              </a:rPr>
              <a:t> d’excursion: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baseline="0" dirty="0">
                <a:solidFill>
                  <a:schemeClr val="tx1"/>
                </a:solidFill>
                <a:effectLst/>
                <a:latin typeface="+mn-lt"/>
                <a:ea typeface="+mn-ea"/>
                <a:cs typeface="+mn-cs"/>
              </a:rPr>
              <a:t>Descriptions du phénomène en utilisation des plateformes disponibles et en intégrant des informations récolté sur place (</a:t>
            </a:r>
            <a:r>
              <a:rPr lang="fr-FR" sz="1200" kern="1200" baseline="0" dirty="0" err="1">
                <a:solidFill>
                  <a:schemeClr val="tx1"/>
                </a:solidFill>
                <a:effectLst/>
                <a:latin typeface="+mn-lt"/>
                <a:ea typeface="+mn-ea"/>
                <a:cs typeface="+mn-cs"/>
              </a:rPr>
              <a:t>mesuration</a:t>
            </a:r>
            <a:r>
              <a:rPr lang="fr-FR" sz="1200" kern="1200" baseline="0" dirty="0">
                <a:solidFill>
                  <a:schemeClr val="tx1"/>
                </a:solidFill>
                <a:effectLst/>
                <a:latin typeface="+mn-lt"/>
                <a:ea typeface="+mn-ea"/>
                <a:cs typeface="+mn-cs"/>
              </a:rPr>
              <a:t>, photographies);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baseline="0" dirty="0">
                <a:solidFill>
                  <a:schemeClr val="tx1"/>
                </a:solidFill>
                <a:effectLst/>
                <a:latin typeface="+mn-lt"/>
                <a:ea typeface="+mn-ea"/>
                <a:cs typeface="+mn-cs"/>
              </a:rPr>
              <a:t>Description du phénomène dans ses parties, dans son contexte spatial et temporel;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baseline="0" dirty="0">
                <a:solidFill>
                  <a:schemeClr val="tx1"/>
                </a:solidFill>
                <a:effectLst/>
                <a:latin typeface="+mn-lt"/>
                <a:ea typeface="+mn-ea"/>
                <a:cs typeface="+mn-cs"/>
              </a:rPr>
              <a:t>Présences d’interrogations personnelles et de considérations personnelles, par exemples: estimation des pertes pour l’économie locale, appréciation et valeur ajoutée de l’excursion, possibilité de parler avec des experts.</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19</a:t>
            </a:fld>
            <a:endParaRPr lang="en-GB"/>
          </a:p>
        </p:txBody>
      </p:sp>
    </p:spTree>
    <p:extLst>
      <p:ext uri="{BB962C8B-B14F-4D97-AF65-F5344CB8AC3E}">
        <p14:creationId xmlns:p14="http://schemas.microsoft.com/office/powerpoint/2010/main" val="33531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Se</a:t>
            </a:r>
            <a:r>
              <a:rPr lang="fr-FR" sz="1200" kern="1200" baseline="0" dirty="0">
                <a:solidFill>
                  <a:schemeClr val="tx1"/>
                </a:solidFill>
                <a:effectLst/>
                <a:latin typeface="+mn-lt"/>
                <a:ea typeface="+mn-ea"/>
                <a:cs typeface="+mn-cs"/>
              </a:rPr>
              <a:t> présenter </a:t>
            </a:r>
          </a:p>
          <a:p>
            <a:endParaRPr lang="fr-FR"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a:t>
            </a:r>
            <a:r>
              <a:rPr lang="fr-FR" sz="1200" kern="1200" dirty="0" err="1">
                <a:solidFill>
                  <a:schemeClr val="tx1"/>
                </a:solidFill>
                <a:effectLst/>
                <a:latin typeface="+mn-lt"/>
                <a:ea typeface="+mn-ea"/>
                <a:cs typeface="+mn-cs"/>
              </a:rPr>
              <a:t>Mendrisiotto</a:t>
            </a:r>
            <a:r>
              <a:rPr lang="fr-FR" sz="1200" kern="1200" dirty="0">
                <a:solidFill>
                  <a:schemeClr val="tx1"/>
                </a:solidFill>
                <a:effectLst/>
                <a:latin typeface="+mn-lt"/>
                <a:ea typeface="+mn-ea"/>
                <a:cs typeface="+mn-cs"/>
              </a:rPr>
              <a:t> représente la pointe méridionale de la Suisse, un territoire de 100 km</a:t>
            </a:r>
            <a:r>
              <a:rPr lang="fr-FR" sz="1200" kern="1200" baseline="30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au sud des Alpes qui s’insère progressivement dans la plaine du Po. La région présente deux reliefs principaux, le Monte </a:t>
            </a:r>
            <a:r>
              <a:rPr lang="fr-FR" sz="1200" kern="1200" dirty="0" err="1">
                <a:solidFill>
                  <a:schemeClr val="tx1"/>
                </a:solidFill>
                <a:effectLst/>
                <a:latin typeface="+mn-lt"/>
                <a:ea typeface="+mn-ea"/>
                <a:cs typeface="+mn-cs"/>
              </a:rPr>
              <a:t>Generoso</a:t>
            </a:r>
            <a:r>
              <a:rPr lang="fr-FR" sz="1200" kern="1200" dirty="0">
                <a:solidFill>
                  <a:schemeClr val="tx1"/>
                </a:solidFill>
                <a:effectLst/>
                <a:latin typeface="+mn-lt"/>
                <a:ea typeface="+mn-ea"/>
                <a:cs typeface="+mn-cs"/>
              </a:rPr>
              <a:t> (1701 m) et le Monte San Giorgio (1097 m) ; la morphologie fluvio-glaciaire implique la présence de versants raides que se dégradent vers la plaine, avec des phénomènes parfois d’instabilité. Du point de vue démographique, la région compte environ 50’000 habitants, les principaux pôles urbaines à proximité sont </a:t>
            </a:r>
            <a:r>
              <a:rPr lang="fr-FR" sz="1200" kern="1200" dirty="0" err="1">
                <a:solidFill>
                  <a:schemeClr val="tx1"/>
                </a:solidFill>
                <a:effectLst/>
                <a:latin typeface="+mn-lt"/>
                <a:ea typeface="+mn-ea"/>
                <a:cs typeface="+mn-cs"/>
              </a:rPr>
              <a:t>Como</a:t>
            </a:r>
            <a:r>
              <a:rPr lang="fr-FR" sz="1200" kern="1200" dirty="0">
                <a:solidFill>
                  <a:schemeClr val="tx1"/>
                </a:solidFill>
                <a:effectLst/>
                <a:latin typeface="+mn-lt"/>
                <a:ea typeface="+mn-ea"/>
                <a:cs typeface="+mn-cs"/>
              </a:rPr>
              <a:t> (I) 15 km, Varese (I) 20 km, Lugano (CH) 20 km et Milano (I) 60 km.</a:t>
            </a:r>
            <a:endParaRPr lang="it-IT"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L’économie de la région est caractérisé par une industrie et des services qui font un fort recours à la main d’ouvre italienne, dans une région qui offre environ 41’000 places de travail environ 23’000 sont occupées par des frontaliers. Les intenses flux des pendulaires s’ajoutent au flux nord – sud de l’axe du Gothard qui traverse la région. Cette charge provoque des importantes répercussions du point de vue de la pollution atmosphérique, de la pollution sonore et de la sécurité routière. La région présente donc une variété de risques soit du point de vue de la l’origine (naturelle ou anthropique) ou de la typologie (diffus et concentré).</a:t>
            </a:r>
            <a:r>
              <a:rPr lang="it-IT" dirty="0">
                <a:effectLst/>
              </a:rPr>
              <a:t> </a:t>
            </a:r>
            <a:endParaRPr lang="fr-FR" sz="1200" kern="1200" baseline="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Avant de commencer ma présentation, je crois qu’il est nécessaire quelques précisions</a:t>
            </a:r>
            <a:r>
              <a:rPr lang="fr-FR" sz="1200" kern="1200" baseline="0" dirty="0">
                <a:solidFill>
                  <a:schemeClr val="tx1"/>
                </a:solidFill>
                <a:effectLst/>
                <a:latin typeface="+mn-lt"/>
                <a:ea typeface="+mn-ea"/>
                <a:cs typeface="+mn-cs"/>
              </a:rPr>
              <a:t> du contexte dans lequel j’ai travaillé.</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séquence didactique que je vais présenter s’insère dans le cours de l’Option Complémentaire de Géographie, un cours organisé pour les élèves de la troisième année du secondaire II (en Belgique classe de sixième). Ce cours, avec une dotation horaire de deux périodes par semaine, complète le parcours obligatoire et permet</a:t>
            </a:r>
            <a:r>
              <a:rPr lang="fr-FR" sz="1200" strike="sngStrike"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 développer et d’approfondir des thématiques importantes pour l’enseignement de la géographie ; parmi celles-ci, nous avons choisi avec les élèves le thème « Les sciences de la Terre et le risque environnemental ». Ce cours vise aussi à favoriser l’acquisition des techniques de la géographie appliquée, c’est-à-dire des méthodes utilisés dans la géographie physique et ceux propres à la géographie humaine. </a:t>
            </a:r>
          </a:p>
          <a:p>
            <a:r>
              <a:rPr lang="fr-FR" sz="1200" kern="1200" dirty="0">
                <a:solidFill>
                  <a:schemeClr val="tx1"/>
                </a:solidFill>
                <a:effectLst/>
                <a:latin typeface="+mn-lt"/>
                <a:ea typeface="+mn-ea"/>
                <a:cs typeface="+mn-cs"/>
              </a:rPr>
              <a:t>Les modalités d’enseignement privilégient l’analyse du territoire, défini comme un lieu concret et physique à l’intérieur duquel se déroule la vie des individus; de plus on cherchera à développer majoritairement l’analyse de textes spécifiques, les études de cas sur le terrain et on favorisera l’élaboration de brèves recherches d’approfondissement. </a:t>
            </a:r>
            <a:endParaRPr lang="it-IT"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classe était composée de 10 élèves très motivés : il s’agit d’une situation particulièrement propice pour promouvoir les modalités d’enseignement décrites et plus précisément pour mettre en œuvre des activités de terrain et de recherche.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sujet que j’aborde est le risque à travers le paysage, ou mieux exprimé comment faire évoluer le concept de risque à travers l’observation et l’analyse du paysage. M</a:t>
            </a:r>
            <a:r>
              <a:rPr lang="fr-FR" sz="1200" kern="1200" baseline="0" dirty="0">
                <a:solidFill>
                  <a:schemeClr val="tx1"/>
                </a:solidFill>
                <a:effectLst/>
                <a:latin typeface="+mn-lt"/>
                <a:ea typeface="+mn-ea"/>
                <a:cs typeface="+mn-cs"/>
              </a:rPr>
              <a:t>a présentation complète est disponible dans le GEO n. 82, publié par la </a:t>
            </a:r>
            <a:r>
              <a:rPr lang="fr-FR" sz="1200" kern="1200" baseline="0" dirty="0" err="1">
                <a:solidFill>
                  <a:schemeClr val="tx1"/>
                </a:solidFill>
                <a:effectLst/>
                <a:latin typeface="+mn-lt"/>
                <a:ea typeface="+mn-ea"/>
                <a:cs typeface="+mn-cs"/>
              </a:rPr>
              <a:t>Fégépro</a:t>
            </a:r>
            <a:r>
              <a:rPr lang="fr-FR" sz="1200" kern="1200" baseline="0" dirty="0">
                <a:solidFill>
                  <a:schemeClr val="tx1"/>
                </a:solidFill>
                <a:effectLst/>
                <a:latin typeface="+mn-lt"/>
                <a:ea typeface="+mn-ea"/>
                <a:cs typeface="+mn-cs"/>
              </a:rPr>
              <a:t>. Ici i vais développer uniquement la première partie de mon parcours didactique.</a:t>
            </a:r>
            <a:endParaRPr lang="fr-FR"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2</a:t>
            </a:fld>
            <a:endParaRPr lang="en-GB"/>
          </a:p>
        </p:txBody>
      </p:sp>
    </p:spTree>
    <p:extLst>
      <p:ext uri="{BB962C8B-B14F-4D97-AF65-F5344CB8AC3E}">
        <p14:creationId xmlns:p14="http://schemas.microsoft.com/office/powerpoint/2010/main" val="386029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première phase du projet était donc menée à bien. Il s’agissait maintenant d’élargir le regard et de passer de l’étude d’un objet à l’analyse du risque à travers le paysage. Le but était celui de construire un </a:t>
            </a:r>
            <a:r>
              <a:rPr lang="fr-FR" sz="1200" kern="1200" dirty="0" err="1">
                <a:solidFill>
                  <a:schemeClr val="tx1"/>
                </a:solidFill>
                <a:effectLst/>
                <a:latin typeface="+mn-lt"/>
                <a:ea typeface="+mn-ea"/>
                <a:cs typeface="+mn-cs"/>
              </a:rPr>
              <a:t>hyperpaysage</a:t>
            </a:r>
            <a:r>
              <a:rPr lang="fr-FR" sz="1200" kern="1200" dirty="0">
                <a:solidFill>
                  <a:schemeClr val="tx1"/>
                </a:solidFill>
                <a:effectLst/>
                <a:latin typeface="+mn-lt"/>
                <a:ea typeface="+mn-ea"/>
                <a:cs typeface="+mn-cs"/>
              </a:rPr>
              <a:t> panoramique de la région où les élèves vivent.</a:t>
            </a:r>
            <a:endParaRPr lang="it-CH" sz="1200" kern="1200" dirty="0">
              <a:solidFill>
                <a:schemeClr val="tx1"/>
              </a:solidFill>
              <a:effectLst/>
              <a:latin typeface="+mn-lt"/>
              <a:ea typeface="+mn-ea"/>
              <a:cs typeface="+mn-cs"/>
            </a:endParaRPr>
          </a:p>
          <a:p>
            <a:r>
              <a:rPr lang="fr-CA" dirty="0"/>
              <a:t>Changement d’échelle de l’objet à une région. </a:t>
            </a:r>
          </a:p>
          <a:p>
            <a:pPr lvl="1"/>
            <a:r>
              <a:rPr lang="fr-CA" dirty="0"/>
              <a:t>Excursion: description d’un risque présent dans un paysage (analyse du contexte);</a:t>
            </a:r>
          </a:p>
          <a:p>
            <a:pPr lvl="1"/>
            <a:r>
              <a:rPr lang="fr-CA" dirty="0" err="1"/>
              <a:t>Hyperpaysage</a:t>
            </a:r>
            <a:r>
              <a:rPr lang="fr-CA" dirty="0"/>
              <a:t>: appréciation globale du paysage, risques comme éléments significatifs du paysage;</a:t>
            </a:r>
          </a:p>
          <a:p>
            <a:r>
              <a:rPr lang="fr-CA" dirty="0"/>
              <a:t>Changement de la nature de l’objet du risque naturel au risque au sens large du terme, importance de la perception individuelle (expérience et sensibilité personnelles, média): </a:t>
            </a:r>
          </a:p>
          <a:p>
            <a:pPr lvl="1"/>
            <a:r>
              <a:rPr lang="fr-CA" dirty="0"/>
              <a:t>Accidents routiers; </a:t>
            </a:r>
          </a:p>
          <a:p>
            <a:pPr lvl="1"/>
            <a:r>
              <a:rPr lang="fr-CA" dirty="0"/>
              <a:t>danger d’incendie; </a:t>
            </a:r>
          </a:p>
          <a:p>
            <a:pPr lvl="1"/>
            <a:r>
              <a:rPr lang="fr-CA" dirty="0"/>
              <a:t>pollution sonore;</a:t>
            </a:r>
          </a:p>
          <a:p>
            <a:pPr lvl="1"/>
            <a:r>
              <a:rPr lang="fr-CA" dirty="0"/>
              <a:t>pollution atmosphérique;</a:t>
            </a:r>
          </a:p>
          <a:p>
            <a:pPr lvl="1"/>
            <a:r>
              <a:rPr lang="fr-CA" dirty="0"/>
              <a:t>les accidents industriels.</a:t>
            </a:r>
          </a:p>
          <a:p>
            <a:r>
              <a:rPr lang="fr-CA" dirty="0"/>
              <a:t>Grande liberté individuelle (visites des lieux); point de vue plus subjectif</a:t>
            </a:r>
          </a:p>
          <a:p>
            <a:r>
              <a:rPr lang="fr-CA" dirty="0"/>
              <a:t>Travail individuel et travail de classe, développement d’un réseau, convergence des regards.</a:t>
            </a: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20</a:t>
            </a:fld>
            <a:endParaRPr lang="en-GB"/>
          </a:p>
        </p:txBody>
      </p:sp>
    </p:spTree>
    <p:extLst>
      <p:ext uri="{BB962C8B-B14F-4D97-AF65-F5344CB8AC3E}">
        <p14:creationId xmlns:p14="http://schemas.microsoft.com/office/powerpoint/2010/main" val="3525647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Outre la découverte des différents risque, l’hyper paysage a également permis de s’intéresser à la médiatisation des risques,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Cette diapositive veut aussi attirer l’attention sur deux éléments considérés dans la première phase du parcours didactique, l’information par les médias et les réactions de la population locale. Dans ce cas, les élèves ont proposé une choix d’articles apparus dans les quotidiens de la région. Dans le deuxième cas, ils ont fait appel à une association de citoyens sensible au territoire. Ceci a permis de considérer différents point de vue concernant la pollution des eaux et de manière plus générale la protection du territoire.</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23</a:t>
            </a:fld>
            <a:endParaRPr lang="en-GB"/>
          </a:p>
        </p:txBody>
      </p:sp>
    </p:spTree>
    <p:extLst>
      <p:ext uri="{BB962C8B-B14F-4D97-AF65-F5344CB8AC3E}">
        <p14:creationId xmlns:p14="http://schemas.microsoft.com/office/powerpoint/2010/main" val="2383851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Il est vrai que la séquence didactique réalisée s’insère dans un contexte de travail privilégié : classe peu nombreuse, forte motivation (cours optionnel) et niveau élevé d’autonomie des élèves.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but de la séquence était de mettre en évidente l’importance de la sortie de terrain comme point de départ de la problématisation en géographie sur la thématique des risques. Cette compétence n’est pas toujours acquise avec les élèves du secondaire II et de toute façon elle peut être ultérieurement développée grâce une observation directe du phénomène, soit dans son ensemble, soit par ses composantes. Pour cette raison le choix des objets à étudier, comme l’organisation de la sortie de terrain représentent un moment privilégié de discussion et de partage avec les élèves; cette convergence des regards a permis d’augmenter ultérieurement la motivation et de problématiser plus finement et plus profondément le territoire.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deuxième compétence visée était de codifier le risque en géographique. La rédaction des rapports d’excursion, ainsi que la réalisation de l’</a:t>
            </a:r>
            <a:r>
              <a:rPr lang="fr-FR" sz="1200" kern="1200" dirty="0" err="1">
                <a:solidFill>
                  <a:schemeClr val="tx1"/>
                </a:solidFill>
                <a:effectLst/>
                <a:latin typeface="+mn-lt"/>
                <a:ea typeface="+mn-ea"/>
                <a:cs typeface="+mn-cs"/>
              </a:rPr>
              <a:t>hyperpaysage</a:t>
            </a:r>
            <a:r>
              <a:rPr lang="fr-FR" sz="1200" kern="1200" dirty="0">
                <a:solidFill>
                  <a:schemeClr val="tx1"/>
                </a:solidFill>
                <a:effectLst/>
                <a:latin typeface="+mn-lt"/>
                <a:ea typeface="+mn-ea"/>
                <a:cs typeface="+mn-cs"/>
              </a:rPr>
              <a:t> panoramique ont stimulé les élèves à rechercher, consulter et valider les sources d’information. Les élèves ont appris que l’observation directe permet de recueillir toute une série d’informations qui ne sont pas disponibles dans d’autres sources et qu’elle permet de rendre le travail de l’élève original. Le fait que le résultat final soit la réalisation des pages web visibles par tout le monde a poussé les élèves à la production d’un travail personnel et de qualité. Dans cet esprit, la sortie pédagogique invite les élèves à penser d’avance aux informations manquantes et à s’organiser pour les récolter sur place. Si la première sortie s’est caractérisée par un travail de structuration avec la classe, les autres sorties étaient le résultat soit d’une tâche à accomplir soit d’une initiative personnelle. Les sorties ultérieures montrent que les élèves avaient bien compris la valeur ajoutée de cette activité dans le but de produire et communiquer des connaissances géographiques.</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L’observation directe est une expérience quotidienne de tout individu et en apprenant sa valeur, les élèves peuvent questionner quotidiennement le territoire, ce qui constitue une attitude citoyenne importante pour des jeunes.</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24</a:t>
            </a:fld>
            <a:endParaRPr lang="en-GB"/>
          </a:p>
        </p:txBody>
      </p:sp>
    </p:spTree>
    <p:extLst>
      <p:ext uri="{BB962C8B-B14F-4D97-AF65-F5344CB8AC3E}">
        <p14:creationId xmlns:p14="http://schemas.microsoft.com/office/powerpoint/2010/main" val="214315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J’aurais voulu vous dire que j’étais bien au clair avec le</a:t>
            </a:r>
            <a:r>
              <a:rPr lang="fr-FR" sz="1200" kern="1200" baseline="0" dirty="0">
                <a:solidFill>
                  <a:schemeClr val="tx1"/>
                </a:solidFill>
                <a:effectLst/>
                <a:latin typeface="+mn-lt"/>
                <a:ea typeface="+mn-ea"/>
                <a:cs typeface="+mn-cs"/>
              </a:rPr>
              <a:t> déroulement</a:t>
            </a:r>
            <a:r>
              <a:rPr lang="fr-FR" sz="1200" kern="1200" dirty="0">
                <a:solidFill>
                  <a:schemeClr val="tx1"/>
                </a:solidFill>
                <a:effectLst/>
                <a:latin typeface="+mn-lt"/>
                <a:ea typeface="+mn-ea"/>
                <a:cs typeface="+mn-cs"/>
              </a:rPr>
              <a:t> de la séquence didactique que je vais vous présenter avant de commencer ce parcours avec mes élèves, et bien non… je savais que la compétence finale que mes élèves devraient atteindre était « problématiser et codifier le risque en géographie » tout en visant également une bonne qualité de rédaction. Cette explicitation m’a guidé pour rédiger une rubrique des compétences qui a été le point de départ de mon travail. Une rubrique</a:t>
            </a:r>
            <a:r>
              <a:rPr lang="fr-FR" sz="1200" kern="1200" baseline="0" dirty="0">
                <a:solidFill>
                  <a:schemeClr val="tx1"/>
                </a:solidFill>
                <a:effectLst/>
                <a:latin typeface="+mn-lt"/>
                <a:ea typeface="+mn-ea"/>
                <a:cs typeface="+mn-cs"/>
              </a:rPr>
              <a:t> progressivement </a:t>
            </a:r>
            <a:r>
              <a:rPr lang="fr-FR" sz="1200" kern="1200" dirty="0">
                <a:solidFill>
                  <a:schemeClr val="tx1"/>
                </a:solidFill>
                <a:effectLst/>
                <a:latin typeface="+mn-lt"/>
                <a:ea typeface="+mn-ea"/>
                <a:cs typeface="+mn-cs"/>
              </a:rPr>
              <a:t>améliorée.</a:t>
            </a:r>
            <a:r>
              <a:rPr lang="fr-FR" sz="1200" kern="1200" baseline="0" dirty="0">
                <a:solidFill>
                  <a:schemeClr val="tx1"/>
                </a:solidFill>
                <a:effectLst/>
                <a:latin typeface="+mn-lt"/>
                <a:ea typeface="+mn-ea"/>
                <a:cs typeface="+mn-cs"/>
              </a:rPr>
              <a:t> Voilà un petit extrait pour comprendre cet outil de travail.</a:t>
            </a:r>
          </a:p>
          <a:p>
            <a:endParaRPr lang="fr-FR"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Afin de problématiser et de codifier le risque, on a choisi d’organiser des sorties sur le terrain visant l’analyse paysagère pour entrer en relation avec le territoire. Le paysage est aujourd’hui un thème essentiel de la géographie, tout d’abord comme élément autonome, avec une méthode objective dotée de rigueur scientifique, de manière à prendre conscience que l’observation dépend du regard que l’on porte sur les choses, à travers des filtres sensoriels, culturels, physiologiques et affectifs que déterminent la perception subjective de chaque individu ou groupe d’individus. La combinaison du concept de paysage à celui du risque me paraît particulièrement intéressante dans l’optique d’exercer la capacité des élèves d’acquérir des connaissances à travers les sorties de terrain.</a:t>
            </a:r>
            <a:endParaRPr lang="it-IT" sz="1200" kern="120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3</a:t>
            </a:fld>
            <a:endParaRPr lang="en-GB"/>
          </a:p>
        </p:txBody>
      </p:sp>
    </p:spTree>
    <p:extLst>
      <p:ext uri="{BB962C8B-B14F-4D97-AF65-F5344CB8AC3E}">
        <p14:creationId xmlns:p14="http://schemas.microsoft.com/office/powerpoint/2010/main" val="229362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sz="1200" kern="1200" baseline="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4</a:t>
            </a:fld>
            <a:endParaRPr lang="en-GB"/>
          </a:p>
        </p:txBody>
      </p:sp>
    </p:spTree>
    <p:extLst>
      <p:ext uri="{BB962C8B-B14F-4D97-AF65-F5344CB8AC3E}">
        <p14:creationId xmlns:p14="http://schemas.microsoft.com/office/powerpoint/2010/main" val="229362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kern="1200" dirty="0">
                <a:solidFill>
                  <a:schemeClr val="tx1"/>
                </a:solidFill>
                <a:effectLst/>
                <a:latin typeface="+mn-lt"/>
                <a:ea typeface="+mn-ea"/>
                <a:cs typeface="+mn-cs"/>
              </a:rPr>
              <a:t>Pour toucher l’intérêt des élèves j’ai privilégié une approche inductive : en partant d’un cas d’étude il s’agissait de faire évoluer le concept de risque abordé</a:t>
            </a:r>
            <a:r>
              <a:rPr lang="fr-FR" sz="1200" kern="1200" baseline="0" dirty="0">
                <a:solidFill>
                  <a:schemeClr val="tx1"/>
                </a:solidFill>
                <a:effectLst/>
                <a:latin typeface="+mn-lt"/>
                <a:ea typeface="+mn-ea"/>
                <a:cs typeface="+mn-cs"/>
              </a:rPr>
              <a:t> en littérature</a:t>
            </a:r>
            <a:r>
              <a:rPr lang="fr-FR" sz="1200" kern="1200" dirty="0">
                <a:solidFill>
                  <a:schemeClr val="tx1"/>
                </a:solidFill>
                <a:effectLst/>
                <a:latin typeface="+mn-lt"/>
                <a:ea typeface="+mn-ea"/>
                <a:cs typeface="+mn-cs"/>
              </a:rPr>
              <a:t>, en focalisant sur un seul objet.</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Afin de rendre la séquence plus concrète et par conséquent plus motivante, nous avons organisé une sortie sur le terrain.</a:t>
            </a:r>
          </a:p>
          <a:p>
            <a:r>
              <a:rPr lang="fr-FR" sz="1200" kern="1200" dirty="0">
                <a:solidFill>
                  <a:schemeClr val="tx1"/>
                </a:solidFill>
                <a:effectLst/>
                <a:latin typeface="+mn-lt"/>
                <a:ea typeface="+mn-ea"/>
                <a:cs typeface="+mn-cs"/>
              </a:rPr>
              <a:t>En ce qui concerne l’organisation de sorties sur le terrain, le règlement intérieur de l’institut permet une sortie pédagogique d’une journée chaque</a:t>
            </a:r>
            <a:r>
              <a:rPr lang="fr-FR" sz="1200" kern="1200" baseline="0" dirty="0">
                <a:solidFill>
                  <a:schemeClr val="tx1"/>
                </a:solidFill>
                <a:effectLst/>
                <a:latin typeface="+mn-lt"/>
                <a:ea typeface="+mn-ea"/>
                <a:cs typeface="+mn-cs"/>
              </a:rPr>
              <a:t> semestre</a:t>
            </a:r>
            <a:r>
              <a:rPr lang="fr-FR" sz="1200" kern="1200" dirty="0">
                <a:solidFill>
                  <a:schemeClr val="tx1"/>
                </a:solidFill>
                <a:effectLst/>
                <a:latin typeface="+mn-lt"/>
                <a:ea typeface="+mn-ea"/>
                <a:cs typeface="+mn-cs"/>
              </a:rPr>
              <a:t>.  Les objets et les lieux de la visite ont été décidé avec les élèves. Pour préparer cette sortie les élèves ont dû répondre à la consigne suivante: </a:t>
            </a:r>
            <a:r>
              <a:rPr lang="fr-FR" sz="1200" b="1" kern="1200" dirty="0">
                <a:solidFill>
                  <a:schemeClr val="tx1"/>
                </a:solidFill>
                <a:effectLst/>
                <a:latin typeface="+mn-lt"/>
                <a:ea typeface="+mn-ea"/>
                <a:cs typeface="+mn-cs"/>
              </a:rPr>
              <a:t>rechercher et indiquer à l’intérieur du territoire du canton du Tessin des lieux problématiques (significatifs) concernant les risques naturels</a:t>
            </a:r>
            <a:r>
              <a:rPr lang="fr-FR" sz="1200" kern="1200" dirty="0">
                <a:solidFill>
                  <a:schemeClr val="tx1"/>
                </a:solidFill>
                <a:effectLst/>
                <a:latin typeface="+mn-lt"/>
                <a:ea typeface="+mn-ea"/>
                <a:cs typeface="+mn-cs"/>
              </a:rPr>
              <a:t>. </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site cantonal relatif aux plans des zones de dangers naturels et le cadastre historiques des danger naturels nous ont permis de choisir le phénomène et le lieu et en même temps développer le lexique géographique (glissement, éboulement, écroulement, coulée de boue, coulée détritique, chute de pierres, .... </a:t>
            </a:r>
          </a:p>
          <a:p>
            <a:r>
              <a:rPr lang="fr-FR" sz="1200" kern="1200" dirty="0">
                <a:solidFill>
                  <a:schemeClr val="tx1"/>
                </a:solidFill>
                <a:effectLst/>
                <a:latin typeface="+mn-lt"/>
                <a:ea typeface="+mn-ea"/>
                <a:cs typeface="+mn-cs"/>
              </a:rPr>
              <a:t>Plusieurs possibilités ont émergées, mais l’intérêt médiatique suscité par le </a:t>
            </a:r>
            <a:r>
              <a:rPr lang="fr-FR" sz="1200" i="1" kern="1200" dirty="0">
                <a:solidFill>
                  <a:schemeClr val="tx1"/>
                </a:solidFill>
                <a:effectLst/>
                <a:latin typeface="+mn-lt"/>
                <a:ea typeface="+mn-ea"/>
                <a:cs typeface="+mn-cs"/>
              </a:rPr>
              <a:t>glissement de terrain de </a:t>
            </a:r>
            <a:r>
              <a:rPr lang="fr-FR" sz="1200" i="1" kern="1200" dirty="0" err="1">
                <a:solidFill>
                  <a:schemeClr val="tx1"/>
                </a:solidFill>
                <a:effectLst/>
                <a:latin typeface="+mn-lt"/>
                <a:ea typeface="+mn-ea"/>
                <a:cs typeface="+mn-cs"/>
              </a:rPr>
              <a:t>Ghirone</a:t>
            </a:r>
            <a:r>
              <a:rPr lang="fr-FR" sz="1200" i="1" kern="1200" dirty="0">
                <a:solidFill>
                  <a:schemeClr val="tx1"/>
                </a:solidFill>
                <a:effectLst/>
                <a:latin typeface="+mn-lt"/>
                <a:ea typeface="+mn-ea"/>
                <a:cs typeface="+mn-cs"/>
              </a:rPr>
              <a:t>-Campo </a:t>
            </a:r>
            <a:r>
              <a:rPr lang="fr-FR" sz="1200" i="1" kern="1200" dirty="0" err="1">
                <a:solidFill>
                  <a:schemeClr val="tx1"/>
                </a:solidFill>
                <a:effectLst/>
                <a:latin typeface="+mn-lt"/>
                <a:ea typeface="+mn-ea"/>
                <a:cs typeface="+mn-cs"/>
              </a:rPr>
              <a:t>Blenio</a:t>
            </a:r>
            <a:r>
              <a:rPr lang="fr-FR" sz="1200" kern="1200" dirty="0">
                <a:solidFill>
                  <a:schemeClr val="tx1"/>
                </a:solidFill>
                <a:effectLst/>
                <a:latin typeface="+mn-lt"/>
                <a:ea typeface="+mn-ea"/>
                <a:cs typeface="+mn-cs"/>
              </a:rPr>
              <a:t>, qui avait subi une accélération à l’été 2016, a joué un rôle important dans le choix du groupe. En effet, le risque que la coulée puisse toucher l’habitat et par conséquence l’évacuation de quelques familles comme le fait que la famille d’un élève soit propriétaire d’une résidence secondaire à quelques centaines de mètres des lieux évoqués ont joué sur le côté émotif du choix. La géographie passe aussi par le cœur.</a:t>
            </a:r>
            <a:r>
              <a:rPr lang="it-IT" dirty="0">
                <a:effectLst/>
              </a:rPr>
              <a:t> </a:t>
            </a:r>
          </a:p>
          <a:p>
            <a:r>
              <a:rPr lang="fr-BE" sz="1200" u="sng" kern="1200" dirty="0">
                <a:solidFill>
                  <a:schemeClr val="tx1"/>
                </a:solidFill>
                <a:effectLst/>
                <a:latin typeface="+mn-lt"/>
                <a:ea typeface="+mn-ea"/>
                <a:cs typeface="+mn-cs"/>
                <a:hlinkClick r:id="rId3"/>
              </a:rPr>
              <a:t>https://www.tio.ch/ticino/cronaca/1111285/la-frana-di-ghirone-e-tornata-a-muoversi</a:t>
            </a:r>
            <a:endParaRPr lang="it-IT"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citer quelques caractéristiques: extension de l’alea , année de l’alea, proximité ou non de zones habitées)</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5</a:t>
            </a:fld>
            <a:endParaRPr lang="en-GB"/>
          </a:p>
        </p:txBody>
      </p:sp>
    </p:spTree>
    <p:extLst>
      <p:ext uri="{BB962C8B-B14F-4D97-AF65-F5344CB8AC3E}">
        <p14:creationId xmlns:p14="http://schemas.microsoft.com/office/powerpoint/2010/main" val="373374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Voici la</a:t>
            </a:r>
            <a:r>
              <a:rPr lang="fr-BE" baseline="0" dirty="0"/>
              <a:t> carte </a:t>
            </a:r>
            <a:r>
              <a:rPr lang="fr-FR" sz="1200" kern="1200" baseline="0" dirty="0">
                <a:solidFill>
                  <a:schemeClr val="tx1"/>
                </a:solidFill>
                <a:effectLst/>
                <a:latin typeface="+mn-lt"/>
                <a:ea typeface="+mn-ea"/>
                <a:cs typeface="+mn-cs"/>
              </a:rPr>
              <a:t>du</a:t>
            </a:r>
            <a:r>
              <a:rPr lang="fr-FR" sz="1200" kern="1200" dirty="0">
                <a:solidFill>
                  <a:schemeClr val="tx1"/>
                </a:solidFill>
                <a:effectLst/>
                <a:latin typeface="+mn-lt"/>
                <a:ea typeface="+mn-ea"/>
                <a:cs typeface="+mn-cs"/>
              </a:rPr>
              <a:t> cadastre historiques des danger naturels.</a:t>
            </a:r>
            <a:endParaRPr lang="fr-BE" dirty="0"/>
          </a:p>
        </p:txBody>
      </p:sp>
      <p:sp>
        <p:nvSpPr>
          <p:cNvPr id="4" name="Espace réservé du numéro de diapositive 3"/>
          <p:cNvSpPr>
            <a:spLocks noGrp="1"/>
          </p:cNvSpPr>
          <p:nvPr>
            <p:ph type="sldNum" sz="quarter" idx="5"/>
          </p:nvPr>
        </p:nvSpPr>
        <p:spPr/>
        <p:txBody>
          <a:bodyPr/>
          <a:lstStyle/>
          <a:p>
            <a:fld id="{137AAD5C-C572-4244-86D8-BF8FC02E915B}" type="slidenum">
              <a:rPr lang="en-GB" smtClean="0"/>
              <a:t>6</a:t>
            </a:fld>
            <a:endParaRPr lang="en-GB"/>
          </a:p>
        </p:txBody>
      </p:sp>
    </p:spTree>
    <p:extLst>
      <p:ext uri="{BB962C8B-B14F-4D97-AF65-F5344CB8AC3E}">
        <p14:creationId xmlns:p14="http://schemas.microsoft.com/office/powerpoint/2010/main" val="103937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Familiariser</a:t>
            </a:r>
            <a:r>
              <a:rPr lang="it-IT" dirty="0"/>
              <a:t> </a:t>
            </a:r>
            <a:r>
              <a:rPr lang="it-IT" dirty="0" err="1"/>
              <a:t>avec</a:t>
            </a:r>
            <a:r>
              <a:rPr lang="it-IT" dirty="0"/>
              <a:t> </a:t>
            </a:r>
            <a:r>
              <a:rPr lang="it-IT" dirty="0" err="1"/>
              <a:t>des</a:t>
            </a:r>
            <a:r>
              <a:rPr lang="it-IT" dirty="0"/>
              <a:t> </a:t>
            </a:r>
            <a:r>
              <a:rPr lang="it-IT" dirty="0" err="1"/>
              <a:t>données</a:t>
            </a:r>
            <a:r>
              <a:rPr lang="it-IT" dirty="0"/>
              <a:t> </a:t>
            </a:r>
            <a:r>
              <a:rPr lang="it-IT" dirty="0" err="1"/>
              <a:t>techniques</a:t>
            </a:r>
            <a:r>
              <a:rPr lang="it-IT" dirty="0"/>
              <a:t> et un terminologie</a:t>
            </a:r>
            <a:r>
              <a:rPr lang="it-IT" baseline="0" dirty="0"/>
              <a:t> </a:t>
            </a:r>
            <a:r>
              <a:rPr lang="it-IT" baseline="0" dirty="0" err="1"/>
              <a:t>précise</a:t>
            </a:r>
            <a:r>
              <a:rPr lang="it-IT" baseline="0" dirty="0"/>
              <a:t>.</a:t>
            </a:r>
            <a:endParaRPr lang="it-IT"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7</a:t>
            </a:fld>
            <a:endParaRPr lang="en-GB"/>
          </a:p>
        </p:txBody>
      </p:sp>
    </p:spTree>
    <p:extLst>
      <p:ext uri="{BB962C8B-B14F-4D97-AF65-F5344CB8AC3E}">
        <p14:creationId xmlns:p14="http://schemas.microsoft.com/office/powerpoint/2010/main" val="150480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sz="1200" b="1" kern="1200" dirty="0">
                <a:solidFill>
                  <a:schemeClr val="tx1"/>
                </a:solidFill>
                <a:effectLst/>
                <a:latin typeface="+mn-lt"/>
                <a:ea typeface="+mn-ea"/>
                <a:cs typeface="+mn-cs"/>
              </a:rPr>
              <a:t>Voilà quelques</a:t>
            </a:r>
            <a:r>
              <a:rPr lang="fr-FR" sz="1200" b="1" kern="1200" baseline="0" dirty="0">
                <a:solidFill>
                  <a:schemeClr val="tx1"/>
                </a:solidFill>
                <a:effectLst/>
                <a:latin typeface="+mn-lt"/>
                <a:ea typeface="+mn-ea"/>
                <a:cs typeface="+mn-cs"/>
              </a:rPr>
              <a:t> caractéristique du phénomène étudié:</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glissement de terrain de </a:t>
            </a:r>
            <a:r>
              <a:rPr lang="fr-FR" sz="1200" kern="1200" dirty="0" err="1">
                <a:solidFill>
                  <a:schemeClr val="tx1"/>
                </a:solidFill>
                <a:effectLst/>
                <a:latin typeface="+mn-lt"/>
                <a:ea typeface="+mn-ea"/>
                <a:cs typeface="+mn-cs"/>
              </a:rPr>
              <a:t>Ghirone</a:t>
            </a:r>
            <a:r>
              <a:rPr lang="fr-FR" sz="1200" kern="1200" dirty="0">
                <a:solidFill>
                  <a:schemeClr val="tx1"/>
                </a:solidFill>
                <a:effectLst/>
                <a:latin typeface="+mn-lt"/>
                <a:ea typeface="+mn-ea"/>
                <a:cs typeface="+mn-cs"/>
              </a:rPr>
              <a:t>-Campo </a:t>
            </a:r>
            <a:r>
              <a:rPr lang="fr-FR" sz="1200" kern="1200" dirty="0" err="1">
                <a:solidFill>
                  <a:schemeClr val="tx1"/>
                </a:solidFill>
                <a:effectLst/>
                <a:latin typeface="+mn-lt"/>
                <a:ea typeface="+mn-ea"/>
                <a:cs typeface="+mn-cs"/>
              </a:rPr>
              <a:t>Blenio</a:t>
            </a:r>
            <a:r>
              <a:rPr lang="fr-FR" sz="1200" kern="1200" dirty="0">
                <a:solidFill>
                  <a:schemeClr val="tx1"/>
                </a:solidFill>
                <a:effectLst/>
                <a:latin typeface="+mn-lt"/>
                <a:ea typeface="+mn-ea"/>
                <a:cs typeface="+mn-cs"/>
              </a:rPr>
              <a:t> est plus proprement une coulée détritique. Les détritus quand ils se saturent en eau, bougent vers la vallée comme un fluide. Cette lave peut transporter des gros cailloux, troncs… Il est possible de dévier le cours de la coulée mais il n’est pas possible de la bloquer. Le phénomène est localisé dans la haute vallée de </a:t>
            </a:r>
            <a:r>
              <a:rPr lang="fr-FR" sz="1200" kern="1200" dirty="0" err="1">
                <a:solidFill>
                  <a:schemeClr val="tx1"/>
                </a:solidFill>
                <a:effectLst/>
                <a:latin typeface="+mn-lt"/>
                <a:ea typeface="+mn-ea"/>
                <a:cs typeface="+mn-cs"/>
              </a:rPr>
              <a:t>Blenio</a:t>
            </a:r>
            <a:r>
              <a:rPr lang="fr-FR" sz="1200" kern="1200" dirty="0">
                <a:solidFill>
                  <a:schemeClr val="tx1"/>
                </a:solidFill>
                <a:effectLst/>
                <a:latin typeface="+mn-lt"/>
                <a:ea typeface="+mn-ea"/>
                <a:cs typeface="+mn-cs"/>
              </a:rPr>
              <a:t>. L’aire intéressée par le glissement est traversée par une route qui conduit à la digue du </a:t>
            </a:r>
            <a:r>
              <a:rPr lang="fr-FR" sz="1200" kern="1200" dirty="0" err="1">
                <a:solidFill>
                  <a:schemeClr val="tx1"/>
                </a:solidFill>
                <a:effectLst/>
                <a:latin typeface="+mn-lt"/>
                <a:ea typeface="+mn-ea"/>
                <a:cs typeface="+mn-cs"/>
              </a:rPr>
              <a:t>Luzzone</a:t>
            </a:r>
            <a:r>
              <a:rPr lang="fr-FR" sz="1200" kern="1200" dirty="0">
                <a:solidFill>
                  <a:schemeClr val="tx1"/>
                </a:solidFill>
                <a:effectLst/>
                <a:latin typeface="+mn-lt"/>
                <a:ea typeface="+mn-ea"/>
                <a:cs typeface="+mn-cs"/>
              </a:rPr>
              <a:t> ; cette route a un intérêt économique et touristique. Le détachement rocheux s’est produit en zone “Val Selva” à 1’770 m d’altitude, tandis que la base du cône de déjection se situe à environ 1’200 m. Le premier mouvement d’une certaine importance s’est produit le 21 mars 2016, avec une estimation de 65’000 m</a:t>
            </a:r>
            <a:r>
              <a:rPr lang="fr-FR" sz="1200" kern="1200" baseline="30000" dirty="0">
                <a:solidFill>
                  <a:schemeClr val="tx1"/>
                </a:solidFill>
                <a:effectLst/>
                <a:latin typeface="+mn-lt"/>
                <a:ea typeface="+mn-ea"/>
                <a:cs typeface="+mn-cs"/>
              </a:rPr>
              <a:t>3 </a:t>
            </a:r>
            <a:r>
              <a:rPr lang="fr-FR" sz="1200" kern="1200" dirty="0">
                <a:solidFill>
                  <a:schemeClr val="tx1"/>
                </a:solidFill>
                <a:effectLst/>
                <a:latin typeface="+mn-lt"/>
                <a:ea typeface="+mn-ea"/>
                <a:cs typeface="+mn-cs"/>
              </a:rPr>
              <a:t>de matériel effondré. La vitesse de mouvement du glissement était de 40 cm/min. Le 17 avril 2016 un deuxième glissement de 5’000 m</a:t>
            </a:r>
            <a:r>
              <a:rPr lang="fr-FR" sz="1200" kern="1200" baseline="30000" dirty="0">
                <a:solidFill>
                  <a:schemeClr val="tx1"/>
                </a:solidFill>
                <a:effectLst/>
                <a:latin typeface="+mn-lt"/>
                <a:ea typeface="+mn-ea"/>
                <a:cs typeface="+mn-cs"/>
              </a:rPr>
              <a:t>3</a:t>
            </a:r>
            <a:r>
              <a:rPr lang="fr-FR" sz="1200" kern="1200" dirty="0">
                <a:solidFill>
                  <a:schemeClr val="tx1"/>
                </a:solidFill>
                <a:effectLst/>
                <a:latin typeface="+mn-lt"/>
                <a:ea typeface="+mn-ea"/>
                <a:cs typeface="+mn-cs"/>
              </a:rPr>
              <a:t> s’est produit. À chaque période de pluies intenses du nouveau matériel s’écoule dans la vallée en boquant la route et en mettant en danger des maisons bâties sur le cône de déjection. Les causes du phénomène sont purement naturelles et le glissement est suivi constamment par des experts ; il y a encore environ 15’000 m</a:t>
            </a:r>
            <a:r>
              <a:rPr lang="fr-FR" sz="1200" kern="1200" baseline="30000" dirty="0">
                <a:solidFill>
                  <a:schemeClr val="tx1"/>
                </a:solidFill>
                <a:effectLst/>
                <a:latin typeface="+mn-lt"/>
                <a:ea typeface="+mn-ea"/>
                <a:cs typeface="+mn-cs"/>
              </a:rPr>
              <a:t>3 </a:t>
            </a:r>
            <a:r>
              <a:rPr lang="fr-FR" sz="1200" kern="1200" dirty="0">
                <a:solidFill>
                  <a:schemeClr val="tx1"/>
                </a:solidFill>
                <a:effectLst/>
                <a:latin typeface="+mn-lt"/>
                <a:ea typeface="+mn-ea"/>
                <a:cs typeface="+mn-cs"/>
              </a:rPr>
              <a:t>de matériel instable.</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8</a:t>
            </a:fld>
            <a:endParaRPr lang="en-GB"/>
          </a:p>
        </p:txBody>
      </p:sp>
    </p:spTree>
    <p:extLst>
      <p:ext uri="{BB962C8B-B14F-4D97-AF65-F5344CB8AC3E}">
        <p14:creationId xmlns:p14="http://schemas.microsoft.com/office/powerpoint/2010/main" val="51222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Dans le but de stimuler l’observation par les élèves</a:t>
            </a:r>
            <a:r>
              <a:rPr lang="fr-FR" sz="1200" kern="1200" dirty="0">
                <a:solidFill>
                  <a:schemeClr val="tx1"/>
                </a:solidFill>
                <a:effectLst/>
                <a:latin typeface="+mn-lt"/>
                <a:ea typeface="+mn-ea"/>
                <a:cs typeface="+mn-cs"/>
              </a:rPr>
              <a:t>, j’ai montré des photos d’articles de presse sur le glissement de </a:t>
            </a:r>
            <a:r>
              <a:rPr lang="fr-FR" sz="1200" kern="1200" dirty="0" err="1">
                <a:solidFill>
                  <a:schemeClr val="tx1"/>
                </a:solidFill>
                <a:effectLst/>
                <a:latin typeface="+mn-lt"/>
                <a:ea typeface="+mn-ea"/>
                <a:cs typeface="+mn-cs"/>
              </a:rPr>
              <a:t>Ghirone</a:t>
            </a:r>
            <a:r>
              <a:rPr lang="fr-FR" sz="1200" kern="1200" dirty="0">
                <a:solidFill>
                  <a:schemeClr val="tx1"/>
                </a:solidFill>
                <a:effectLst/>
                <a:latin typeface="+mn-lt"/>
                <a:ea typeface="+mn-ea"/>
                <a:cs typeface="+mn-cs"/>
              </a:rPr>
              <a:t> Campo </a:t>
            </a:r>
            <a:r>
              <a:rPr lang="fr-FR" sz="1200" kern="1200" dirty="0" err="1">
                <a:solidFill>
                  <a:schemeClr val="tx1"/>
                </a:solidFill>
                <a:effectLst/>
                <a:latin typeface="+mn-lt"/>
                <a:ea typeface="+mn-ea"/>
                <a:cs typeface="+mn-cs"/>
              </a:rPr>
              <a:t>Blenio</a:t>
            </a:r>
            <a:r>
              <a:rPr lang="fr-FR" sz="1200" kern="1200" dirty="0">
                <a:solidFill>
                  <a:schemeClr val="tx1"/>
                </a:solidFill>
                <a:effectLst/>
                <a:latin typeface="+mn-lt"/>
                <a:ea typeface="+mn-ea"/>
                <a:cs typeface="+mn-cs"/>
              </a:rPr>
              <a:t> en les invitant à mettre en évidence ce qui pour eux était frappant et à contextualiser le phénomène dans la région.</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Aussi dans cette phase d’observation il a été important de construire avec les élèves une lexique géographique précis, quelques exemples de termes précisés sont : couloir d’éboulement, zone de détachement, cône de déjection.</a:t>
            </a:r>
            <a:endParaRPr lang="it-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fait de contextualiser le phénomène nous a permis de réfléchir sur le concept de risque et d’approcher ses composantes.</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1) Cadastre des</a:t>
            </a:r>
            <a:r>
              <a:rPr lang="fr-FR" sz="1200" kern="1200" baseline="0" dirty="0">
                <a:solidFill>
                  <a:schemeClr val="tx1"/>
                </a:solidFill>
                <a:effectLst/>
                <a:latin typeface="+mn-lt"/>
                <a:ea typeface="+mn-ea"/>
                <a:cs typeface="+mn-cs"/>
              </a:rPr>
              <a:t> dangers naturels</a:t>
            </a:r>
            <a:r>
              <a:rPr lang="fr-FR" sz="1200" kern="1200" dirty="0">
                <a:solidFill>
                  <a:schemeClr val="tx1"/>
                </a:solidFill>
                <a:effectLst/>
                <a:latin typeface="+mn-lt"/>
                <a:ea typeface="+mn-ea"/>
                <a:cs typeface="+mn-cs"/>
              </a:rPr>
              <a:t> et Plans des zones de danger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Observation et description du paysage à travers des images et des brefs vidéo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Accent sur le lexique géographique utilisé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4) Observation de la région</a:t>
            </a:r>
            <a:r>
              <a:rPr lang="fr-FR" sz="1200" kern="1200" baseline="0" dirty="0">
                <a:solidFill>
                  <a:schemeClr val="tx1"/>
                </a:solidFill>
                <a:effectLst/>
                <a:latin typeface="+mn-lt"/>
                <a:ea typeface="+mn-ea"/>
                <a:cs typeface="+mn-cs"/>
              </a:rPr>
              <a:t> et </a:t>
            </a:r>
            <a:r>
              <a:rPr lang="fr-FR" sz="1200" kern="1200" dirty="0">
                <a:solidFill>
                  <a:schemeClr val="tx1"/>
                </a:solidFill>
                <a:effectLst/>
                <a:latin typeface="+mn-lt"/>
                <a:ea typeface="+mn-ea"/>
                <a:cs typeface="+mn-cs"/>
              </a:rPr>
              <a:t>premier essai de définition des composantes du risque ;</a:t>
            </a:r>
            <a:endParaRPr lang="it-CH"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5) Recherche dans</a:t>
            </a:r>
            <a:r>
              <a:rPr lang="fr-FR" sz="1200" kern="1200" baseline="0" dirty="0">
                <a:solidFill>
                  <a:schemeClr val="tx1"/>
                </a:solidFill>
                <a:effectLst/>
                <a:latin typeface="+mn-lt"/>
                <a:ea typeface="+mn-ea"/>
                <a:cs typeface="+mn-cs"/>
              </a:rPr>
              <a:t> la </a:t>
            </a:r>
            <a:r>
              <a:rPr lang="fr-FR" sz="1200" kern="1200" dirty="0">
                <a:solidFill>
                  <a:schemeClr val="tx1"/>
                </a:solidFill>
                <a:effectLst/>
                <a:latin typeface="+mn-lt"/>
                <a:ea typeface="+mn-ea"/>
                <a:cs typeface="+mn-cs"/>
              </a:rPr>
              <a:t>littérature.</a:t>
            </a:r>
            <a:endParaRPr lang="it-CH"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137AAD5C-C572-4244-86D8-BF8FC02E915B}" type="slidenum">
              <a:rPr lang="en-GB" smtClean="0"/>
              <a:t>9</a:t>
            </a:fld>
            <a:endParaRPr lang="en-GB"/>
          </a:p>
        </p:txBody>
      </p:sp>
    </p:spTree>
    <p:extLst>
      <p:ext uri="{BB962C8B-B14F-4D97-AF65-F5344CB8AC3E}">
        <p14:creationId xmlns:p14="http://schemas.microsoft.com/office/powerpoint/2010/main" val="140904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CH"/>
              <a:t>Fare clic per modificare stile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Fare clic per modificare lo stile del sottotitolo dello schema</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September 2, 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‹N°›</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September 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CH"/>
              <a:t>Fare clic per modificare stile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September 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Fare clic per modificare stile</a:t>
            </a:r>
            <a:endParaRPr lang="en-US"/>
          </a:p>
        </p:txBody>
      </p:sp>
      <p:sp>
        <p:nvSpPr>
          <p:cNvPr id="3" name="Content Placeholder 2"/>
          <p:cNvSpPr>
            <a:spLocks noGrp="1"/>
          </p:cNvSpPr>
          <p:nvPr>
            <p:ph idx="1"/>
          </p:nvPr>
        </p:nvSpPr>
        <p:spPr/>
        <p:txBody>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September 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CH"/>
              <a:t>Fare clic per modificare stile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Fare clic per modificare gli stili del testo dello schema</a:t>
            </a:r>
          </a:p>
        </p:txBody>
      </p:sp>
      <p:sp>
        <p:nvSpPr>
          <p:cNvPr id="4" name="Date Placeholder 3"/>
          <p:cNvSpPr>
            <a:spLocks noGrp="1"/>
          </p:cNvSpPr>
          <p:nvPr>
            <p:ph type="dt" sz="half" idx="10"/>
          </p:nvPr>
        </p:nvSpPr>
        <p:spPr/>
        <p:txBody>
          <a:bodyPr/>
          <a:lstStyle/>
          <a:p>
            <a:fld id="{FBB7EAE1-CAAC-4AEF-919E-158692B1E55E}" type="datetime4">
              <a:rPr lang="en-US" smtClean="0"/>
              <a:pPr/>
              <a:t>September 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Fare clic per modificare stile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September 2,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a:t>Fare clic per modificare stile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Fare clic per modificare gli stili del testo dello schema</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September 2,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a:t>Fare clic per modificare stile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September 2, 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September 2,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September 2, 2019</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CH"/>
              <a:t>Fare clic per modificare stile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CH"/>
              <a:t>Fare clic per modificare stile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a:t>Trascinare l'immagine su un segnaposto o fare clic sull'icona per aggiungerla</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Fare clic per modificare gli stili del testo dello schema</a:t>
            </a:r>
          </a:p>
        </p:txBody>
      </p:sp>
      <p:sp>
        <p:nvSpPr>
          <p:cNvPr id="5" name="Date Placeholder 4"/>
          <p:cNvSpPr>
            <a:spLocks noGrp="1"/>
          </p:cNvSpPr>
          <p:nvPr>
            <p:ph type="dt" sz="half" idx="10"/>
          </p:nvPr>
        </p:nvSpPr>
        <p:spPr/>
        <p:txBody>
          <a:bodyPr/>
          <a:lstStyle/>
          <a:p>
            <a:fld id="{CA861222-2C8B-4501-BE87-6797EC025925}" type="datetime4">
              <a:rPr lang="en-US" smtClean="0"/>
              <a:pPr/>
              <a:t>September 2, 2019</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CH"/>
              <a:t>Fare clic per modificare stile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CH"/>
              <a:t>Fare clic per modificare gli stili del testo dello schema</a:t>
            </a:r>
          </a:p>
          <a:p>
            <a:pPr lvl="1"/>
            <a:r>
              <a:rPr lang="fr-CH"/>
              <a:t>Secondo livello</a:t>
            </a:r>
          </a:p>
          <a:p>
            <a:pPr lvl="2"/>
            <a:r>
              <a:rPr lang="fr-CH"/>
              <a:t>Terzo livello</a:t>
            </a:r>
          </a:p>
          <a:p>
            <a:pPr lvl="3"/>
            <a:r>
              <a:rPr lang="fr-CH"/>
              <a:t>Quarto livello</a:t>
            </a:r>
          </a:p>
          <a:p>
            <a:pPr lvl="4"/>
            <a:r>
              <a:rPr lang="fr-CH"/>
              <a:t>Quinto livello</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September 2, 2019</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map.geo.admin.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ap.geo.admin.ch" TargetMode="External"/><Relationship Id="rId2" Type="http://schemas.openxmlformats.org/officeDocument/2006/relationships/hyperlink" Target="http://www.iperpaesaggi.ch" TargetMode="External"/><Relationship Id="rId1" Type="http://schemas.openxmlformats.org/officeDocument/2006/relationships/slideLayout" Target="../slideLayouts/slideLayout2.xml"/><Relationship Id="rId6" Type="http://schemas.openxmlformats.org/officeDocument/2006/relationships/hyperlink" Target="https://m.liceomendrisio.ti.ch/fileadmin/licmen/files/PDF_PERMANENTI/Pianistudiolime_2010.pdf" TargetMode="External"/><Relationship Id="rId5" Type="http://schemas.openxmlformats.org/officeDocument/2006/relationships/hyperlink" Target="http://www.oasi.ti.ch/web/dati/aria.html" TargetMode="External"/><Relationship Id="rId4" Type="http://schemas.openxmlformats.org/officeDocument/2006/relationships/hyperlink" Target="https://www4.ti.ch/dt/da/sf/temi/pericoli-naturali/tema/tema"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package" Target="../embeddings/Microsoft_Word_Document.docx"/></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package" Target="../embeddings/Microsoft_Word_Document1.docx"/></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4.ti.ch/dt/da/sf/temi/pericoli-naturali/tema/tem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fr-CA" dirty="0"/>
              <a:t>Le risque à travers le paysage</a:t>
            </a:r>
            <a:br>
              <a:rPr lang="fr-CA" dirty="0"/>
            </a:br>
            <a:r>
              <a:rPr lang="fr-CA" sz="2000" b="1" dirty="0">
                <a:solidFill>
                  <a:srgbClr val="FF0000"/>
                </a:solidFill>
              </a:rPr>
              <a:t>Congrès des Sciences- </a:t>
            </a:r>
            <a:br>
              <a:rPr lang="fr-CA" sz="2000" b="1" dirty="0">
                <a:solidFill>
                  <a:srgbClr val="FF0000"/>
                </a:solidFill>
              </a:rPr>
            </a:br>
            <a:r>
              <a:rPr lang="fr-CA" sz="2000" b="1" dirty="0">
                <a:solidFill>
                  <a:srgbClr val="FF0000"/>
                </a:solidFill>
              </a:rPr>
              <a:t>Mons- août 2019</a:t>
            </a:r>
          </a:p>
        </p:txBody>
      </p:sp>
      <p:sp>
        <p:nvSpPr>
          <p:cNvPr id="3" name="Sottotitolo 2"/>
          <p:cNvSpPr>
            <a:spLocks noGrp="1"/>
          </p:cNvSpPr>
          <p:nvPr>
            <p:ph type="subTitle" idx="1"/>
          </p:nvPr>
        </p:nvSpPr>
        <p:spPr/>
        <p:txBody>
          <a:bodyPr/>
          <a:lstStyle/>
          <a:p>
            <a:r>
              <a:rPr lang="en-GB" dirty="0"/>
              <a:t>Alberto </a:t>
            </a:r>
            <a:r>
              <a:rPr lang="en-GB" dirty="0" err="1"/>
              <a:t>Martinelli</a:t>
            </a:r>
            <a:r>
              <a:rPr lang="en-GB" dirty="0"/>
              <a:t>,</a:t>
            </a:r>
          </a:p>
          <a:p>
            <a:r>
              <a:rPr lang="en-GB" dirty="0" err="1"/>
              <a:t>Liceo</a:t>
            </a:r>
            <a:r>
              <a:rPr lang="en-GB" dirty="0"/>
              <a:t> </a:t>
            </a:r>
            <a:r>
              <a:rPr lang="en-GB" dirty="0" err="1"/>
              <a:t>cantonale</a:t>
            </a:r>
            <a:r>
              <a:rPr lang="en-GB" dirty="0"/>
              <a:t> di </a:t>
            </a:r>
            <a:r>
              <a:rPr lang="en-GB" dirty="0" err="1"/>
              <a:t>Mendrisio</a:t>
            </a:r>
            <a:r>
              <a:rPr lang="en-GB" dirty="0"/>
              <a:t> - Suisse</a:t>
            </a:r>
          </a:p>
        </p:txBody>
      </p:sp>
      <p:pic>
        <p:nvPicPr>
          <p:cNvPr id="5" name="Immagine 4" descr="immagine fran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2574" y="2638790"/>
            <a:ext cx="4155217" cy="3333408"/>
          </a:xfrm>
          <a:prstGeom prst="rect">
            <a:avLst/>
          </a:prstGeom>
        </p:spPr>
      </p:pic>
    </p:spTree>
    <p:extLst>
      <p:ext uri="{BB962C8B-B14F-4D97-AF65-F5344CB8AC3E}">
        <p14:creationId xmlns:p14="http://schemas.microsoft.com/office/powerpoint/2010/main" val="109717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P001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6662" y="794989"/>
            <a:ext cx="3538361" cy="4717815"/>
          </a:xfrm>
          <a:prstGeom prst="rect">
            <a:avLst/>
          </a:prstGeom>
        </p:spPr>
      </p:pic>
      <p:pic>
        <p:nvPicPr>
          <p:cNvPr id="3" name="Immagine 2" descr="IMGP0037.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01660" y="794990"/>
            <a:ext cx="3531091" cy="4708121"/>
          </a:xfrm>
          <a:prstGeom prst="rect">
            <a:avLst/>
          </a:prstGeom>
        </p:spPr>
      </p:pic>
      <p:sp>
        <p:nvSpPr>
          <p:cNvPr id="4" name="Titolo 5"/>
          <p:cNvSpPr txBox="1">
            <a:spLocks/>
          </p:cNvSpPr>
          <p:nvPr/>
        </p:nvSpPr>
        <p:spPr>
          <a:xfrm>
            <a:off x="4685971" y="116509"/>
            <a:ext cx="3454363" cy="477686"/>
          </a:xfrm>
          <a:prstGeom prst="rect">
            <a:avLst/>
          </a:prstGeom>
        </p:spPr>
        <p:txBody>
          <a:bodyPr>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Le géographe avec les bottes dans la boue</a:t>
            </a:r>
          </a:p>
        </p:txBody>
      </p:sp>
    </p:spTree>
    <p:extLst>
      <p:ext uri="{BB962C8B-B14F-4D97-AF65-F5344CB8AC3E}">
        <p14:creationId xmlns:p14="http://schemas.microsoft.com/office/powerpoint/2010/main" val="233783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4685971" y="116509"/>
            <a:ext cx="3454363" cy="477686"/>
          </a:xfrm>
          <a:prstGeom prst="rect">
            <a:avLst/>
          </a:prstGeom>
        </p:spPr>
        <p:txBody>
          <a:bodyPr>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Le lien avec la théorie</a:t>
            </a:r>
          </a:p>
        </p:txBody>
      </p:sp>
      <p:sp>
        <p:nvSpPr>
          <p:cNvPr id="3" name="CasellaDiTesto 2"/>
          <p:cNvSpPr txBox="1"/>
          <p:nvPr/>
        </p:nvSpPr>
        <p:spPr>
          <a:xfrm>
            <a:off x="3676220" y="1224500"/>
            <a:ext cx="4464114" cy="3693319"/>
          </a:xfrm>
          <a:prstGeom prst="rect">
            <a:avLst/>
          </a:prstGeom>
          <a:noFill/>
        </p:spPr>
        <p:txBody>
          <a:bodyPr wrap="square" rtlCol="0">
            <a:spAutoFit/>
          </a:bodyPr>
          <a:lstStyle/>
          <a:p>
            <a:r>
              <a:rPr lang="fr-FR" dirty="0"/>
              <a:t>Définition du risque selon l’UNDRO (United Nations </a:t>
            </a:r>
            <a:r>
              <a:rPr lang="fr-FR" dirty="0" err="1"/>
              <a:t>Disaster</a:t>
            </a:r>
            <a:r>
              <a:rPr lang="fr-FR" dirty="0"/>
              <a:t> Relief </a:t>
            </a:r>
            <a:r>
              <a:rPr lang="fr-FR" dirty="0" err="1"/>
              <a:t>Organization</a:t>
            </a:r>
            <a:r>
              <a:rPr lang="fr-FR" dirty="0"/>
              <a:t>):</a:t>
            </a:r>
          </a:p>
          <a:p>
            <a:endParaRPr lang="fr-FR" dirty="0"/>
          </a:p>
          <a:p>
            <a:r>
              <a:rPr lang="fr-FR" dirty="0"/>
              <a:t>R: = H x Vu x Va</a:t>
            </a:r>
          </a:p>
          <a:p>
            <a:endParaRPr lang="fr-FR" dirty="0"/>
          </a:p>
          <a:p>
            <a:r>
              <a:rPr lang="fr-FR" dirty="0"/>
              <a:t>R: risque</a:t>
            </a:r>
          </a:p>
          <a:p>
            <a:r>
              <a:rPr lang="fr-FR" dirty="0"/>
              <a:t>H: dangerosité</a:t>
            </a:r>
          </a:p>
          <a:p>
            <a:r>
              <a:rPr lang="fr-FR" dirty="0"/>
              <a:t>Vu: Vulnérabilité</a:t>
            </a:r>
          </a:p>
          <a:p>
            <a:r>
              <a:rPr lang="fr-FR" dirty="0"/>
              <a:t>Va: Valeur exposée au risque</a:t>
            </a:r>
          </a:p>
          <a:p>
            <a:endParaRPr lang="en-GB" dirty="0"/>
          </a:p>
          <a:p>
            <a:endParaRPr lang="en-GB" dirty="0"/>
          </a:p>
          <a:p>
            <a:endParaRPr lang="en-GB" dirty="0"/>
          </a:p>
        </p:txBody>
      </p:sp>
      <p:pic>
        <p:nvPicPr>
          <p:cNvPr id="5" name="Immagine 4"/>
          <p:cNvPicPr>
            <a:picLocks noChangeAspect="1"/>
          </p:cNvPicPr>
          <p:nvPr/>
        </p:nvPicPr>
        <p:blipFill rotWithShape="1">
          <a:blip r:embed="rId3"/>
          <a:srcRect l="21841" t="3927" r="21958" b="4162"/>
          <a:stretch/>
        </p:blipFill>
        <p:spPr>
          <a:xfrm>
            <a:off x="821181" y="1222171"/>
            <a:ext cx="2855039" cy="4669073"/>
          </a:xfrm>
          <a:prstGeom prst="rect">
            <a:avLst/>
          </a:prstGeom>
        </p:spPr>
      </p:pic>
    </p:spTree>
    <p:extLst>
      <p:ext uri="{BB962C8B-B14F-4D97-AF65-F5344CB8AC3E}">
        <p14:creationId xmlns:p14="http://schemas.microsoft.com/office/powerpoint/2010/main" val="1916611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79667" y="3244334"/>
            <a:ext cx="184666" cy="369332"/>
          </a:xfrm>
          <a:prstGeom prst="rect">
            <a:avLst/>
          </a:prstGeom>
        </p:spPr>
        <p:txBody>
          <a:bodyPr wrap="none">
            <a:spAutoFit/>
          </a:bodyPr>
          <a:lstStyle/>
          <a:p>
            <a:r>
              <a:rPr lang="mr-IN" dirty="0"/>
              <a:t> </a:t>
            </a:r>
            <a:endParaRPr lang="en-GB" dirty="0"/>
          </a:p>
        </p:txBody>
      </p:sp>
      <p:pic>
        <p:nvPicPr>
          <p:cNvPr id="4" name="Immagine 3" descr="Diapositiva presentazione 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4925" y="1467130"/>
            <a:ext cx="6698653" cy="5022460"/>
          </a:xfrm>
          <a:prstGeom prst="rect">
            <a:avLst/>
          </a:prstGeom>
        </p:spPr>
      </p:pic>
      <p:sp>
        <p:nvSpPr>
          <p:cNvPr id="8"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spTree>
    <p:extLst>
      <p:ext uri="{BB962C8B-B14F-4D97-AF65-F5344CB8AC3E}">
        <p14:creationId xmlns:p14="http://schemas.microsoft.com/office/powerpoint/2010/main" val="348193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apositiva presentazione 0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92318" y="1364656"/>
            <a:ext cx="6819586" cy="5114689"/>
          </a:xfrm>
          <a:prstGeom prst="rect">
            <a:avLst/>
          </a:prstGeom>
        </p:spPr>
      </p:pic>
      <p:sp>
        <p:nvSpPr>
          <p:cNvPr id="4"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spTree>
    <p:extLst>
      <p:ext uri="{BB962C8B-B14F-4D97-AF65-F5344CB8AC3E}">
        <p14:creationId xmlns:p14="http://schemas.microsoft.com/office/powerpoint/2010/main" val="190444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apositiva presentazione 0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38922" y="1411312"/>
            <a:ext cx="6788847" cy="5108811"/>
          </a:xfrm>
          <a:prstGeom prst="rect">
            <a:avLst/>
          </a:prstGeom>
        </p:spPr>
      </p:pic>
      <p:sp>
        <p:nvSpPr>
          <p:cNvPr id="4"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spTree>
    <p:extLst>
      <p:ext uri="{BB962C8B-B14F-4D97-AF65-F5344CB8AC3E}">
        <p14:creationId xmlns:p14="http://schemas.microsoft.com/office/powerpoint/2010/main" val="148296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pic>
        <p:nvPicPr>
          <p:cNvPr id="3" name="Immagine 2" descr="estratti cartografi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7258" y="751200"/>
            <a:ext cx="6818310" cy="5442349"/>
          </a:xfrm>
          <a:prstGeom prst="rect">
            <a:avLst/>
          </a:prstGeom>
        </p:spPr>
      </p:pic>
      <p:sp>
        <p:nvSpPr>
          <p:cNvPr id="5" name="Rettangolo 4"/>
          <p:cNvSpPr/>
          <p:nvPr/>
        </p:nvSpPr>
        <p:spPr>
          <a:xfrm>
            <a:off x="1130639" y="6118970"/>
            <a:ext cx="3183909" cy="369332"/>
          </a:xfrm>
          <a:prstGeom prst="rect">
            <a:avLst/>
          </a:prstGeom>
        </p:spPr>
        <p:txBody>
          <a:bodyPr wrap="none">
            <a:spAutoFit/>
          </a:bodyPr>
          <a:lstStyle/>
          <a:p>
            <a:r>
              <a:rPr lang="fr-FR" u="sng" dirty="0">
                <a:hlinkClick r:id="rId4"/>
              </a:rPr>
              <a:t>https://map.geo.admin.ch</a:t>
            </a:r>
            <a:endParaRPr lang="it-IT" dirty="0"/>
          </a:p>
        </p:txBody>
      </p:sp>
    </p:spTree>
    <p:extLst>
      <p:ext uri="{BB962C8B-B14F-4D97-AF65-F5344CB8AC3E}">
        <p14:creationId xmlns:p14="http://schemas.microsoft.com/office/powerpoint/2010/main" val="1127180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pic>
        <p:nvPicPr>
          <p:cNvPr id="3" name="Immagine 2" descr="Diapositiva presentazione 06.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4002" y="924897"/>
            <a:ext cx="7420931" cy="5569102"/>
          </a:xfrm>
          <a:prstGeom prst="rect">
            <a:avLst/>
          </a:prstGeom>
        </p:spPr>
      </p:pic>
    </p:spTree>
    <p:extLst>
      <p:ext uri="{BB962C8B-B14F-4D97-AF65-F5344CB8AC3E}">
        <p14:creationId xmlns:p14="http://schemas.microsoft.com/office/powerpoint/2010/main" val="324001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resentazione diapositva 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1629" y="1272484"/>
            <a:ext cx="6959403" cy="5224337"/>
          </a:xfrm>
          <a:prstGeom prst="rect">
            <a:avLst/>
          </a:prstGeom>
        </p:spPr>
      </p:pic>
      <p:sp>
        <p:nvSpPr>
          <p:cNvPr id="5"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spTree>
    <p:extLst>
      <p:ext uri="{BB962C8B-B14F-4D97-AF65-F5344CB8AC3E}">
        <p14:creationId xmlns:p14="http://schemas.microsoft.com/office/powerpoint/2010/main" val="4237437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iapositiva presentazione 0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6212" y="1399608"/>
            <a:ext cx="6772983" cy="5079738"/>
          </a:xfrm>
          <a:prstGeom prst="rect">
            <a:avLst/>
          </a:prstGeom>
        </p:spPr>
      </p:pic>
      <p:sp>
        <p:nvSpPr>
          <p:cNvPr id="4"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spTree>
    <p:extLst>
      <p:ext uri="{BB962C8B-B14F-4D97-AF65-F5344CB8AC3E}">
        <p14:creationId xmlns:p14="http://schemas.microsoft.com/office/powerpoint/2010/main" val="1694981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du rapport d’excursion</a:t>
            </a:r>
          </a:p>
        </p:txBody>
      </p:sp>
      <p:pic>
        <p:nvPicPr>
          <p:cNvPr id="3" name="Immagine 2" descr="misure di protezion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2155" y="913656"/>
            <a:ext cx="7338180" cy="5372464"/>
          </a:xfrm>
          <a:prstGeom prst="rect">
            <a:avLst/>
          </a:prstGeom>
        </p:spPr>
      </p:pic>
    </p:spTree>
    <p:extLst>
      <p:ext uri="{BB962C8B-B14F-4D97-AF65-F5344CB8AC3E}">
        <p14:creationId xmlns:p14="http://schemas.microsoft.com/office/powerpoint/2010/main" val="118068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433568C-EE36-4868-B143-2CB042CA6937}"/>
              </a:ext>
            </a:extLst>
          </p:cNvPr>
          <p:cNvSpPr>
            <a:spLocks noGrp="1"/>
          </p:cNvSpPr>
          <p:nvPr>
            <p:ph idx="1"/>
          </p:nvPr>
        </p:nvSpPr>
        <p:spPr>
          <a:xfrm>
            <a:off x="4955687" y="807072"/>
            <a:ext cx="3184647" cy="5209693"/>
          </a:xfrm>
        </p:spPr>
        <p:txBody>
          <a:bodyPr>
            <a:normAutofit/>
          </a:bodyPr>
          <a:lstStyle/>
          <a:p>
            <a:pPr marL="640080" lvl="2" indent="0">
              <a:buNone/>
            </a:pPr>
            <a:r>
              <a:rPr lang="fr-BE" dirty="0"/>
              <a:t>Parcours didactique</a:t>
            </a:r>
          </a:p>
          <a:p>
            <a:pPr marL="982980" lvl="2" indent="-342900">
              <a:buFontTx/>
              <a:buChar char="-"/>
            </a:pPr>
            <a:r>
              <a:rPr lang="fr-BE" dirty="0"/>
              <a:t>1, Étude à l’échelle locale (frana di Ghirone Campo-Blenio, la buzza di Biasca)</a:t>
            </a:r>
          </a:p>
          <a:p>
            <a:pPr marL="982980" lvl="2" indent="-342900">
              <a:buFontTx/>
              <a:buChar char="-"/>
            </a:pPr>
            <a:r>
              <a:rPr lang="fr-BE" dirty="0"/>
              <a:t>2, Construction d’un hyperpaysage sur le risque de la région où les élèves habitent</a:t>
            </a:r>
          </a:p>
        </p:txBody>
      </p:sp>
      <p:sp>
        <p:nvSpPr>
          <p:cNvPr id="5" name="Titolo 5"/>
          <p:cNvSpPr txBox="1">
            <a:spLocks/>
          </p:cNvSpPr>
          <p:nvPr/>
        </p:nvSpPr>
        <p:spPr>
          <a:xfrm>
            <a:off x="4685971" y="0"/>
            <a:ext cx="3454363" cy="594195"/>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Le contexte et le parcours didactique</a:t>
            </a:r>
          </a:p>
        </p:txBody>
      </p:sp>
      <p:pic>
        <p:nvPicPr>
          <p:cNvPr id="7" name="Immagine 6" descr="slider_lime_1_540x320_0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7830" y="3579051"/>
            <a:ext cx="4113644" cy="2437715"/>
          </a:xfrm>
          <a:prstGeom prst="rect">
            <a:avLst/>
          </a:prstGeom>
        </p:spPr>
      </p:pic>
      <p:pic>
        <p:nvPicPr>
          <p:cNvPr id="2" name="Immagine 1"/>
          <p:cNvPicPr>
            <a:picLocks noChangeAspect="1"/>
          </p:cNvPicPr>
          <p:nvPr/>
        </p:nvPicPr>
        <p:blipFill rotWithShape="1">
          <a:blip r:embed="rId4"/>
          <a:srcRect r="33475" b="44110"/>
          <a:stretch/>
        </p:blipFill>
        <p:spPr>
          <a:xfrm>
            <a:off x="817830" y="793512"/>
            <a:ext cx="4137857" cy="2607266"/>
          </a:xfrm>
          <a:prstGeom prst="rect">
            <a:avLst/>
          </a:prstGeom>
        </p:spPr>
      </p:pic>
    </p:spTree>
    <p:extLst>
      <p:ext uri="{BB962C8B-B14F-4D97-AF65-F5344CB8AC3E}">
        <p14:creationId xmlns:p14="http://schemas.microsoft.com/office/powerpoint/2010/main" val="158635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4685971" y="116509"/>
            <a:ext cx="3454363" cy="477686"/>
          </a:xfrm>
          <a:prstGeom prst="rect">
            <a:avLst/>
          </a:prstGeom>
        </p:spPr>
        <p:txBody>
          <a:bodyPr>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Réalisation d’un </a:t>
            </a:r>
            <a:r>
              <a:rPr lang="fr-FR" sz="2000" dirty="0" err="1"/>
              <a:t>hyperpayage</a:t>
            </a:r>
            <a:r>
              <a:rPr lang="fr-FR" sz="2000" dirty="0"/>
              <a:t> panoramique</a:t>
            </a:r>
          </a:p>
        </p:txBody>
      </p:sp>
      <p:sp>
        <p:nvSpPr>
          <p:cNvPr id="4" name="Segnaposto contenuto 3"/>
          <p:cNvSpPr>
            <a:spLocks noGrp="1"/>
          </p:cNvSpPr>
          <p:nvPr>
            <p:ph idx="1"/>
          </p:nvPr>
        </p:nvSpPr>
        <p:spPr>
          <a:xfrm>
            <a:off x="528408" y="1659454"/>
            <a:ext cx="8092977" cy="3689556"/>
          </a:xfrm>
        </p:spPr>
        <p:txBody>
          <a:bodyPr>
            <a:normAutofit fontScale="92500" lnSpcReduction="20000"/>
          </a:bodyPr>
          <a:lstStyle/>
          <a:p>
            <a:r>
              <a:rPr lang="fr-CA" dirty="0"/>
              <a:t>Changement d’échelle: de l’objet ponctuel à une approche régionale</a:t>
            </a:r>
          </a:p>
          <a:p>
            <a:pPr lvl="1">
              <a:buFont typeface="Wingdings" panose="05000000000000000000" pitchFamily="2" charset="2"/>
              <a:buChar char="v"/>
            </a:pPr>
            <a:r>
              <a:rPr lang="fr-CA" dirty="0"/>
              <a:t>Excursion: description d’un risque présent dans un paysage (analyse du contexte);</a:t>
            </a:r>
          </a:p>
          <a:p>
            <a:pPr lvl="1">
              <a:buFont typeface="Wingdings" panose="05000000000000000000" pitchFamily="2" charset="2"/>
              <a:buChar char="v"/>
            </a:pPr>
            <a:r>
              <a:rPr lang="fr-CA" dirty="0" err="1"/>
              <a:t>Hyperpaysage</a:t>
            </a:r>
            <a:r>
              <a:rPr lang="fr-CA" dirty="0"/>
              <a:t>: appréciation globale du paysage, risques comme éléments significatifs du paysage;</a:t>
            </a:r>
          </a:p>
          <a:p>
            <a:r>
              <a:rPr lang="fr-CA" dirty="0"/>
              <a:t>Changement de la nature de l’objet: du risque naturel au risque au sens large du terme</a:t>
            </a:r>
          </a:p>
          <a:p>
            <a:r>
              <a:rPr lang="fr-CA" dirty="0"/>
              <a:t>Importance de la perception individuelle + Grande liberté individuelle (visites des lieux);</a:t>
            </a:r>
          </a:p>
          <a:p>
            <a:r>
              <a:rPr lang="fr-CA" dirty="0"/>
              <a:t>Travail individuel et travail de classe, développement d’un réseau, convergence des regards.</a:t>
            </a:r>
          </a:p>
          <a:p>
            <a:endParaRPr lang="fr-CA" dirty="0"/>
          </a:p>
          <a:p>
            <a:endParaRPr lang="en-GB" dirty="0"/>
          </a:p>
        </p:txBody>
      </p:sp>
      <p:pic>
        <p:nvPicPr>
          <p:cNvPr id="3" name="Immagine 2" descr="Panoramica 2.png"/>
          <p:cNvPicPr>
            <a:picLocks noChangeAspect="1"/>
          </p:cNvPicPr>
          <p:nvPr/>
        </p:nvPicPr>
        <p:blipFill rotWithShape="1">
          <a:blip r:embed="rId3" cstate="email">
            <a:extLst>
              <a:ext uri="{28A0092B-C50C-407E-A947-70E740481C1C}">
                <a14:useLocalDpi xmlns:a14="http://schemas.microsoft.com/office/drawing/2010/main" val="0"/>
              </a:ext>
            </a:extLst>
          </a:blip>
          <a:srcRect l="36531" r="7495"/>
          <a:stretch/>
        </p:blipFill>
        <p:spPr>
          <a:xfrm>
            <a:off x="-12479" y="687837"/>
            <a:ext cx="9202131" cy="971617"/>
          </a:xfrm>
          <a:prstGeom prst="rect">
            <a:avLst/>
          </a:prstGeom>
        </p:spPr>
      </p:pic>
      <p:pic>
        <p:nvPicPr>
          <p:cNvPr id="5" name="Immagine 4" descr="Castello Stabio.jpg"/>
          <p:cNvPicPr>
            <a:picLocks noChangeAspect="1"/>
          </p:cNvPicPr>
          <p:nvPr/>
        </p:nvPicPr>
        <p:blipFill rotWithShape="1">
          <a:blip r:embed="rId4" cstate="email">
            <a:extLst>
              <a:ext uri="{28A0092B-C50C-407E-A947-70E740481C1C}">
                <a14:useLocalDpi xmlns:a14="http://schemas.microsoft.com/office/drawing/2010/main" val="0"/>
              </a:ext>
            </a:extLst>
          </a:blip>
          <a:srcRect t="21808" b="12181"/>
          <a:stretch/>
        </p:blipFill>
        <p:spPr>
          <a:xfrm>
            <a:off x="0" y="5478982"/>
            <a:ext cx="9144000" cy="1038320"/>
          </a:xfrm>
          <a:prstGeom prst="rect">
            <a:avLst/>
          </a:prstGeom>
        </p:spPr>
      </p:pic>
    </p:spTree>
    <p:extLst>
      <p:ext uri="{BB962C8B-B14F-4D97-AF65-F5344CB8AC3E}">
        <p14:creationId xmlns:p14="http://schemas.microsoft.com/office/powerpoint/2010/main" val="181004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9-07-29 alle 11.31.56.png"/>
          <p:cNvPicPr>
            <a:picLocks noChangeAspect="1"/>
          </p:cNvPicPr>
          <p:nvPr/>
        </p:nvPicPr>
        <p:blipFill rotWithShape="1">
          <a:blip r:embed="rId2" cstate="email">
            <a:extLst>
              <a:ext uri="{28A0092B-C50C-407E-A947-70E740481C1C}">
                <a14:useLocalDpi xmlns:a14="http://schemas.microsoft.com/office/drawing/2010/main" val="0"/>
              </a:ext>
            </a:extLst>
          </a:blip>
          <a:srcRect l="18129" r="52823" b="6836"/>
          <a:stretch/>
        </p:blipFill>
        <p:spPr>
          <a:xfrm>
            <a:off x="717366" y="443395"/>
            <a:ext cx="3296009" cy="5946161"/>
          </a:xfrm>
          <a:prstGeom prst="rect">
            <a:avLst/>
          </a:prstGeom>
        </p:spPr>
      </p:pic>
      <p:sp>
        <p:nvSpPr>
          <p:cNvPr id="3" name="Titolo 5"/>
          <p:cNvSpPr txBox="1">
            <a:spLocks/>
          </p:cNvSpPr>
          <p:nvPr/>
        </p:nvSpPr>
        <p:spPr>
          <a:xfrm>
            <a:off x="4685971" y="116509"/>
            <a:ext cx="3454363" cy="477686"/>
          </a:xfrm>
          <a:prstGeom prst="rect">
            <a:avLst/>
          </a:prstGeom>
        </p:spPr>
        <p:txBody>
          <a:bodyPr>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de l’</a:t>
            </a:r>
            <a:r>
              <a:rPr lang="fr-FR" sz="2000" dirty="0" err="1"/>
              <a:t>hyperpayage</a:t>
            </a:r>
            <a:r>
              <a:rPr lang="fr-FR" sz="2000" dirty="0"/>
              <a:t> panoramique réalisé</a:t>
            </a:r>
          </a:p>
        </p:txBody>
      </p:sp>
      <p:sp>
        <p:nvSpPr>
          <p:cNvPr id="4" name="Titolo 3"/>
          <p:cNvSpPr>
            <a:spLocks noGrp="1"/>
          </p:cNvSpPr>
          <p:nvPr>
            <p:ph type="title"/>
          </p:nvPr>
        </p:nvSpPr>
        <p:spPr>
          <a:xfrm>
            <a:off x="4178174" y="1027664"/>
            <a:ext cx="3890059" cy="3589144"/>
          </a:xfrm>
        </p:spPr>
        <p:txBody>
          <a:bodyPr>
            <a:normAutofit fontScale="90000"/>
          </a:bodyPr>
          <a:lstStyle/>
          <a:p>
            <a:r>
              <a:rPr lang="fr-FR" sz="2000" b="1" dirty="0">
                <a:solidFill>
                  <a:schemeClr val="tx1"/>
                </a:solidFill>
              </a:rPr>
              <a:t>Pollution des eaux</a:t>
            </a:r>
            <a:br>
              <a:rPr lang="fr-FR" sz="2000" b="1" dirty="0">
                <a:solidFill>
                  <a:schemeClr val="tx1"/>
                </a:solidFill>
              </a:rPr>
            </a:br>
            <a:br>
              <a:rPr lang="fr-FR" sz="2000" dirty="0">
                <a:solidFill>
                  <a:schemeClr val="tx1"/>
                </a:solidFill>
              </a:rPr>
            </a:br>
            <a:r>
              <a:rPr lang="fr-FR" sz="2000" dirty="0">
                <a:solidFill>
                  <a:schemeClr val="tx1"/>
                </a:solidFill>
              </a:rPr>
              <a:t>Identification et importance d’un objet et son insertion dans le paysage:</a:t>
            </a:r>
            <a:br>
              <a:rPr lang="fr-FR" sz="2000" dirty="0">
                <a:solidFill>
                  <a:schemeClr val="tx1"/>
                </a:solidFill>
              </a:rPr>
            </a:br>
            <a:r>
              <a:rPr lang="fr-FR" sz="2000" dirty="0">
                <a:solidFill>
                  <a:schemeClr val="tx1"/>
                </a:solidFill>
              </a:rPr>
              <a:t>- le fleuve comme espace naturel important;</a:t>
            </a:r>
            <a:br>
              <a:rPr lang="fr-FR" sz="2000" dirty="0">
                <a:solidFill>
                  <a:schemeClr val="tx1"/>
                </a:solidFill>
              </a:rPr>
            </a:br>
            <a:r>
              <a:rPr lang="fr-FR" sz="2000" dirty="0">
                <a:solidFill>
                  <a:schemeClr val="tx1"/>
                </a:solidFill>
              </a:rPr>
              <a:t>- le fleuve comme couloir naturel dans la région;</a:t>
            </a:r>
            <a:br>
              <a:rPr lang="fr-FR" sz="2000" dirty="0">
                <a:solidFill>
                  <a:schemeClr val="tx1"/>
                </a:solidFill>
              </a:rPr>
            </a:br>
            <a:r>
              <a:rPr lang="fr-FR" sz="2000" dirty="0">
                <a:solidFill>
                  <a:schemeClr val="tx1"/>
                </a:solidFill>
              </a:rPr>
              <a:t>- typologie des zones traversées: zones d’habitat, zones industrielles, zones agricoles.</a:t>
            </a:r>
            <a:br>
              <a:rPr lang="fr-FR" sz="2000" dirty="0">
                <a:solidFill>
                  <a:schemeClr val="tx1"/>
                </a:solidFill>
              </a:rPr>
            </a:br>
            <a:r>
              <a:rPr lang="fr-FR" sz="2000" dirty="0">
                <a:solidFill>
                  <a:schemeClr val="tx1"/>
                </a:solidFill>
              </a:rPr>
              <a:t> </a:t>
            </a:r>
          </a:p>
        </p:txBody>
      </p:sp>
    </p:spTree>
    <p:extLst>
      <p:ext uri="{BB962C8B-B14F-4D97-AF65-F5344CB8AC3E}">
        <p14:creationId xmlns:p14="http://schemas.microsoft.com/office/powerpoint/2010/main" val="80721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37847" t="8903" r="33316" b="6464"/>
          <a:stretch/>
        </p:blipFill>
        <p:spPr>
          <a:xfrm>
            <a:off x="542873" y="389905"/>
            <a:ext cx="3663240" cy="6047574"/>
          </a:xfrm>
          <a:prstGeom prst="rect">
            <a:avLst/>
          </a:prstGeom>
        </p:spPr>
      </p:pic>
      <p:sp>
        <p:nvSpPr>
          <p:cNvPr id="3" name="Titolo 5"/>
          <p:cNvSpPr txBox="1">
            <a:spLocks/>
          </p:cNvSpPr>
          <p:nvPr/>
        </p:nvSpPr>
        <p:spPr>
          <a:xfrm>
            <a:off x="4685971" y="116509"/>
            <a:ext cx="3454363" cy="477686"/>
          </a:xfrm>
          <a:prstGeom prst="rect">
            <a:avLst/>
          </a:prstGeom>
        </p:spPr>
        <p:txBody>
          <a:bodyPr>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de l’</a:t>
            </a:r>
            <a:r>
              <a:rPr lang="fr-FR" sz="2000" dirty="0" err="1"/>
              <a:t>hyperpayage</a:t>
            </a:r>
            <a:r>
              <a:rPr lang="fr-FR" sz="2000" dirty="0"/>
              <a:t> panoramique réalisé</a:t>
            </a:r>
          </a:p>
        </p:txBody>
      </p:sp>
      <p:sp>
        <p:nvSpPr>
          <p:cNvPr id="4" name="Rettangolo 3"/>
          <p:cNvSpPr/>
          <p:nvPr/>
        </p:nvSpPr>
        <p:spPr>
          <a:xfrm>
            <a:off x="4572000" y="922438"/>
            <a:ext cx="3568334" cy="3416320"/>
          </a:xfrm>
          <a:prstGeom prst="rect">
            <a:avLst/>
          </a:prstGeom>
        </p:spPr>
        <p:txBody>
          <a:bodyPr wrap="square">
            <a:spAutoFit/>
          </a:bodyPr>
          <a:lstStyle/>
          <a:p>
            <a:r>
              <a:rPr lang="fr-FR" b="1" dirty="0"/>
              <a:t>Pollution des sols: </a:t>
            </a:r>
          </a:p>
          <a:p>
            <a:endParaRPr lang="fr-FR" dirty="0"/>
          </a:p>
          <a:p>
            <a:r>
              <a:rPr lang="fr-FR" dirty="0"/>
              <a:t>Recherche d’informations complémentaires pour mieux comprendre le phénomène:</a:t>
            </a:r>
          </a:p>
          <a:p>
            <a:pPr marL="285750" indent="-285750">
              <a:buFontTx/>
              <a:buChar char="-"/>
            </a:pPr>
            <a:r>
              <a:rPr lang="fr-FR" dirty="0"/>
              <a:t>définition de pollution des sols; </a:t>
            </a:r>
          </a:p>
          <a:p>
            <a:pPr marL="285750" indent="-285750">
              <a:buFontTx/>
              <a:buChar char="-"/>
            </a:pPr>
            <a:r>
              <a:rPr lang="fr-FR" dirty="0"/>
              <a:t>rapports officiels sur l’état actuel; </a:t>
            </a:r>
          </a:p>
          <a:p>
            <a:pPr marL="285750" indent="-285750">
              <a:buFontTx/>
              <a:buChar char="-"/>
            </a:pPr>
            <a:r>
              <a:rPr lang="fr-FR" dirty="0"/>
              <a:t>identification des sources de pollution.</a:t>
            </a:r>
          </a:p>
          <a:p>
            <a:endParaRPr lang="en-GB" dirty="0"/>
          </a:p>
        </p:txBody>
      </p:sp>
    </p:spTree>
    <p:extLst>
      <p:ext uri="{BB962C8B-B14F-4D97-AF65-F5344CB8AC3E}">
        <p14:creationId xmlns:p14="http://schemas.microsoft.com/office/powerpoint/2010/main" val="179790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9-07-29 alle 11.26.31.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027" t="2853" r="53287" b="38021"/>
          <a:stretch/>
        </p:blipFill>
        <p:spPr>
          <a:xfrm>
            <a:off x="497053" y="741537"/>
            <a:ext cx="4982290" cy="5763808"/>
          </a:xfrm>
        </p:spPr>
      </p:pic>
      <p:sp>
        <p:nvSpPr>
          <p:cNvPr id="5" name="Titolo 5"/>
          <p:cNvSpPr txBox="1">
            <a:spLocks/>
          </p:cNvSpPr>
          <p:nvPr/>
        </p:nvSpPr>
        <p:spPr>
          <a:xfrm>
            <a:off x="4685971" y="116509"/>
            <a:ext cx="3454363" cy="477686"/>
          </a:xfrm>
          <a:prstGeom prst="rect">
            <a:avLst/>
          </a:prstGeom>
        </p:spPr>
        <p:txBody>
          <a:bodyPr>
            <a:normAutofit fontScale="75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Extrait de l’</a:t>
            </a:r>
            <a:r>
              <a:rPr lang="fr-FR" sz="2000" dirty="0" err="1"/>
              <a:t>hyperpayage</a:t>
            </a:r>
            <a:r>
              <a:rPr lang="fr-FR" sz="2000" dirty="0"/>
              <a:t> panoramique réalisé</a:t>
            </a:r>
          </a:p>
        </p:txBody>
      </p:sp>
      <p:sp>
        <p:nvSpPr>
          <p:cNvPr id="2" name="Rettangolo 1"/>
          <p:cNvSpPr/>
          <p:nvPr/>
        </p:nvSpPr>
        <p:spPr>
          <a:xfrm>
            <a:off x="5586230" y="741537"/>
            <a:ext cx="2636533" cy="1200329"/>
          </a:xfrm>
          <a:prstGeom prst="rect">
            <a:avLst/>
          </a:prstGeom>
        </p:spPr>
        <p:txBody>
          <a:bodyPr wrap="square">
            <a:spAutoFit/>
          </a:bodyPr>
          <a:lstStyle/>
          <a:p>
            <a:r>
              <a:rPr lang="fr-FR" dirty="0"/>
              <a:t>Médias et protection du territoire</a:t>
            </a:r>
          </a:p>
          <a:p>
            <a:endParaRPr lang="fr-FR" dirty="0"/>
          </a:p>
          <a:p>
            <a:endParaRPr lang="it-CH" dirty="0"/>
          </a:p>
        </p:txBody>
      </p:sp>
    </p:spTree>
    <p:extLst>
      <p:ext uri="{BB962C8B-B14F-4D97-AF65-F5344CB8AC3E}">
        <p14:creationId xmlns:p14="http://schemas.microsoft.com/office/powerpoint/2010/main" val="337270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43492" y="852904"/>
            <a:ext cx="6777317" cy="4979725"/>
          </a:xfrm>
        </p:spPr>
        <p:txBody>
          <a:bodyPr/>
          <a:lstStyle/>
          <a:p>
            <a:pPr marL="68580" indent="0">
              <a:buNone/>
            </a:pPr>
            <a:r>
              <a:rPr lang="fr-FR" b="1" dirty="0"/>
              <a:t>Les compétences visées</a:t>
            </a:r>
          </a:p>
          <a:p>
            <a:r>
              <a:rPr lang="fr-FR" dirty="0"/>
              <a:t>Problématiser le risque en géographie: la sortie de terrain comme important de la problématisation en géographie sur la thématique des risques. </a:t>
            </a:r>
          </a:p>
          <a:p>
            <a:r>
              <a:rPr lang="fr-FR" dirty="0"/>
              <a:t>Codifier le risque en géographie: la rédaction des rapports d’excursion, ainsi que la réalisation de l’</a:t>
            </a:r>
            <a:r>
              <a:rPr lang="fr-FR" dirty="0" err="1"/>
              <a:t>hyperpaysage</a:t>
            </a:r>
            <a:r>
              <a:rPr lang="fr-FR" dirty="0"/>
              <a:t> panoramique ont stimulés les élèves à rechercher, consulter et valider les sources d’information. </a:t>
            </a:r>
          </a:p>
          <a:p>
            <a:pPr marL="68580" indent="0">
              <a:buNone/>
            </a:pPr>
            <a:endParaRPr lang="en-GB" dirty="0"/>
          </a:p>
        </p:txBody>
      </p:sp>
      <p:sp>
        <p:nvSpPr>
          <p:cNvPr id="4" name="Titolo 5"/>
          <p:cNvSpPr txBox="1">
            <a:spLocks/>
          </p:cNvSpPr>
          <p:nvPr/>
        </p:nvSpPr>
        <p:spPr>
          <a:xfrm>
            <a:off x="4685971" y="116509"/>
            <a:ext cx="3454363" cy="477686"/>
          </a:xfrm>
          <a:prstGeom prst="rect">
            <a:avLst/>
          </a:prstGeom>
        </p:spPr>
        <p:txBody>
          <a:bodyPr>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Conclusions</a:t>
            </a:r>
          </a:p>
        </p:txBody>
      </p:sp>
    </p:spTree>
    <p:extLst>
      <p:ext uri="{BB962C8B-B14F-4D97-AF65-F5344CB8AC3E}">
        <p14:creationId xmlns:p14="http://schemas.microsoft.com/office/powerpoint/2010/main" val="296481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43492" y="880716"/>
            <a:ext cx="6777317" cy="4951913"/>
          </a:xfrm>
        </p:spPr>
        <p:txBody>
          <a:bodyPr>
            <a:normAutofit fontScale="62500" lnSpcReduction="20000"/>
          </a:bodyPr>
          <a:lstStyle/>
          <a:p>
            <a:pPr marL="68580" lvl="0" indent="0">
              <a:buNone/>
            </a:pPr>
            <a:r>
              <a:rPr lang="fr-BE" b="1" dirty="0"/>
              <a:t>Bibliographie</a:t>
            </a:r>
            <a:endParaRPr lang="fr-BE" dirty="0"/>
          </a:p>
          <a:p>
            <a:r>
              <a:rPr lang="fr-BE" dirty="0"/>
              <a:t>AAVV, 2015, La Buzza di Biasca. Attraverso le immagini e i documenti. 1515-2015, Biasca, Comune di Biasca</a:t>
            </a:r>
            <a:endParaRPr lang="it-CH" dirty="0"/>
          </a:p>
          <a:p>
            <a:r>
              <a:rPr lang="fr-BE" dirty="0"/>
              <a:t>Ferrata C., Mari S., Valli M., 2017, Dal territorio alla territorialità, Bellinzona, Centro didattico cantonale</a:t>
            </a:r>
            <a:endParaRPr lang="it-CH" dirty="0"/>
          </a:p>
          <a:p>
            <a:r>
              <a:rPr lang="fr-BE" dirty="0"/>
              <a:t>Leone U., 2015, Fragile. Il rischio ambientale oggi, Roma, Carocci editore, Città della Scienza</a:t>
            </a:r>
            <a:endParaRPr lang="it-CH" dirty="0"/>
          </a:p>
          <a:p>
            <a:r>
              <a:rPr lang="fr-BE" dirty="0"/>
              <a:t>Paolini M., Vacis G., 2014, Il racconto del Vajont, Milano, Garzanti</a:t>
            </a:r>
            <a:endParaRPr lang="it-CH" dirty="0"/>
          </a:p>
          <a:p>
            <a:r>
              <a:rPr lang="fr-CH" dirty="0"/>
              <a:t>Partoune C., Ericx M., Pirenne M. (2002), Les Hyperpaysages panoramiques. Une utilisation pédagogique originale des outils multimédia et de l’Internet, Institut d’Eco-pédagogie – Laboratoire de méthodologie de la géographie de l’Université de Liège. </a:t>
            </a:r>
            <a:endParaRPr lang="it-CH" dirty="0"/>
          </a:p>
          <a:p>
            <a:r>
              <a:rPr lang="fr-BE" dirty="0"/>
              <a:t>November V. (sous la direction de), 2012, Risk in Sight, Lausanne, Presses polytechniques et universitaires romandes</a:t>
            </a:r>
            <a:endParaRPr lang="it-CH" dirty="0"/>
          </a:p>
          <a:p>
            <a:pPr marL="68580" lvl="0" indent="0">
              <a:buNone/>
            </a:pPr>
            <a:r>
              <a:rPr lang="fr-BE" b="1" dirty="0"/>
              <a:t>Sitographie</a:t>
            </a:r>
            <a:endParaRPr lang="it-CH" b="1" dirty="0"/>
          </a:p>
          <a:p>
            <a:r>
              <a:rPr lang="fr-BE" dirty="0"/>
              <a:t>- </a:t>
            </a:r>
            <a:r>
              <a:rPr lang="fr-BE" u="sng" dirty="0">
                <a:hlinkClick r:id="rId2"/>
              </a:rPr>
              <a:t>http://www.iperpaesaggi.ch</a:t>
            </a:r>
            <a:endParaRPr lang="it-CH" dirty="0"/>
          </a:p>
          <a:p>
            <a:r>
              <a:rPr lang="fr-FR" dirty="0"/>
              <a:t>- </a:t>
            </a:r>
            <a:r>
              <a:rPr lang="fr-FR" u="sng" dirty="0">
                <a:hlinkClick r:id="rId3"/>
              </a:rPr>
              <a:t>https://map.geo.admin.ch</a:t>
            </a:r>
            <a:endParaRPr lang="it-CH" dirty="0"/>
          </a:p>
          <a:p>
            <a:r>
              <a:rPr lang="fr-FR" dirty="0"/>
              <a:t>- </a:t>
            </a:r>
            <a:r>
              <a:rPr lang="fr-FR" u="sng" dirty="0">
                <a:hlinkClick r:id="rId4"/>
              </a:rPr>
              <a:t>https://www4.ti.ch/dt/da/sf/temi/pericoli-naturali/tema/tema</a:t>
            </a:r>
            <a:r>
              <a:rPr lang="fr-FR" dirty="0"/>
              <a:t> </a:t>
            </a:r>
            <a:endParaRPr lang="it-CH" dirty="0"/>
          </a:p>
          <a:p>
            <a:r>
              <a:rPr lang="fr-FR" dirty="0"/>
              <a:t>- </a:t>
            </a:r>
            <a:r>
              <a:rPr lang="fr-FR" u="sng" dirty="0">
                <a:hlinkClick r:id="rId5"/>
              </a:rPr>
              <a:t>http://www.oasi.ti.ch/web/dati/aria.html</a:t>
            </a:r>
            <a:endParaRPr lang="it-CH" dirty="0"/>
          </a:p>
          <a:p>
            <a:r>
              <a:rPr lang="fr-FR" u="sng" dirty="0">
                <a:hlinkClick r:id="rId6"/>
              </a:rPr>
              <a:t>https://m.liceomendrisio.ti.ch/fileadmin/licmen/files/PDF_PERMANENTI/Pianistudiolime_2010.pdf</a:t>
            </a:r>
            <a:endParaRPr lang="it-CH" dirty="0"/>
          </a:p>
          <a:p>
            <a:endParaRPr lang="en-GB" dirty="0"/>
          </a:p>
        </p:txBody>
      </p:sp>
      <p:sp>
        <p:nvSpPr>
          <p:cNvPr id="4" name="Titolo 5"/>
          <p:cNvSpPr txBox="1">
            <a:spLocks/>
          </p:cNvSpPr>
          <p:nvPr/>
        </p:nvSpPr>
        <p:spPr>
          <a:xfrm>
            <a:off x="4685971" y="116509"/>
            <a:ext cx="3454363" cy="477686"/>
          </a:xfrm>
          <a:prstGeom prst="rect">
            <a:avLst/>
          </a:prstGeom>
        </p:spPr>
        <p:txBody>
          <a:bodyPr>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Bibliographie</a:t>
            </a:r>
          </a:p>
        </p:txBody>
      </p:sp>
    </p:spTree>
    <p:extLst>
      <p:ext uri="{BB962C8B-B14F-4D97-AF65-F5344CB8AC3E}">
        <p14:creationId xmlns:p14="http://schemas.microsoft.com/office/powerpoint/2010/main" val="226139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3103299844"/>
              </p:ext>
            </p:extLst>
          </p:nvPr>
        </p:nvGraphicFramePr>
        <p:xfrm>
          <a:off x="1018942" y="1077706"/>
          <a:ext cx="7197126" cy="3430679"/>
        </p:xfrm>
        <a:graphic>
          <a:graphicData uri="http://schemas.openxmlformats.org/presentationml/2006/ole">
            <mc:AlternateContent xmlns:mc="http://schemas.openxmlformats.org/markup-compatibility/2006">
              <mc:Choice xmlns:v="urn:schemas-microsoft-com:vml" Requires="v">
                <p:oleObj spid="_x0000_s1092" name="Documento" r:id="rId4" imgW="6261100" imgH="2984500" progId="Word.Document.12">
                  <p:embed/>
                </p:oleObj>
              </mc:Choice>
              <mc:Fallback>
                <p:oleObj name="Documento" r:id="rId4" imgW="6261100" imgH="2984500" progId="Word.Document.12">
                  <p:embed/>
                  <p:pic>
                    <p:nvPicPr>
                      <p:cNvPr id="0" name=""/>
                      <p:cNvPicPr/>
                      <p:nvPr/>
                    </p:nvPicPr>
                    <p:blipFill>
                      <a:blip r:embed="rId5"/>
                      <a:stretch>
                        <a:fillRect/>
                      </a:stretch>
                    </p:blipFill>
                    <p:spPr>
                      <a:xfrm>
                        <a:off x="1018942" y="1077706"/>
                        <a:ext cx="7197126" cy="3430679"/>
                      </a:xfrm>
                      <a:prstGeom prst="rect">
                        <a:avLst/>
                      </a:prstGeom>
                    </p:spPr>
                  </p:pic>
                </p:oleObj>
              </mc:Fallback>
            </mc:AlternateContent>
          </a:graphicData>
        </a:graphic>
      </p:graphicFrame>
      <p:sp>
        <p:nvSpPr>
          <p:cNvPr id="6" name="Titolo 5"/>
          <p:cNvSpPr>
            <a:spLocks noGrp="1"/>
          </p:cNvSpPr>
          <p:nvPr>
            <p:ph type="title"/>
          </p:nvPr>
        </p:nvSpPr>
        <p:spPr>
          <a:xfrm>
            <a:off x="4685971" y="116509"/>
            <a:ext cx="3454363" cy="477686"/>
          </a:xfrm>
        </p:spPr>
        <p:txBody>
          <a:bodyPr>
            <a:normAutofit/>
          </a:bodyPr>
          <a:lstStyle/>
          <a:p>
            <a:r>
              <a:rPr lang="fr-FR" sz="2000" dirty="0"/>
              <a:t>Les compétences visées</a:t>
            </a:r>
          </a:p>
        </p:txBody>
      </p:sp>
    </p:spTree>
    <p:extLst>
      <p:ext uri="{BB962C8B-B14F-4D97-AF65-F5344CB8AC3E}">
        <p14:creationId xmlns:p14="http://schemas.microsoft.com/office/powerpoint/2010/main" val="31868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5971" y="116509"/>
            <a:ext cx="3454363" cy="477686"/>
          </a:xfrm>
        </p:spPr>
        <p:txBody>
          <a:bodyPr>
            <a:normAutofit/>
          </a:bodyPr>
          <a:lstStyle/>
          <a:p>
            <a:r>
              <a:rPr lang="fr-FR" sz="2000" dirty="0"/>
              <a:t>Les compétences visées</a:t>
            </a:r>
          </a:p>
        </p:txBody>
      </p:sp>
      <p:graphicFrame>
        <p:nvGraphicFramePr>
          <p:cNvPr id="2" name="Oggetto 1"/>
          <p:cNvGraphicFramePr>
            <a:graphicFrameLocks noChangeAspect="1"/>
          </p:cNvGraphicFramePr>
          <p:nvPr>
            <p:extLst>
              <p:ext uri="{D42A27DB-BD31-4B8C-83A1-F6EECF244321}">
                <p14:modId xmlns:p14="http://schemas.microsoft.com/office/powerpoint/2010/main" val="1805133831"/>
              </p:ext>
            </p:extLst>
          </p:nvPr>
        </p:nvGraphicFramePr>
        <p:xfrm>
          <a:off x="505022" y="2161579"/>
          <a:ext cx="8080326" cy="2518129"/>
        </p:xfrm>
        <a:graphic>
          <a:graphicData uri="http://schemas.openxmlformats.org/presentationml/2006/ole">
            <mc:AlternateContent xmlns:mc="http://schemas.openxmlformats.org/markup-compatibility/2006">
              <mc:Choice xmlns:v="urn:schemas-microsoft-com:vml" Requires="v">
                <p:oleObj spid="_x0000_s3084" name="Documento" r:id="rId4" imgW="6438900" imgH="2006600" progId="Word.Document.12">
                  <p:embed/>
                </p:oleObj>
              </mc:Choice>
              <mc:Fallback>
                <p:oleObj name="Documento" r:id="rId4" imgW="6438900" imgH="2006600" progId="Word.Document.12">
                  <p:embed/>
                  <p:pic>
                    <p:nvPicPr>
                      <p:cNvPr id="0" name=""/>
                      <p:cNvPicPr/>
                      <p:nvPr/>
                    </p:nvPicPr>
                    <p:blipFill>
                      <a:blip r:embed="rId5"/>
                      <a:stretch>
                        <a:fillRect/>
                      </a:stretch>
                    </p:blipFill>
                    <p:spPr>
                      <a:xfrm>
                        <a:off x="505022" y="2161579"/>
                        <a:ext cx="8080326" cy="2518129"/>
                      </a:xfrm>
                      <a:prstGeom prst="rect">
                        <a:avLst/>
                      </a:prstGeom>
                    </p:spPr>
                  </p:pic>
                </p:oleObj>
              </mc:Fallback>
            </mc:AlternateContent>
          </a:graphicData>
        </a:graphic>
      </p:graphicFrame>
    </p:spTree>
    <p:extLst>
      <p:ext uri="{BB962C8B-B14F-4D97-AF65-F5344CB8AC3E}">
        <p14:creationId xmlns:p14="http://schemas.microsoft.com/office/powerpoint/2010/main" val="217439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9-07-29 alle 10.15.55.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3916" t="12022" r="26721" b="7906"/>
          <a:stretch/>
        </p:blipFill>
        <p:spPr>
          <a:xfrm>
            <a:off x="1066356" y="791504"/>
            <a:ext cx="7073978" cy="5367278"/>
          </a:xfrm>
        </p:spPr>
      </p:pic>
      <p:sp>
        <p:nvSpPr>
          <p:cNvPr id="5" name="Titolo 5"/>
          <p:cNvSpPr>
            <a:spLocks noGrp="1"/>
          </p:cNvSpPr>
          <p:nvPr>
            <p:ph type="title"/>
          </p:nvPr>
        </p:nvSpPr>
        <p:spPr>
          <a:xfrm>
            <a:off x="4685971" y="116509"/>
            <a:ext cx="3454363" cy="568663"/>
          </a:xfrm>
        </p:spPr>
        <p:txBody>
          <a:bodyPr>
            <a:normAutofit fontScale="90000"/>
          </a:bodyPr>
          <a:lstStyle/>
          <a:p>
            <a:r>
              <a:rPr lang="fr-FR" sz="2000" dirty="0"/>
              <a:t>Choix de l’objet et du lieu de la visite</a:t>
            </a:r>
          </a:p>
        </p:txBody>
      </p:sp>
      <p:sp>
        <p:nvSpPr>
          <p:cNvPr id="2" name="Rettangolo 1"/>
          <p:cNvSpPr/>
          <p:nvPr/>
        </p:nvSpPr>
        <p:spPr>
          <a:xfrm>
            <a:off x="1066356" y="6158782"/>
            <a:ext cx="7645930" cy="369332"/>
          </a:xfrm>
          <a:prstGeom prst="rect">
            <a:avLst/>
          </a:prstGeom>
        </p:spPr>
        <p:txBody>
          <a:bodyPr wrap="square">
            <a:spAutoFit/>
          </a:bodyPr>
          <a:lstStyle/>
          <a:p>
            <a:r>
              <a:rPr lang="fr-FR" u="sng" dirty="0">
                <a:hlinkClick r:id="rId4"/>
              </a:rPr>
              <a:t>https://www4.ti.ch/dt/da/sf/temi/pericoli-naturali/tema/tema</a:t>
            </a:r>
            <a:r>
              <a:rPr lang="it-IT" dirty="0"/>
              <a:t> </a:t>
            </a:r>
          </a:p>
        </p:txBody>
      </p:sp>
    </p:spTree>
    <p:extLst>
      <p:ext uri="{BB962C8B-B14F-4D97-AF65-F5344CB8AC3E}">
        <p14:creationId xmlns:p14="http://schemas.microsoft.com/office/powerpoint/2010/main" val="307237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9-07-29 alle 10.19.23.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4212" t="6694" r="26713" b="7190"/>
          <a:stretch/>
        </p:blipFill>
        <p:spPr>
          <a:xfrm>
            <a:off x="2843609" y="812682"/>
            <a:ext cx="5778616" cy="4738934"/>
          </a:xfrm>
        </p:spPr>
      </p:pic>
      <p:sp>
        <p:nvSpPr>
          <p:cNvPr id="5" name="Titolo 5"/>
          <p:cNvSpPr>
            <a:spLocks noGrp="1"/>
          </p:cNvSpPr>
          <p:nvPr>
            <p:ph type="title"/>
          </p:nvPr>
        </p:nvSpPr>
        <p:spPr>
          <a:xfrm>
            <a:off x="4685971" y="116509"/>
            <a:ext cx="3454363" cy="477686"/>
          </a:xfrm>
        </p:spPr>
        <p:txBody>
          <a:bodyPr>
            <a:normAutofit fontScale="90000"/>
          </a:bodyPr>
          <a:lstStyle/>
          <a:p>
            <a:r>
              <a:rPr lang="fr-FR" sz="2000" dirty="0"/>
              <a:t>Choix de l’objet et du lieu de la visite</a:t>
            </a:r>
          </a:p>
        </p:txBody>
      </p:sp>
      <p:pic>
        <p:nvPicPr>
          <p:cNvPr id="2" name="Immagine 1"/>
          <p:cNvPicPr>
            <a:picLocks noChangeAspect="1"/>
          </p:cNvPicPr>
          <p:nvPr/>
        </p:nvPicPr>
        <p:blipFill>
          <a:blip r:embed="rId4"/>
          <a:stretch>
            <a:fillRect/>
          </a:stretch>
        </p:blipFill>
        <p:spPr>
          <a:xfrm>
            <a:off x="539481" y="3182149"/>
            <a:ext cx="2895600" cy="3467100"/>
          </a:xfrm>
          <a:prstGeom prst="rect">
            <a:avLst/>
          </a:prstGeom>
        </p:spPr>
      </p:pic>
    </p:spTree>
    <p:extLst>
      <p:ext uri="{BB962C8B-B14F-4D97-AF65-F5344CB8AC3E}">
        <p14:creationId xmlns:p14="http://schemas.microsoft.com/office/powerpoint/2010/main" val="203438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2012-R-0001.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2373" y="843383"/>
            <a:ext cx="3907732" cy="5529934"/>
          </a:xfrm>
          <a:prstGeom prst="rect">
            <a:avLst/>
          </a:prstGeom>
        </p:spPr>
      </p:pic>
      <p:sp>
        <p:nvSpPr>
          <p:cNvPr id="7" name="Titolo 5"/>
          <p:cNvSpPr>
            <a:spLocks noGrp="1"/>
          </p:cNvSpPr>
          <p:nvPr>
            <p:ph type="title"/>
          </p:nvPr>
        </p:nvSpPr>
        <p:spPr>
          <a:xfrm>
            <a:off x="4685971" y="116509"/>
            <a:ext cx="3454363" cy="477686"/>
          </a:xfrm>
        </p:spPr>
        <p:txBody>
          <a:bodyPr>
            <a:normAutofit fontScale="90000"/>
          </a:bodyPr>
          <a:lstStyle/>
          <a:p>
            <a:r>
              <a:rPr lang="fr-FR" sz="2000" dirty="0"/>
              <a:t>Choix de l’objet et du lieu de la visite</a:t>
            </a:r>
          </a:p>
        </p:txBody>
      </p:sp>
    </p:spTree>
    <p:extLst>
      <p:ext uri="{BB962C8B-B14F-4D97-AF65-F5344CB8AC3E}">
        <p14:creationId xmlns:p14="http://schemas.microsoft.com/office/powerpoint/2010/main" val="673674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della fran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6713" y="713098"/>
            <a:ext cx="4261429" cy="5838493"/>
          </a:xfrm>
          <a:prstGeom prst="rect">
            <a:avLst/>
          </a:prstGeom>
        </p:spPr>
      </p:pic>
      <p:sp>
        <p:nvSpPr>
          <p:cNvPr id="5" name="Titolo 5"/>
          <p:cNvSpPr txBox="1">
            <a:spLocks/>
          </p:cNvSpPr>
          <p:nvPr/>
        </p:nvSpPr>
        <p:spPr>
          <a:xfrm>
            <a:off x="4685971" y="116509"/>
            <a:ext cx="3454363" cy="477686"/>
          </a:xfrm>
          <a:prstGeom prst="rect">
            <a:avLst/>
          </a:prstGeom>
        </p:spPr>
        <p:txBody>
          <a:bodyPr>
            <a:normAutofit fontScale="9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La coulée détritique étudiée</a:t>
            </a:r>
          </a:p>
        </p:txBody>
      </p:sp>
      <p:sp>
        <p:nvSpPr>
          <p:cNvPr id="6" name="Rettangolo 5"/>
          <p:cNvSpPr/>
          <p:nvPr/>
        </p:nvSpPr>
        <p:spPr>
          <a:xfrm>
            <a:off x="4878142" y="999327"/>
            <a:ext cx="3700450" cy="369332"/>
          </a:xfrm>
          <a:prstGeom prst="rect">
            <a:avLst/>
          </a:prstGeom>
        </p:spPr>
        <p:txBody>
          <a:bodyPr wrap="square">
            <a:spAutoFit/>
          </a:bodyPr>
          <a:lstStyle/>
          <a:p>
            <a:r>
              <a:rPr lang="fr-FR" dirty="0"/>
              <a:t>.</a:t>
            </a:r>
            <a:endParaRPr lang="it-IT" dirty="0"/>
          </a:p>
        </p:txBody>
      </p:sp>
      <p:sp>
        <p:nvSpPr>
          <p:cNvPr id="7" name="Rettangolo 6"/>
          <p:cNvSpPr/>
          <p:nvPr/>
        </p:nvSpPr>
        <p:spPr>
          <a:xfrm>
            <a:off x="5080000" y="995424"/>
            <a:ext cx="3498591" cy="4883388"/>
          </a:xfrm>
          <a:prstGeom prst="rect">
            <a:avLst/>
          </a:prstGeom>
        </p:spPr>
        <p:txBody>
          <a:bodyPr wrap="square">
            <a:spAutoFit/>
          </a:bodyPr>
          <a:lstStyle/>
          <a:p>
            <a:r>
              <a:rPr lang="fr-FR" sz="2000" dirty="0"/>
              <a:t>Phénomène:</a:t>
            </a:r>
          </a:p>
          <a:p>
            <a:r>
              <a:rPr lang="fr-FR" sz="2000" b="1" dirty="0"/>
              <a:t>Coulée détritique</a:t>
            </a:r>
          </a:p>
          <a:p>
            <a:r>
              <a:rPr lang="fr-FR" sz="2000" dirty="0"/>
              <a:t>Détachement rocheux:</a:t>
            </a:r>
          </a:p>
          <a:p>
            <a:r>
              <a:rPr lang="fr-FR" sz="2000" b="1" dirty="0"/>
              <a:t>1770 m d’altitude</a:t>
            </a:r>
          </a:p>
          <a:p>
            <a:r>
              <a:rPr lang="fr-FR" sz="2000" dirty="0"/>
              <a:t>Base du cône : </a:t>
            </a:r>
          </a:p>
          <a:p>
            <a:r>
              <a:rPr lang="fr-FR" sz="2000" b="1" dirty="0"/>
              <a:t>1200 m d’altitude</a:t>
            </a:r>
          </a:p>
          <a:p>
            <a:r>
              <a:rPr lang="fr-FR" sz="2000" dirty="0"/>
              <a:t>Premier détachement:</a:t>
            </a:r>
          </a:p>
          <a:p>
            <a:r>
              <a:rPr lang="fr-FR" sz="2000" b="1" dirty="0"/>
              <a:t>21 mars 2016, 65’000 m</a:t>
            </a:r>
            <a:r>
              <a:rPr lang="fr-FR" sz="2000" b="1" baseline="30000" dirty="0"/>
              <a:t>3</a:t>
            </a:r>
          </a:p>
          <a:p>
            <a:r>
              <a:rPr lang="it-CH" sz="2000" dirty="0"/>
              <a:t>Deuxième détachement:</a:t>
            </a:r>
          </a:p>
          <a:p>
            <a:r>
              <a:rPr lang="it-CH" sz="2000" b="1" dirty="0"/>
              <a:t>17 avril 2016, 5’000 </a:t>
            </a:r>
            <a:r>
              <a:rPr lang="fr-FR" sz="2000" b="1" dirty="0"/>
              <a:t>m</a:t>
            </a:r>
            <a:r>
              <a:rPr lang="fr-FR" sz="2000" b="1" baseline="30000" dirty="0"/>
              <a:t>3</a:t>
            </a:r>
            <a:endParaRPr lang="it-CH" sz="2000" b="1" dirty="0"/>
          </a:p>
          <a:p>
            <a:r>
              <a:rPr lang="it-CH" sz="2000" dirty="0"/>
              <a:t>Matériel instable:</a:t>
            </a:r>
          </a:p>
          <a:p>
            <a:r>
              <a:rPr lang="it-CH" sz="2000" b="1" dirty="0"/>
              <a:t>15’000 </a:t>
            </a:r>
            <a:r>
              <a:rPr lang="fr-FR" sz="2000" b="1" dirty="0"/>
              <a:t>m</a:t>
            </a:r>
            <a:r>
              <a:rPr lang="fr-FR" sz="2000" b="1" baseline="30000" dirty="0"/>
              <a:t>3</a:t>
            </a:r>
          </a:p>
          <a:p>
            <a:r>
              <a:rPr lang="it-CH" sz="2000" dirty="0"/>
              <a:t>Vitesse du mouvement:</a:t>
            </a:r>
          </a:p>
          <a:p>
            <a:r>
              <a:rPr lang="it-CH" sz="2000" b="1" dirty="0"/>
              <a:t>40 cm/min</a:t>
            </a:r>
          </a:p>
          <a:p>
            <a:endParaRPr lang="fr-FR" sz="2000" baseline="30000" dirty="0"/>
          </a:p>
          <a:p>
            <a:endParaRPr lang="it-CH" dirty="0"/>
          </a:p>
        </p:txBody>
      </p:sp>
    </p:spTree>
    <p:extLst>
      <p:ext uri="{BB962C8B-B14F-4D97-AF65-F5344CB8AC3E}">
        <p14:creationId xmlns:p14="http://schemas.microsoft.com/office/powerpoint/2010/main" val="231800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_-frana-di-ghirone-tecnici-sul-posto-TIO 17.04.2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37" y="882244"/>
            <a:ext cx="7301339" cy="3257521"/>
          </a:xfrm>
          <a:prstGeom prst="rect">
            <a:avLst/>
          </a:prstGeom>
        </p:spPr>
      </p:pic>
      <p:sp>
        <p:nvSpPr>
          <p:cNvPr id="3" name="Rettangolo 2"/>
          <p:cNvSpPr/>
          <p:nvPr/>
        </p:nvSpPr>
        <p:spPr>
          <a:xfrm>
            <a:off x="930637" y="4787226"/>
            <a:ext cx="4572000" cy="1200329"/>
          </a:xfrm>
          <a:prstGeom prst="rect">
            <a:avLst/>
          </a:prstGeom>
        </p:spPr>
        <p:txBody>
          <a:bodyPr>
            <a:spAutoFit/>
          </a:bodyPr>
          <a:lstStyle/>
          <a:p>
            <a:r>
              <a:rPr lang="fr-FR" dirty="0" err="1"/>
              <a:t>https</a:t>
            </a:r>
            <a:r>
              <a:rPr lang="fr-FR" dirty="0"/>
              <a:t>://</a:t>
            </a:r>
            <a:r>
              <a:rPr lang="fr-FR" dirty="0" err="1"/>
              <a:t>www.tio.ch</a:t>
            </a:r>
            <a:r>
              <a:rPr lang="fr-FR" dirty="0"/>
              <a:t>/</a:t>
            </a:r>
            <a:r>
              <a:rPr lang="fr-FR" dirty="0" err="1"/>
              <a:t>ticino</a:t>
            </a:r>
            <a:r>
              <a:rPr lang="fr-FR" dirty="0"/>
              <a:t>/</a:t>
            </a:r>
            <a:r>
              <a:rPr lang="fr-FR" dirty="0" err="1"/>
              <a:t>cronaca</a:t>
            </a:r>
            <a:r>
              <a:rPr lang="fr-FR" dirty="0"/>
              <a:t>/1077160/la-lenta-discesa-della-frana-spettacolari-immagini-di-questa-mattina</a:t>
            </a:r>
            <a:endParaRPr lang="it-CH" dirty="0"/>
          </a:p>
        </p:txBody>
      </p:sp>
      <p:sp>
        <p:nvSpPr>
          <p:cNvPr id="4" name="Titolo 5"/>
          <p:cNvSpPr txBox="1">
            <a:spLocks/>
          </p:cNvSpPr>
          <p:nvPr/>
        </p:nvSpPr>
        <p:spPr>
          <a:xfrm>
            <a:off x="4685971" y="116509"/>
            <a:ext cx="3454363" cy="477686"/>
          </a:xfrm>
          <a:prstGeom prst="rect">
            <a:avLst/>
          </a:prstGeom>
        </p:spPr>
        <p:txBody>
          <a:bodyPr>
            <a:normAutofit fontScale="825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dirty="0"/>
              <a:t>Les information par les médias</a:t>
            </a:r>
          </a:p>
        </p:txBody>
      </p:sp>
    </p:spTree>
    <p:extLst>
      <p:ext uri="{BB962C8B-B14F-4D97-AF65-F5344CB8AC3E}">
        <p14:creationId xmlns:p14="http://schemas.microsoft.com/office/powerpoint/2010/main" val="22897635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0</TotalTime>
  <Words>2095</Words>
  <Application>Microsoft Office PowerPoint</Application>
  <PresentationFormat>Affichage à l'écran (4:3)</PresentationFormat>
  <Paragraphs>210</Paragraphs>
  <Slides>25</Slides>
  <Notes>22</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1" baseType="lpstr">
      <vt:lpstr>Calibri</vt:lpstr>
      <vt:lpstr>Century Gothic</vt:lpstr>
      <vt:lpstr>Wingdings</vt:lpstr>
      <vt:lpstr>Wingdings 2</vt:lpstr>
      <vt:lpstr>Austin</vt:lpstr>
      <vt:lpstr>Documento</vt:lpstr>
      <vt:lpstr>Le risque à travers le paysage Congrès des Sciences-  Mons- août 2019</vt:lpstr>
      <vt:lpstr>Présentation PowerPoint</vt:lpstr>
      <vt:lpstr>Les compétences visées</vt:lpstr>
      <vt:lpstr>Les compétences visées</vt:lpstr>
      <vt:lpstr>Choix de l’objet et du lieu de la visite</vt:lpstr>
      <vt:lpstr>Choix de l’objet et du lieu de la visite</vt:lpstr>
      <vt:lpstr>Choix de l’objet et du lieu de la visite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Pollution des eaux  Identification et importance d’un objet et son insertion dans le paysage: - le fleuve comme espace naturel important; - le fleuve comme couloir naturel dans la région; - typologie des zones traversées: zones d’habitat, zones industrielles, zones agricoles.  </vt:lpstr>
      <vt:lpstr>Présentation PowerPoint</vt:lpstr>
      <vt:lpstr>Présentation PowerPoint</vt:lpstr>
      <vt:lpstr>Présentation PowerPoint</vt:lpstr>
      <vt:lpstr>Présentation PowerPoint</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Alberto Martinelli</dc:creator>
  <cp:lastModifiedBy>anne barthelemi</cp:lastModifiedBy>
  <cp:revision>69</cp:revision>
  <dcterms:created xsi:type="dcterms:W3CDTF">2019-07-29T07:30:07Z</dcterms:created>
  <dcterms:modified xsi:type="dcterms:W3CDTF">2019-09-02T18:02:27Z</dcterms:modified>
</cp:coreProperties>
</file>