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0" r:id="rId1"/>
  </p:sldMasterIdLst>
  <p:sldIdLst>
    <p:sldId id="275" r:id="rId2"/>
    <p:sldId id="276" r:id="rId3"/>
    <p:sldId id="277" r:id="rId4"/>
    <p:sldId id="278" r:id="rId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tion par défaut" id="{7D069CFB-E485-440C-909C-2434CDAD7F38}">
          <p14:sldIdLst>
            <p14:sldId id="275"/>
            <p14:sldId id="276"/>
            <p14:sldId id="277"/>
            <p14:sldId id="278"/>
          </p14:sldIdLst>
        </p14:section>
        <p14:section name="Section sans titre" id="{8F4E1356-B498-444D-BE5F-7AC6072D159D}">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FB0B2DB-0936-4514-9A37-DCA0C692D976}"/>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fr-BE"/>
          </a:p>
        </p:txBody>
      </p:sp>
      <p:sp>
        <p:nvSpPr>
          <p:cNvPr id="3" name="Sous-titre 2">
            <a:extLst>
              <a:ext uri="{FF2B5EF4-FFF2-40B4-BE49-F238E27FC236}">
                <a16:creationId xmlns:a16="http://schemas.microsoft.com/office/drawing/2014/main" id="{E5CCF011-991D-4C6B-B635-E5A3D3822E6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fr-BE"/>
          </a:p>
        </p:txBody>
      </p:sp>
      <p:sp>
        <p:nvSpPr>
          <p:cNvPr id="4" name="Espace réservé de la date 3">
            <a:extLst>
              <a:ext uri="{FF2B5EF4-FFF2-40B4-BE49-F238E27FC236}">
                <a16:creationId xmlns:a16="http://schemas.microsoft.com/office/drawing/2014/main" id="{88FF491A-A6B4-4A5C-946B-107E32F6862F}"/>
              </a:ext>
            </a:extLst>
          </p:cNvPr>
          <p:cNvSpPr>
            <a:spLocks noGrp="1"/>
          </p:cNvSpPr>
          <p:nvPr>
            <p:ph type="dt" sz="half" idx="10"/>
          </p:nvPr>
        </p:nvSpPr>
        <p:spPr/>
        <p:txBody>
          <a:bodyPr/>
          <a:lstStyle/>
          <a:p>
            <a:fld id="{DCF2E357-16C8-436A-9A49-46ECA4BCE673}" type="datetimeFigureOut">
              <a:rPr lang="fr-BE" smtClean="0"/>
              <a:t>22-09-18</a:t>
            </a:fld>
            <a:endParaRPr lang="fr-BE"/>
          </a:p>
        </p:txBody>
      </p:sp>
      <p:sp>
        <p:nvSpPr>
          <p:cNvPr id="5" name="Espace réservé du pied de page 4">
            <a:extLst>
              <a:ext uri="{FF2B5EF4-FFF2-40B4-BE49-F238E27FC236}">
                <a16:creationId xmlns:a16="http://schemas.microsoft.com/office/drawing/2014/main" id="{E7B5E9F4-E806-4ECC-B4B7-4AD3B1B5B6DA}"/>
              </a:ext>
            </a:extLst>
          </p:cNvPr>
          <p:cNvSpPr>
            <a:spLocks noGrp="1"/>
          </p:cNvSpPr>
          <p:nvPr>
            <p:ph type="ftr" sz="quarter" idx="11"/>
          </p:nvPr>
        </p:nvSpPr>
        <p:spPr/>
        <p:txBody>
          <a:bodyPr/>
          <a:lstStyle/>
          <a:p>
            <a:endParaRPr lang="fr-BE"/>
          </a:p>
        </p:txBody>
      </p:sp>
      <p:sp>
        <p:nvSpPr>
          <p:cNvPr id="6" name="Espace réservé du numéro de diapositive 5">
            <a:extLst>
              <a:ext uri="{FF2B5EF4-FFF2-40B4-BE49-F238E27FC236}">
                <a16:creationId xmlns:a16="http://schemas.microsoft.com/office/drawing/2014/main" id="{EA94F9F7-A9EE-4EA1-B347-AF2CA615F0B4}"/>
              </a:ext>
            </a:extLst>
          </p:cNvPr>
          <p:cNvSpPr>
            <a:spLocks noGrp="1"/>
          </p:cNvSpPr>
          <p:nvPr>
            <p:ph type="sldNum" sz="quarter" idx="12"/>
          </p:nvPr>
        </p:nvSpPr>
        <p:spPr/>
        <p:txBody>
          <a:bodyPr/>
          <a:lstStyle/>
          <a:p>
            <a:fld id="{BAB53CE9-92F4-4EBD-B1BE-2E3590090E93}" type="slidenum">
              <a:rPr lang="fr-BE" smtClean="0"/>
              <a:t>‹N°›</a:t>
            </a:fld>
            <a:endParaRPr lang="fr-BE"/>
          </a:p>
        </p:txBody>
      </p:sp>
    </p:spTree>
    <p:extLst>
      <p:ext uri="{BB962C8B-B14F-4D97-AF65-F5344CB8AC3E}">
        <p14:creationId xmlns:p14="http://schemas.microsoft.com/office/powerpoint/2010/main" val="4659877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DD1739A-2514-48E7-A598-B89E55DBCF6D}"/>
              </a:ext>
            </a:extLst>
          </p:cNvPr>
          <p:cNvSpPr>
            <a:spLocks noGrp="1"/>
          </p:cNvSpPr>
          <p:nvPr>
            <p:ph type="title"/>
          </p:nvPr>
        </p:nvSpPr>
        <p:spPr/>
        <p:txBody>
          <a:bodyPr/>
          <a:lstStyle/>
          <a:p>
            <a:r>
              <a:rPr lang="fr-FR"/>
              <a:t>Modifiez le style du titre</a:t>
            </a:r>
            <a:endParaRPr lang="fr-BE"/>
          </a:p>
        </p:txBody>
      </p:sp>
      <p:sp>
        <p:nvSpPr>
          <p:cNvPr id="3" name="Espace réservé du texte vertical 2">
            <a:extLst>
              <a:ext uri="{FF2B5EF4-FFF2-40B4-BE49-F238E27FC236}">
                <a16:creationId xmlns:a16="http://schemas.microsoft.com/office/drawing/2014/main" id="{53C70ED3-B56C-4349-8743-BBF6BA8C11B2}"/>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a:extLst>
              <a:ext uri="{FF2B5EF4-FFF2-40B4-BE49-F238E27FC236}">
                <a16:creationId xmlns:a16="http://schemas.microsoft.com/office/drawing/2014/main" id="{2E4FEA17-B99F-4AE0-846E-9AA14E3C71AD}"/>
              </a:ext>
            </a:extLst>
          </p:cNvPr>
          <p:cNvSpPr>
            <a:spLocks noGrp="1"/>
          </p:cNvSpPr>
          <p:nvPr>
            <p:ph type="dt" sz="half" idx="10"/>
          </p:nvPr>
        </p:nvSpPr>
        <p:spPr/>
        <p:txBody>
          <a:bodyPr/>
          <a:lstStyle/>
          <a:p>
            <a:fld id="{DCF2E357-16C8-436A-9A49-46ECA4BCE673}" type="datetimeFigureOut">
              <a:rPr lang="fr-BE" smtClean="0"/>
              <a:t>22-09-18</a:t>
            </a:fld>
            <a:endParaRPr lang="fr-BE"/>
          </a:p>
        </p:txBody>
      </p:sp>
      <p:sp>
        <p:nvSpPr>
          <p:cNvPr id="5" name="Espace réservé du pied de page 4">
            <a:extLst>
              <a:ext uri="{FF2B5EF4-FFF2-40B4-BE49-F238E27FC236}">
                <a16:creationId xmlns:a16="http://schemas.microsoft.com/office/drawing/2014/main" id="{B009033D-5E64-4A4C-8675-64489EE46343}"/>
              </a:ext>
            </a:extLst>
          </p:cNvPr>
          <p:cNvSpPr>
            <a:spLocks noGrp="1"/>
          </p:cNvSpPr>
          <p:nvPr>
            <p:ph type="ftr" sz="quarter" idx="11"/>
          </p:nvPr>
        </p:nvSpPr>
        <p:spPr/>
        <p:txBody>
          <a:bodyPr/>
          <a:lstStyle/>
          <a:p>
            <a:endParaRPr lang="fr-BE"/>
          </a:p>
        </p:txBody>
      </p:sp>
      <p:sp>
        <p:nvSpPr>
          <p:cNvPr id="6" name="Espace réservé du numéro de diapositive 5">
            <a:extLst>
              <a:ext uri="{FF2B5EF4-FFF2-40B4-BE49-F238E27FC236}">
                <a16:creationId xmlns:a16="http://schemas.microsoft.com/office/drawing/2014/main" id="{3A523E17-7142-43EB-B4CC-C580C4B08E96}"/>
              </a:ext>
            </a:extLst>
          </p:cNvPr>
          <p:cNvSpPr>
            <a:spLocks noGrp="1"/>
          </p:cNvSpPr>
          <p:nvPr>
            <p:ph type="sldNum" sz="quarter" idx="12"/>
          </p:nvPr>
        </p:nvSpPr>
        <p:spPr/>
        <p:txBody>
          <a:bodyPr/>
          <a:lstStyle/>
          <a:p>
            <a:fld id="{BAB53CE9-92F4-4EBD-B1BE-2E3590090E93}" type="slidenum">
              <a:rPr lang="fr-BE" smtClean="0"/>
              <a:t>‹N°›</a:t>
            </a:fld>
            <a:endParaRPr lang="fr-BE"/>
          </a:p>
        </p:txBody>
      </p:sp>
    </p:spTree>
    <p:extLst>
      <p:ext uri="{BB962C8B-B14F-4D97-AF65-F5344CB8AC3E}">
        <p14:creationId xmlns:p14="http://schemas.microsoft.com/office/powerpoint/2010/main" val="34229704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F4F2C0FF-0772-4AF4-BEFF-4515EB45C4BF}"/>
              </a:ext>
            </a:extLst>
          </p:cNvPr>
          <p:cNvSpPr>
            <a:spLocks noGrp="1"/>
          </p:cNvSpPr>
          <p:nvPr>
            <p:ph type="title" orient="vert"/>
          </p:nvPr>
        </p:nvSpPr>
        <p:spPr>
          <a:xfrm>
            <a:off x="8724900" y="365125"/>
            <a:ext cx="2628900" cy="5811838"/>
          </a:xfrm>
        </p:spPr>
        <p:txBody>
          <a:bodyPr vert="eaVert"/>
          <a:lstStyle/>
          <a:p>
            <a:r>
              <a:rPr lang="fr-FR"/>
              <a:t>Modifiez le style du titre</a:t>
            </a:r>
            <a:endParaRPr lang="fr-BE"/>
          </a:p>
        </p:txBody>
      </p:sp>
      <p:sp>
        <p:nvSpPr>
          <p:cNvPr id="3" name="Espace réservé du texte vertical 2">
            <a:extLst>
              <a:ext uri="{FF2B5EF4-FFF2-40B4-BE49-F238E27FC236}">
                <a16:creationId xmlns:a16="http://schemas.microsoft.com/office/drawing/2014/main" id="{E7264428-6F05-482A-8784-EAAF3F8831AD}"/>
              </a:ext>
            </a:extLst>
          </p:cNvPr>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a:extLst>
              <a:ext uri="{FF2B5EF4-FFF2-40B4-BE49-F238E27FC236}">
                <a16:creationId xmlns:a16="http://schemas.microsoft.com/office/drawing/2014/main" id="{992F3900-7632-4AFB-81E5-EAB07E59C110}"/>
              </a:ext>
            </a:extLst>
          </p:cNvPr>
          <p:cNvSpPr>
            <a:spLocks noGrp="1"/>
          </p:cNvSpPr>
          <p:nvPr>
            <p:ph type="dt" sz="half" idx="10"/>
          </p:nvPr>
        </p:nvSpPr>
        <p:spPr/>
        <p:txBody>
          <a:bodyPr/>
          <a:lstStyle/>
          <a:p>
            <a:fld id="{DCF2E357-16C8-436A-9A49-46ECA4BCE673}" type="datetimeFigureOut">
              <a:rPr lang="fr-BE" smtClean="0"/>
              <a:t>22-09-18</a:t>
            </a:fld>
            <a:endParaRPr lang="fr-BE"/>
          </a:p>
        </p:txBody>
      </p:sp>
      <p:sp>
        <p:nvSpPr>
          <p:cNvPr id="5" name="Espace réservé du pied de page 4">
            <a:extLst>
              <a:ext uri="{FF2B5EF4-FFF2-40B4-BE49-F238E27FC236}">
                <a16:creationId xmlns:a16="http://schemas.microsoft.com/office/drawing/2014/main" id="{905C2E8E-4226-43A6-B92F-D3F255ACD964}"/>
              </a:ext>
            </a:extLst>
          </p:cNvPr>
          <p:cNvSpPr>
            <a:spLocks noGrp="1"/>
          </p:cNvSpPr>
          <p:nvPr>
            <p:ph type="ftr" sz="quarter" idx="11"/>
          </p:nvPr>
        </p:nvSpPr>
        <p:spPr/>
        <p:txBody>
          <a:bodyPr/>
          <a:lstStyle/>
          <a:p>
            <a:endParaRPr lang="fr-BE"/>
          </a:p>
        </p:txBody>
      </p:sp>
      <p:sp>
        <p:nvSpPr>
          <p:cNvPr id="6" name="Espace réservé du numéro de diapositive 5">
            <a:extLst>
              <a:ext uri="{FF2B5EF4-FFF2-40B4-BE49-F238E27FC236}">
                <a16:creationId xmlns:a16="http://schemas.microsoft.com/office/drawing/2014/main" id="{7D13AD5F-ED47-4BF9-8621-9E199676C209}"/>
              </a:ext>
            </a:extLst>
          </p:cNvPr>
          <p:cNvSpPr>
            <a:spLocks noGrp="1"/>
          </p:cNvSpPr>
          <p:nvPr>
            <p:ph type="sldNum" sz="quarter" idx="12"/>
          </p:nvPr>
        </p:nvSpPr>
        <p:spPr/>
        <p:txBody>
          <a:bodyPr/>
          <a:lstStyle/>
          <a:p>
            <a:fld id="{BAB53CE9-92F4-4EBD-B1BE-2E3590090E93}" type="slidenum">
              <a:rPr lang="fr-BE" smtClean="0"/>
              <a:t>‹N°›</a:t>
            </a:fld>
            <a:endParaRPr lang="fr-BE"/>
          </a:p>
        </p:txBody>
      </p:sp>
    </p:spTree>
    <p:extLst>
      <p:ext uri="{BB962C8B-B14F-4D97-AF65-F5344CB8AC3E}">
        <p14:creationId xmlns:p14="http://schemas.microsoft.com/office/powerpoint/2010/main" val="36048120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CA5F146-DD8B-4627-B985-D6C4C75BBEE0}"/>
              </a:ext>
            </a:extLst>
          </p:cNvPr>
          <p:cNvSpPr>
            <a:spLocks noGrp="1"/>
          </p:cNvSpPr>
          <p:nvPr>
            <p:ph type="title"/>
          </p:nvPr>
        </p:nvSpPr>
        <p:spPr/>
        <p:txBody>
          <a:bodyPr/>
          <a:lstStyle/>
          <a:p>
            <a:r>
              <a:rPr lang="fr-FR"/>
              <a:t>Modifiez le style du titre</a:t>
            </a:r>
            <a:endParaRPr lang="fr-BE"/>
          </a:p>
        </p:txBody>
      </p:sp>
      <p:sp>
        <p:nvSpPr>
          <p:cNvPr id="3" name="Espace réservé du contenu 2">
            <a:extLst>
              <a:ext uri="{FF2B5EF4-FFF2-40B4-BE49-F238E27FC236}">
                <a16:creationId xmlns:a16="http://schemas.microsoft.com/office/drawing/2014/main" id="{0DC7B8DB-DD86-429C-A898-FC987BD3CA0B}"/>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a:extLst>
              <a:ext uri="{FF2B5EF4-FFF2-40B4-BE49-F238E27FC236}">
                <a16:creationId xmlns:a16="http://schemas.microsoft.com/office/drawing/2014/main" id="{2409A34B-109A-47E3-8EE6-5745ADC394AC}"/>
              </a:ext>
            </a:extLst>
          </p:cNvPr>
          <p:cNvSpPr>
            <a:spLocks noGrp="1"/>
          </p:cNvSpPr>
          <p:nvPr>
            <p:ph type="dt" sz="half" idx="10"/>
          </p:nvPr>
        </p:nvSpPr>
        <p:spPr/>
        <p:txBody>
          <a:bodyPr/>
          <a:lstStyle/>
          <a:p>
            <a:fld id="{DCF2E357-16C8-436A-9A49-46ECA4BCE673}" type="datetimeFigureOut">
              <a:rPr lang="fr-BE" smtClean="0"/>
              <a:t>22-09-18</a:t>
            </a:fld>
            <a:endParaRPr lang="fr-BE"/>
          </a:p>
        </p:txBody>
      </p:sp>
      <p:sp>
        <p:nvSpPr>
          <p:cNvPr id="5" name="Espace réservé du pied de page 4">
            <a:extLst>
              <a:ext uri="{FF2B5EF4-FFF2-40B4-BE49-F238E27FC236}">
                <a16:creationId xmlns:a16="http://schemas.microsoft.com/office/drawing/2014/main" id="{3BA9EE61-382B-48AC-ABC1-6148EE1DA2CD}"/>
              </a:ext>
            </a:extLst>
          </p:cNvPr>
          <p:cNvSpPr>
            <a:spLocks noGrp="1"/>
          </p:cNvSpPr>
          <p:nvPr>
            <p:ph type="ftr" sz="quarter" idx="11"/>
          </p:nvPr>
        </p:nvSpPr>
        <p:spPr/>
        <p:txBody>
          <a:bodyPr/>
          <a:lstStyle/>
          <a:p>
            <a:endParaRPr lang="fr-BE"/>
          </a:p>
        </p:txBody>
      </p:sp>
      <p:sp>
        <p:nvSpPr>
          <p:cNvPr id="6" name="Espace réservé du numéro de diapositive 5">
            <a:extLst>
              <a:ext uri="{FF2B5EF4-FFF2-40B4-BE49-F238E27FC236}">
                <a16:creationId xmlns:a16="http://schemas.microsoft.com/office/drawing/2014/main" id="{341EFCBB-D94B-402D-BDE8-9E2E8DC826F5}"/>
              </a:ext>
            </a:extLst>
          </p:cNvPr>
          <p:cNvSpPr>
            <a:spLocks noGrp="1"/>
          </p:cNvSpPr>
          <p:nvPr>
            <p:ph type="sldNum" sz="quarter" idx="12"/>
          </p:nvPr>
        </p:nvSpPr>
        <p:spPr/>
        <p:txBody>
          <a:bodyPr/>
          <a:lstStyle/>
          <a:p>
            <a:fld id="{BAB53CE9-92F4-4EBD-B1BE-2E3590090E93}" type="slidenum">
              <a:rPr lang="fr-BE" smtClean="0"/>
              <a:t>‹N°›</a:t>
            </a:fld>
            <a:endParaRPr lang="fr-BE"/>
          </a:p>
        </p:txBody>
      </p:sp>
    </p:spTree>
    <p:extLst>
      <p:ext uri="{BB962C8B-B14F-4D97-AF65-F5344CB8AC3E}">
        <p14:creationId xmlns:p14="http://schemas.microsoft.com/office/powerpoint/2010/main" val="13681835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5321361-E59C-4143-9D0F-B5DF1D1184C4}"/>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fr-BE"/>
          </a:p>
        </p:txBody>
      </p:sp>
      <p:sp>
        <p:nvSpPr>
          <p:cNvPr id="3" name="Espace réservé du texte 2">
            <a:extLst>
              <a:ext uri="{FF2B5EF4-FFF2-40B4-BE49-F238E27FC236}">
                <a16:creationId xmlns:a16="http://schemas.microsoft.com/office/drawing/2014/main" id="{A93B03D9-D01D-4525-A602-11775E32FEB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16:creationId xmlns:a16="http://schemas.microsoft.com/office/drawing/2014/main" id="{C8B909C4-229E-4882-A103-057EB0845D6A}"/>
              </a:ext>
            </a:extLst>
          </p:cNvPr>
          <p:cNvSpPr>
            <a:spLocks noGrp="1"/>
          </p:cNvSpPr>
          <p:nvPr>
            <p:ph type="dt" sz="half" idx="10"/>
          </p:nvPr>
        </p:nvSpPr>
        <p:spPr/>
        <p:txBody>
          <a:bodyPr/>
          <a:lstStyle/>
          <a:p>
            <a:fld id="{DCF2E357-16C8-436A-9A49-46ECA4BCE673}" type="datetimeFigureOut">
              <a:rPr lang="fr-BE" smtClean="0"/>
              <a:t>22-09-18</a:t>
            </a:fld>
            <a:endParaRPr lang="fr-BE"/>
          </a:p>
        </p:txBody>
      </p:sp>
      <p:sp>
        <p:nvSpPr>
          <p:cNvPr id="5" name="Espace réservé du pied de page 4">
            <a:extLst>
              <a:ext uri="{FF2B5EF4-FFF2-40B4-BE49-F238E27FC236}">
                <a16:creationId xmlns:a16="http://schemas.microsoft.com/office/drawing/2014/main" id="{1B0C628F-65F7-414E-9B91-F7D798547162}"/>
              </a:ext>
            </a:extLst>
          </p:cNvPr>
          <p:cNvSpPr>
            <a:spLocks noGrp="1"/>
          </p:cNvSpPr>
          <p:nvPr>
            <p:ph type="ftr" sz="quarter" idx="11"/>
          </p:nvPr>
        </p:nvSpPr>
        <p:spPr/>
        <p:txBody>
          <a:bodyPr/>
          <a:lstStyle/>
          <a:p>
            <a:endParaRPr lang="fr-BE"/>
          </a:p>
        </p:txBody>
      </p:sp>
      <p:sp>
        <p:nvSpPr>
          <p:cNvPr id="6" name="Espace réservé du numéro de diapositive 5">
            <a:extLst>
              <a:ext uri="{FF2B5EF4-FFF2-40B4-BE49-F238E27FC236}">
                <a16:creationId xmlns:a16="http://schemas.microsoft.com/office/drawing/2014/main" id="{6623FB41-9E52-4DEF-8763-AE1ACB8D68F4}"/>
              </a:ext>
            </a:extLst>
          </p:cNvPr>
          <p:cNvSpPr>
            <a:spLocks noGrp="1"/>
          </p:cNvSpPr>
          <p:nvPr>
            <p:ph type="sldNum" sz="quarter" idx="12"/>
          </p:nvPr>
        </p:nvSpPr>
        <p:spPr/>
        <p:txBody>
          <a:bodyPr/>
          <a:lstStyle/>
          <a:p>
            <a:fld id="{BAB53CE9-92F4-4EBD-B1BE-2E3590090E93}" type="slidenum">
              <a:rPr lang="fr-BE" smtClean="0"/>
              <a:t>‹N°›</a:t>
            </a:fld>
            <a:endParaRPr lang="fr-BE"/>
          </a:p>
        </p:txBody>
      </p:sp>
    </p:spTree>
    <p:extLst>
      <p:ext uri="{BB962C8B-B14F-4D97-AF65-F5344CB8AC3E}">
        <p14:creationId xmlns:p14="http://schemas.microsoft.com/office/powerpoint/2010/main" val="1222044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D878838-0A27-40DA-9179-040BE3F7F999}"/>
              </a:ext>
            </a:extLst>
          </p:cNvPr>
          <p:cNvSpPr>
            <a:spLocks noGrp="1"/>
          </p:cNvSpPr>
          <p:nvPr>
            <p:ph type="title"/>
          </p:nvPr>
        </p:nvSpPr>
        <p:spPr/>
        <p:txBody>
          <a:bodyPr/>
          <a:lstStyle/>
          <a:p>
            <a:r>
              <a:rPr lang="fr-FR"/>
              <a:t>Modifiez le style du titre</a:t>
            </a:r>
            <a:endParaRPr lang="fr-BE"/>
          </a:p>
        </p:txBody>
      </p:sp>
      <p:sp>
        <p:nvSpPr>
          <p:cNvPr id="3" name="Espace réservé du contenu 2">
            <a:extLst>
              <a:ext uri="{FF2B5EF4-FFF2-40B4-BE49-F238E27FC236}">
                <a16:creationId xmlns:a16="http://schemas.microsoft.com/office/drawing/2014/main" id="{DA20B7DF-6376-4E99-8076-71E9BC7CFA70}"/>
              </a:ext>
            </a:extLst>
          </p:cNvPr>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u contenu 3">
            <a:extLst>
              <a:ext uri="{FF2B5EF4-FFF2-40B4-BE49-F238E27FC236}">
                <a16:creationId xmlns:a16="http://schemas.microsoft.com/office/drawing/2014/main" id="{1D3CEB2C-A8DF-4C2F-A0C2-602932D9570B}"/>
              </a:ext>
            </a:extLst>
          </p:cNvPr>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5" name="Espace réservé de la date 4">
            <a:extLst>
              <a:ext uri="{FF2B5EF4-FFF2-40B4-BE49-F238E27FC236}">
                <a16:creationId xmlns:a16="http://schemas.microsoft.com/office/drawing/2014/main" id="{4DB5DCD7-96E0-4AB0-86EB-4073248076A1}"/>
              </a:ext>
            </a:extLst>
          </p:cNvPr>
          <p:cNvSpPr>
            <a:spLocks noGrp="1"/>
          </p:cNvSpPr>
          <p:nvPr>
            <p:ph type="dt" sz="half" idx="10"/>
          </p:nvPr>
        </p:nvSpPr>
        <p:spPr/>
        <p:txBody>
          <a:bodyPr/>
          <a:lstStyle/>
          <a:p>
            <a:fld id="{DCF2E357-16C8-436A-9A49-46ECA4BCE673}" type="datetimeFigureOut">
              <a:rPr lang="fr-BE" smtClean="0"/>
              <a:t>22-09-18</a:t>
            </a:fld>
            <a:endParaRPr lang="fr-BE"/>
          </a:p>
        </p:txBody>
      </p:sp>
      <p:sp>
        <p:nvSpPr>
          <p:cNvPr id="6" name="Espace réservé du pied de page 5">
            <a:extLst>
              <a:ext uri="{FF2B5EF4-FFF2-40B4-BE49-F238E27FC236}">
                <a16:creationId xmlns:a16="http://schemas.microsoft.com/office/drawing/2014/main" id="{28987EA1-8055-459B-81C1-AA6347E09972}"/>
              </a:ext>
            </a:extLst>
          </p:cNvPr>
          <p:cNvSpPr>
            <a:spLocks noGrp="1"/>
          </p:cNvSpPr>
          <p:nvPr>
            <p:ph type="ftr" sz="quarter" idx="11"/>
          </p:nvPr>
        </p:nvSpPr>
        <p:spPr/>
        <p:txBody>
          <a:bodyPr/>
          <a:lstStyle/>
          <a:p>
            <a:endParaRPr lang="fr-BE"/>
          </a:p>
        </p:txBody>
      </p:sp>
      <p:sp>
        <p:nvSpPr>
          <p:cNvPr id="7" name="Espace réservé du numéro de diapositive 6">
            <a:extLst>
              <a:ext uri="{FF2B5EF4-FFF2-40B4-BE49-F238E27FC236}">
                <a16:creationId xmlns:a16="http://schemas.microsoft.com/office/drawing/2014/main" id="{699C3FA0-59EC-4C56-87B7-84379415C7A6}"/>
              </a:ext>
            </a:extLst>
          </p:cNvPr>
          <p:cNvSpPr>
            <a:spLocks noGrp="1"/>
          </p:cNvSpPr>
          <p:nvPr>
            <p:ph type="sldNum" sz="quarter" idx="12"/>
          </p:nvPr>
        </p:nvSpPr>
        <p:spPr/>
        <p:txBody>
          <a:bodyPr/>
          <a:lstStyle/>
          <a:p>
            <a:fld id="{BAB53CE9-92F4-4EBD-B1BE-2E3590090E93}" type="slidenum">
              <a:rPr lang="fr-BE" smtClean="0"/>
              <a:t>‹N°›</a:t>
            </a:fld>
            <a:endParaRPr lang="fr-BE"/>
          </a:p>
        </p:txBody>
      </p:sp>
    </p:spTree>
    <p:extLst>
      <p:ext uri="{BB962C8B-B14F-4D97-AF65-F5344CB8AC3E}">
        <p14:creationId xmlns:p14="http://schemas.microsoft.com/office/powerpoint/2010/main" val="31767926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E773F06-3ED3-41A9-ADDD-AF287497CACA}"/>
              </a:ext>
            </a:extLst>
          </p:cNvPr>
          <p:cNvSpPr>
            <a:spLocks noGrp="1"/>
          </p:cNvSpPr>
          <p:nvPr>
            <p:ph type="title"/>
          </p:nvPr>
        </p:nvSpPr>
        <p:spPr>
          <a:xfrm>
            <a:off x="839788" y="365125"/>
            <a:ext cx="10515600" cy="1325563"/>
          </a:xfrm>
        </p:spPr>
        <p:txBody>
          <a:bodyPr/>
          <a:lstStyle/>
          <a:p>
            <a:r>
              <a:rPr lang="fr-FR"/>
              <a:t>Modifiez le style du titre</a:t>
            </a:r>
            <a:endParaRPr lang="fr-BE"/>
          </a:p>
        </p:txBody>
      </p:sp>
      <p:sp>
        <p:nvSpPr>
          <p:cNvPr id="3" name="Espace réservé du texte 2">
            <a:extLst>
              <a:ext uri="{FF2B5EF4-FFF2-40B4-BE49-F238E27FC236}">
                <a16:creationId xmlns:a16="http://schemas.microsoft.com/office/drawing/2014/main" id="{4328FAAD-AC4C-4561-8A47-40705FBADF3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id="{AA26197F-5A6D-4580-937D-540CCA72F646}"/>
              </a:ext>
            </a:extLst>
          </p:cNvPr>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5" name="Espace réservé du texte 4">
            <a:extLst>
              <a:ext uri="{FF2B5EF4-FFF2-40B4-BE49-F238E27FC236}">
                <a16:creationId xmlns:a16="http://schemas.microsoft.com/office/drawing/2014/main" id="{77D95776-C004-49FE-ACDF-4901664B481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id="{2F7BCB87-5936-4B34-8E57-B0568B82565E}"/>
              </a:ext>
            </a:extLst>
          </p:cNvPr>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7" name="Espace réservé de la date 6">
            <a:extLst>
              <a:ext uri="{FF2B5EF4-FFF2-40B4-BE49-F238E27FC236}">
                <a16:creationId xmlns:a16="http://schemas.microsoft.com/office/drawing/2014/main" id="{49C149C1-F296-42FA-BA44-F3EDB600A292}"/>
              </a:ext>
            </a:extLst>
          </p:cNvPr>
          <p:cNvSpPr>
            <a:spLocks noGrp="1"/>
          </p:cNvSpPr>
          <p:nvPr>
            <p:ph type="dt" sz="half" idx="10"/>
          </p:nvPr>
        </p:nvSpPr>
        <p:spPr/>
        <p:txBody>
          <a:bodyPr/>
          <a:lstStyle/>
          <a:p>
            <a:fld id="{DCF2E357-16C8-436A-9A49-46ECA4BCE673}" type="datetimeFigureOut">
              <a:rPr lang="fr-BE" smtClean="0"/>
              <a:t>22-09-18</a:t>
            </a:fld>
            <a:endParaRPr lang="fr-BE"/>
          </a:p>
        </p:txBody>
      </p:sp>
      <p:sp>
        <p:nvSpPr>
          <p:cNvPr id="8" name="Espace réservé du pied de page 7">
            <a:extLst>
              <a:ext uri="{FF2B5EF4-FFF2-40B4-BE49-F238E27FC236}">
                <a16:creationId xmlns:a16="http://schemas.microsoft.com/office/drawing/2014/main" id="{9E858BF4-5421-4E85-8B4C-603410C20734}"/>
              </a:ext>
            </a:extLst>
          </p:cNvPr>
          <p:cNvSpPr>
            <a:spLocks noGrp="1"/>
          </p:cNvSpPr>
          <p:nvPr>
            <p:ph type="ftr" sz="quarter" idx="11"/>
          </p:nvPr>
        </p:nvSpPr>
        <p:spPr/>
        <p:txBody>
          <a:bodyPr/>
          <a:lstStyle/>
          <a:p>
            <a:endParaRPr lang="fr-BE"/>
          </a:p>
        </p:txBody>
      </p:sp>
      <p:sp>
        <p:nvSpPr>
          <p:cNvPr id="9" name="Espace réservé du numéro de diapositive 8">
            <a:extLst>
              <a:ext uri="{FF2B5EF4-FFF2-40B4-BE49-F238E27FC236}">
                <a16:creationId xmlns:a16="http://schemas.microsoft.com/office/drawing/2014/main" id="{01A2E119-162F-416E-A986-9A7429ADEC91}"/>
              </a:ext>
            </a:extLst>
          </p:cNvPr>
          <p:cNvSpPr>
            <a:spLocks noGrp="1"/>
          </p:cNvSpPr>
          <p:nvPr>
            <p:ph type="sldNum" sz="quarter" idx="12"/>
          </p:nvPr>
        </p:nvSpPr>
        <p:spPr/>
        <p:txBody>
          <a:bodyPr/>
          <a:lstStyle/>
          <a:p>
            <a:fld id="{BAB53CE9-92F4-4EBD-B1BE-2E3590090E93}" type="slidenum">
              <a:rPr lang="fr-BE" smtClean="0"/>
              <a:t>‹N°›</a:t>
            </a:fld>
            <a:endParaRPr lang="fr-BE"/>
          </a:p>
        </p:txBody>
      </p:sp>
    </p:spTree>
    <p:extLst>
      <p:ext uri="{BB962C8B-B14F-4D97-AF65-F5344CB8AC3E}">
        <p14:creationId xmlns:p14="http://schemas.microsoft.com/office/powerpoint/2010/main" val="41003118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CEDA411-9D32-4CDF-9018-100084EB6727}"/>
              </a:ext>
            </a:extLst>
          </p:cNvPr>
          <p:cNvSpPr>
            <a:spLocks noGrp="1"/>
          </p:cNvSpPr>
          <p:nvPr>
            <p:ph type="title"/>
          </p:nvPr>
        </p:nvSpPr>
        <p:spPr/>
        <p:txBody>
          <a:bodyPr/>
          <a:lstStyle/>
          <a:p>
            <a:r>
              <a:rPr lang="fr-FR"/>
              <a:t>Modifiez le style du titre</a:t>
            </a:r>
            <a:endParaRPr lang="fr-BE"/>
          </a:p>
        </p:txBody>
      </p:sp>
      <p:sp>
        <p:nvSpPr>
          <p:cNvPr id="3" name="Espace réservé de la date 2">
            <a:extLst>
              <a:ext uri="{FF2B5EF4-FFF2-40B4-BE49-F238E27FC236}">
                <a16:creationId xmlns:a16="http://schemas.microsoft.com/office/drawing/2014/main" id="{7206E61B-C967-4EE2-A38B-EA4AA6B3970F}"/>
              </a:ext>
            </a:extLst>
          </p:cNvPr>
          <p:cNvSpPr>
            <a:spLocks noGrp="1"/>
          </p:cNvSpPr>
          <p:nvPr>
            <p:ph type="dt" sz="half" idx="10"/>
          </p:nvPr>
        </p:nvSpPr>
        <p:spPr/>
        <p:txBody>
          <a:bodyPr/>
          <a:lstStyle/>
          <a:p>
            <a:fld id="{DCF2E357-16C8-436A-9A49-46ECA4BCE673}" type="datetimeFigureOut">
              <a:rPr lang="fr-BE" smtClean="0"/>
              <a:t>22-09-18</a:t>
            </a:fld>
            <a:endParaRPr lang="fr-BE"/>
          </a:p>
        </p:txBody>
      </p:sp>
      <p:sp>
        <p:nvSpPr>
          <p:cNvPr id="4" name="Espace réservé du pied de page 3">
            <a:extLst>
              <a:ext uri="{FF2B5EF4-FFF2-40B4-BE49-F238E27FC236}">
                <a16:creationId xmlns:a16="http://schemas.microsoft.com/office/drawing/2014/main" id="{1888EE9F-3004-454C-9BC9-CEAF2DF82E78}"/>
              </a:ext>
            </a:extLst>
          </p:cNvPr>
          <p:cNvSpPr>
            <a:spLocks noGrp="1"/>
          </p:cNvSpPr>
          <p:nvPr>
            <p:ph type="ftr" sz="quarter" idx="11"/>
          </p:nvPr>
        </p:nvSpPr>
        <p:spPr/>
        <p:txBody>
          <a:bodyPr/>
          <a:lstStyle/>
          <a:p>
            <a:endParaRPr lang="fr-BE"/>
          </a:p>
        </p:txBody>
      </p:sp>
      <p:sp>
        <p:nvSpPr>
          <p:cNvPr id="5" name="Espace réservé du numéro de diapositive 4">
            <a:extLst>
              <a:ext uri="{FF2B5EF4-FFF2-40B4-BE49-F238E27FC236}">
                <a16:creationId xmlns:a16="http://schemas.microsoft.com/office/drawing/2014/main" id="{631195E5-2FAF-4E99-9285-E50E4CC7485B}"/>
              </a:ext>
            </a:extLst>
          </p:cNvPr>
          <p:cNvSpPr>
            <a:spLocks noGrp="1"/>
          </p:cNvSpPr>
          <p:nvPr>
            <p:ph type="sldNum" sz="quarter" idx="12"/>
          </p:nvPr>
        </p:nvSpPr>
        <p:spPr/>
        <p:txBody>
          <a:bodyPr/>
          <a:lstStyle/>
          <a:p>
            <a:fld id="{BAB53CE9-92F4-4EBD-B1BE-2E3590090E93}" type="slidenum">
              <a:rPr lang="fr-BE" smtClean="0"/>
              <a:t>‹N°›</a:t>
            </a:fld>
            <a:endParaRPr lang="fr-BE"/>
          </a:p>
        </p:txBody>
      </p:sp>
    </p:spTree>
    <p:extLst>
      <p:ext uri="{BB962C8B-B14F-4D97-AF65-F5344CB8AC3E}">
        <p14:creationId xmlns:p14="http://schemas.microsoft.com/office/powerpoint/2010/main" val="24008707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EBCB3712-C37E-4541-9B6A-0F7460D8D42C}"/>
              </a:ext>
            </a:extLst>
          </p:cNvPr>
          <p:cNvSpPr>
            <a:spLocks noGrp="1"/>
          </p:cNvSpPr>
          <p:nvPr>
            <p:ph type="dt" sz="half" idx="10"/>
          </p:nvPr>
        </p:nvSpPr>
        <p:spPr/>
        <p:txBody>
          <a:bodyPr/>
          <a:lstStyle/>
          <a:p>
            <a:fld id="{DCF2E357-16C8-436A-9A49-46ECA4BCE673}" type="datetimeFigureOut">
              <a:rPr lang="fr-BE" smtClean="0"/>
              <a:t>22-09-18</a:t>
            </a:fld>
            <a:endParaRPr lang="fr-BE"/>
          </a:p>
        </p:txBody>
      </p:sp>
      <p:sp>
        <p:nvSpPr>
          <p:cNvPr id="3" name="Espace réservé du pied de page 2">
            <a:extLst>
              <a:ext uri="{FF2B5EF4-FFF2-40B4-BE49-F238E27FC236}">
                <a16:creationId xmlns:a16="http://schemas.microsoft.com/office/drawing/2014/main" id="{C0F7849B-BFF8-41DE-9B45-D236FF2F1E5D}"/>
              </a:ext>
            </a:extLst>
          </p:cNvPr>
          <p:cNvSpPr>
            <a:spLocks noGrp="1"/>
          </p:cNvSpPr>
          <p:nvPr>
            <p:ph type="ftr" sz="quarter" idx="11"/>
          </p:nvPr>
        </p:nvSpPr>
        <p:spPr/>
        <p:txBody>
          <a:bodyPr/>
          <a:lstStyle/>
          <a:p>
            <a:endParaRPr lang="fr-BE"/>
          </a:p>
        </p:txBody>
      </p:sp>
      <p:sp>
        <p:nvSpPr>
          <p:cNvPr id="4" name="Espace réservé du numéro de diapositive 3">
            <a:extLst>
              <a:ext uri="{FF2B5EF4-FFF2-40B4-BE49-F238E27FC236}">
                <a16:creationId xmlns:a16="http://schemas.microsoft.com/office/drawing/2014/main" id="{8456B8A7-1E62-40A1-B4C9-1D890BB1985E}"/>
              </a:ext>
            </a:extLst>
          </p:cNvPr>
          <p:cNvSpPr>
            <a:spLocks noGrp="1"/>
          </p:cNvSpPr>
          <p:nvPr>
            <p:ph type="sldNum" sz="quarter" idx="12"/>
          </p:nvPr>
        </p:nvSpPr>
        <p:spPr/>
        <p:txBody>
          <a:bodyPr/>
          <a:lstStyle/>
          <a:p>
            <a:fld id="{BAB53CE9-92F4-4EBD-B1BE-2E3590090E93}" type="slidenum">
              <a:rPr lang="fr-BE" smtClean="0"/>
              <a:t>‹N°›</a:t>
            </a:fld>
            <a:endParaRPr lang="fr-BE"/>
          </a:p>
        </p:txBody>
      </p:sp>
    </p:spTree>
    <p:extLst>
      <p:ext uri="{BB962C8B-B14F-4D97-AF65-F5344CB8AC3E}">
        <p14:creationId xmlns:p14="http://schemas.microsoft.com/office/powerpoint/2010/main" val="4267812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C85186D-C021-4A72-AF55-38E2A811BF63}"/>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BE"/>
          </a:p>
        </p:txBody>
      </p:sp>
      <p:sp>
        <p:nvSpPr>
          <p:cNvPr id="3" name="Espace réservé du contenu 2">
            <a:extLst>
              <a:ext uri="{FF2B5EF4-FFF2-40B4-BE49-F238E27FC236}">
                <a16:creationId xmlns:a16="http://schemas.microsoft.com/office/drawing/2014/main" id="{C34E3AE3-1C7C-4F8C-87F2-27BF9E0A3F3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u texte 3">
            <a:extLst>
              <a:ext uri="{FF2B5EF4-FFF2-40B4-BE49-F238E27FC236}">
                <a16:creationId xmlns:a16="http://schemas.microsoft.com/office/drawing/2014/main" id="{7ACF44DA-014D-4262-8B06-8071E665D88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96DA89BB-D5E4-4089-8FF7-1F419FA28359}"/>
              </a:ext>
            </a:extLst>
          </p:cNvPr>
          <p:cNvSpPr>
            <a:spLocks noGrp="1"/>
          </p:cNvSpPr>
          <p:nvPr>
            <p:ph type="dt" sz="half" idx="10"/>
          </p:nvPr>
        </p:nvSpPr>
        <p:spPr/>
        <p:txBody>
          <a:bodyPr/>
          <a:lstStyle/>
          <a:p>
            <a:fld id="{DCF2E357-16C8-436A-9A49-46ECA4BCE673}" type="datetimeFigureOut">
              <a:rPr lang="fr-BE" smtClean="0"/>
              <a:t>22-09-18</a:t>
            </a:fld>
            <a:endParaRPr lang="fr-BE"/>
          </a:p>
        </p:txBody>
      </p:sp>
      <p:sp>
        <p:nvSpPr>
          <p:cNvPr id="6" name="Espace réservé du pied de page 5">
            <a:extLst>
              <a:ext uri="{FF2B5EF4-FFF2-40B4-BE49-F238E27FC236}">
                <a16:creationId xmlns:a16="http://schemas.microsoft.com/office/drawing/2014/main" id="{7595E258-F4AC-44C5-B9D8-FD2B65F990ED}"/>
              </a:ext>
            </a:extLst>
          </p:cNvPr>
          <p:cNvSpPr>
            <a:spLocks noGrp="1"/>
          </p:cNvSpPr>
          <p:nvPr>
            <p:ph type="ftr" sz="quarter" idx="11"/>
          </p:nvPr>
        </p:nvSpPr>
        <p:spPr/>
        <p:txBody>
          <a:bodyPr/>
          <a:lstStyle/>
          <a:p>
            <a:endParaRPr lang="fr-BE"/>
          </a:p>
        </p:txBody>
      </p:sp>
      <p:sp>
        <p:nvSpPr>
          <p:cNvPr id="7" name="Espace réservé du numéro de diapositive 6">
            <a:extLst>
              <a:ext uri="{FF2B5EF4-FFF2-40B4-BE49-F238E27FC236}">
                <a16:creationId xmlns:a16="http://schemas.microsoft.com/office/drawing/2014/main" id="{B6F06CD9-0A41-4B5B-9DD0-7FD43A047574}"/>
              </a:ext>
            </a:extLst>
          </p:cNvPr>
          <p:cNvSpPr>
            <a:spLocks noGrp="1"/>
          </p:cNvSpPr>
          <p:nvPr>
            <p:ph type="sldNum" sz="quarter" idx="12"/>
          </p:nvPr>
        </p:nvSpPr>
        <p:spPr/>
        <p:txBody>
          <a:bodyPr/>
          <a:lstStyle/>
          <a:p>
            <a:fld id="{BAB53CE9-92F4-4EBD-B1BE-2E3590090E93}" type="slidenum">
              <a:rPr lang="fr-BE" smtClean="0"/>
              <a:t>‹N°›</a:t>
            </a:fld>
            <a:endParaRPr lang="fr-BE"/>
          </a:p>
        </p:txBody>
      </p:sp>
    </p:spTree>
    <p:extLst>
      <p:ext uri="{BB962C8B-B14F-4D97-AF65-F5344CB8AC3E}">
        <p14:creationId xmlns:p14="http://schemas.microsoft.com/office/powerpoint/2010/main" val="42441545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A6F8D46-8F25-4820-8FCD-72B6C87A8493}"/>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BE"/>
          </a:p>
        </p:txBody>
      </p:sp>
      <p:sp>
        <p:nvSpPr>
          <p:cNvPr id="3" name="Espace réservé pour une image  2">
            <a:extLst>
              <a:ext uri="{FF2B5EF4-FFF2-40B4-BE49-F238E27FC236}">
                <a16:creationId xmlns:a16="http://schemas.microsoft.com/office/drawing/2014/main" id="{453F01D2-6700-481E-A92F-578B107D2EF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a:extLst>
              <a:ext uri="{FF2B5EF4-FFF2-40B4-BE49-F238E27FC236}">
                <a16:creationId xmlns:a16="http://schemas.microsoft.com/office/drawing/2014/main" id="{33983BBF-59A3-4CF7-9E57-3FBE04C383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541063D3-3014-4DF3-A7ED-4EE9BB49AEC6}"/>
              </a:ext>
            </a:extLst>
          </p:cNvPr>
          <p:cNvSpPr>
            <a:spLocks noGrp="1"/>
          </p:cNvSpPr>
          <p:nvPr>
            <p:ph type="dt" sz="half" idx="10"/>
          </p:nvPr>
        </p:nvSpPr>
        <p:spPr/>
        <p:txBody>
          <a:bodyPr/>
          <a:lstStyle/>
          <a:p>
            <a:fld id="{DCF2E357-16C8-436A-9A49-46ECA4BCE673}" type="datetimeFigureOut">
              <a:rPr lang="fr-BE" smtClean="0"/>
              <a:t>22-09-18</a:t>
            </a:fld>
            <a:endParaRPr lang="fr-BE"/>
          </a:p>
        </p:txBody>
      </p:sp>
      <p:sp>
        <p:nvSpPr>
          <p:cNvPr id="6" name="Espace réservé du pied de page 5">
            <a:extLst>
              <a:ext uri="{FF2B5EF4-FFF2-40B4-BE49-F238E27FC236}">
                <a16:creationId xmlns:a16="http://schemas.microsoft.com/office/drawing/2014/main" id="{97131A3E-689C-4CD4-BE4B-26166522F7E7}"/>
              </a:ext>
            </a:extLst>
          </p:cNvPr>
          <p:cNvSpPr>
            <a:spLocks noGrp="1"/>
          </p:cNvSpPr>
          <p:nvPr>
            <p:ph type="ftr" sz="quarter" idx="11"/>
          </p:nvPr>
        </p:nvSpPr>
        <p:spPr/>
        <p:txBody>
          <a:bodyPr/>
          <a:lstStyle/>
          <a:p>
            <a:endParaRPr lang="fr-BE"/>
          </a:p>
        </p:txBody>
      </p:sp>
      <p:sp>
        <p:nvSpPr>
          <p:cNvPr id="7" name="Espace réservé du numéro de diapositive 6">
            <a:extLst>
              <a:ext uri="{FF2B5EF4-FFF2-40B4-BE49-F238E27FC236}">
                <a16:creationId xmlns:a16="http://schemas.microsoft.com/office/drawing/2014/main" id="{946A6BA1-2063-4702-9590-296617762FC9}"/>
              </a:ext>
            </a:extLst>
          </p:cNvPr>
          <p:cNvSpPr>
            <a:spLocks noGrp="1"/>
          </p:cNvSpPr>
          <p:nvPr>
            <p:ph type="sldNum" sz="quarter" idx="12"/>
          </p:nvPr>
        </p:nvSpPr>
        <p:spPr/>
        <p:txBody>
          <a:bodyPr/>
          <a:lstStyle/>
          <a:p>
            <a:fld id="{BAB53CE9-92F4-4EBD-B1BE-2E3590090E93}" type="slidenum">
              <a:rPr lang="fr-BE" smtClean="0"/>
              <a:t>‹N°›</a:t>
            </a:fld>
            <a:endParaRPr lang="fr-BE"/>
          </a:p>
        </p:txBody>
      </p:sp>
    </p:spTree>
    <p:extLst>
      <p:ext uri="{BB962C8B-B14F-4D97-AF65-F5344CB8AC3E}">
        <p14:creationId xmlns:p14="http://schemas.microsoft.com/office/powerpoint/2010/main" val="36323196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63010C0C-9622-4449-A83A-7CD9DF052F7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fr-BE"/>
          </a:p>
        </p:txBody>
      </p:sp>
      <p:sp>
        <p:nvSpPr>
          <p:cNvPr id="3" name="Espace réservé du texte 2">
            <a:extLst>
              <a:ext uri="{FF2B5EF4-FFF2-40B4-BE49-F238E27FC236}">
                <a16:creationId xmlns:a16="http://schemas.microsoft.com/office/drawing/2014/main" id="{4CEA0600-5109-46F5-82C5-8526DD3A5EA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a:extLst>
              <a:ext uri="{FF2B5EF4-FFF2-40B4-BE49-F238E27FC236}">
                <a16:creationId xmlns:a16="http://schemas.microsoft.com/office/drawing/2014/main" id="{CE3A5687-F653-45F6-9293-60D23C17058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F2E357-16C8-436A-9A49-46ECA4BCE673}" type="datetimeFigureOut">
              <a:rPr lang="fr-BE" smtClean="0"/>
              <a:t>22-09-18</a:t>
            </a:fld>
            <a:endParaRPr lang="fr-BE"/>
          </a:p>
        </p:txBody>
      </p:sp>
      <p:sp>
        <p:nvSpPr>
          <p:cNvPr id="5" name="Espace réservé du pied de page 4">
            <a:extLst>
              <a:ext uri="{FF2B5EF4-FFF2-40B4-BE49-F238E27FC236}">
                <a16:creationId xmlns:a16="http://schemas.microsoft.com/office/drawing/2014/main" id="{B26F1C06-26C6-48EE-9266-1D9D0142690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a:extLst>
              <a:ext uri="{FF2B5EF4-FFF2-40B4-BE49-F238E27FC236}">
                <a16:creationId xmlns:a16="http://schemas.microsoft.com/office/drawing/2014/main" id="{25782F41-3106-46FE-99CB-F65B5AF643F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B53CE9-92F4-4EBD-B1BE-2E3590090E93}" type="slidenum">
              <a:rPr lang="fr-BE" smtClean="0"/>
              <a:t>‹N°›</a:t>
            </a:fld>
            <a:endParaRPr lang="fr-BE"/>
          </a:p>
        </p:txBody>
      </p:sp>
    </p:spTree>
    <p:extLst>
      <p:ext uri="{BB962C8B-B14F-4D97-AF65-F5344CB8AC3E}">
        <p14:creationId xmlns:p14="http://schemas.microsoft.com/office/powerpoint/2010/main" val="2789803539"/>
      </p:ext>
    </p:extLst>
  </p:cSld>
  <p:clrMap bg1="lt1" tx1="dk1" bg2="lt2" tx2="dk2" accent1="accent1" accent2="accent2" accent3="accent3" accent4="accent4" accent5="accent5" accent6="accent6" hlink="hlink" folHlink="folHlink"/>
  <p:sldLayoutIdLst>
    <p:sldLayoutId id="2147483801" r:id="rId1"/>
    <p:sldLayoutId id="2147483802" r:id="rId2"/>
    <p:sldLayoutId id="2147483803" r:id="rId3"/>
    <p:sldLayoutId id="2147483804" r:id="rId4"/>
    <p:sldLayoutId id="2147483805" r:id="rId5"/>
    <p:sldLayoutId id="2147483806" r:id="rId6"/>
    <p:sldLayoutId id="2147483807" r:id="rId7"/>
    <p:sldLayoutId id="2147483808" r:id="rId8"/>
    <p:sldLayoutId id="2147483809" r:id="rId9"/>
    <p:sldLayoutId id="2147483810" r:id="rId10"/>
    <p:sldLayoutId id="214748381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au 6">
            <a:extLst>
              <a:ext uri="{FF2B5EF4-FFF2-40B4-BE49-F238E27FC236}">
                <a16:creationId xmlns:a16="http://schemas.microsoft.com/office/drawing/2014/main" id="{44FDD3B0-78F7-433F-B36D-F8FBDA52618D}"/>
              </a:ext>
            </a:extLst>
          </p:cNvPr>
          <p:cNvGraphicFramePr>
            <a:graphicFrameLocks noGrp="1"/>
          </p:cNvGraphicFramePr>
          <p:nvPr>
            <p:extLst>
              <p:ext uri="{D42A27DB-BD31-4B8C-83A1-F6EECF244321}">
                <p14:modId xmlns:p14="http://schemas.microsoft.com/office/powerpoint/2010/main" val="942361973"/>
              </p:ext>
            </p:extLst>
          </p:nvPr>
        </p:nvGraphicFramePr>
        <p:xfrm>
          <a:off x="265043" y="985658"/>
          <a:ext cx="11012557" cy="1742440"/>
        </p:xfrm>
        <a:graphic>
          <a:graphicData uri="http://schemas.openxmlformats.org/drawingml/2006/table">
            <a:tbl>
              <a:tblPr firstRow="1" bandRow="1">
                <a:tableStyleId>{5C22544A-7EE6-4342-B048-85BDC9FD1C3A}</a:tableStyleId>
              </a:tblPr>
              <a:tblGrid>
                <a:gridCol w="5526157">
                  <a:extLst>
                    <a:ext uri="{9D8B030D-6E8A-4147-A177-3AD203B41FA5}">
                      <a16:colId xmlns:a16="http://schemas.microsoft.com/office/drawing/2014/main" val="1149156852"/>
                    </a:ext>
                  </a:extLst>
                </a:gridCol>
                <a:gridCol w="5486400">
                  <a:extLst>
                    <a:ext uri="{9D8B030D-6E8A-4147-A177-3AD203B41FA5}">
                      <a16:colId xmlns:a16="http://schemas.microsoft.com/office/drawing/2014/main" val="3156116274"/>
                    </a:ext>
                  </a:extLst>
                </a:gridCol>
              </a:tblGrid>
              <a:tr h="370840">
                <a:tc>
                  <a:txBody>
                    <a:bodyPr/>
                    <a:lstStyle/>
                    <a:p>
                      <a:r>
                        <a:rPr lang="fr-BE" sz="1200" dirty="0"/>
                        <a:t>1. Porter un regard critique, interpréter les cartes et les représentations spatiales dans les media</a:t>
                      </a:r>
                    </a:p>
                  </a:txBody>
                  <a:tcPr/>
                </a:tc>
                <a:tc>
                  <a:txBody>
                    <a:bodyPr/>
                    <a:lstStyle/>
                    <a:p>
                      <a:r>
                        <a:rPr lang="fr-BE" sz="1200" dirty="0"/>
                        <a:t>Interpréter</a:t>
                      </a:r>
                    </a:p>
                  </a:txBody>
                  <a:tcPr/>
                </a:tc>
                <a:extLst>
                  <a:ext uri="{0D108BD9-81ED-4DB2-BD59-A6C34878D82A}">
                    <a16:rowId xmlns:a16="http://schemas.microsoft.com/office/drawing/2014/main" val="1942375568"/>
                  </a:ext>
                </a:extLst>
              </a:tr>
              <a:tr h="370840">
                <a:tc>
                  <a:txBody>
                    <a:bodyPr/>
                    <a:lstStyle/>
                    <a:p>
                      <a:r>
                        <a:rPr lang="fr-BE" sz="1200" dirty="0"/>
                        <a:t>A. Etre capable de lire des cartes et d’autres représentations de l’espace</a:t>
                      </a:r>
                    </a:p>
                  </a:txBody>
                  <a:tcPr/>
                </a:tc>
                <a:tc>
                  <a:txBody>
                    <a:bodyPr/>
                    <a:lstStyle/>
                    <a:p>
                      <a:r>
                        <a:rPr lang="fr-BE" sz="1200" dirty="0"/>
                        <a:t>Ex: utiliser une légende, une symbologie</a:t>
                      </a:r>
                    </a:p>
                  </a:txBody>
                  <a:tcPr/>
                </a:tc>
                <a:extLst>
                  <a:ext uri="{0D108BD9-81ED-4DB2-BD59-A6C34878D82A}">
                    <a16:rowId xmlns:a16="http://schemas.microsoft.com/office/drawing/2014/main" val="2952933527"/>
                  </a:ext>
                </a:extLst>
              </a:tr>
              <a:tr h="370840">
                <a:tc>
                  <a:txBody>
                    <a:bodyPr/>
                    <a:lstStyle/>
                    <a:p>
                      <a:r>
                        <a:rPr lang="fr-BE" sz="1200" dirty="0"/>
                        <a:t>B. Etre capable d’interpréter des cartes et d’autres représentations de l’espace</a:t>
                      </a:r>
                    </a:p>
                  </a:txBody>
                  <a:tcPr/>
                </a:tc>
                <a:tc>
                  <a:txBody>
                    <a:bodyPr/>
                    <a:lstStyle/>
                    <a:p>
                      <a:r>
                        <a:rPr lang="fr-BE" sz="1200" dirty="0"/>
                        <a:t>Ex: prendre en compte l’échelle, l’orientation; comprendre le sens, le modèle et le contexte d’une carte</a:t>
                      </a:r>
                    </a:p>
                  </a:txBody>
                  <a:tcPr/>
                </a:tc>
                <a:extLst>
                  <a:ext uri="{0D108BD9-81ED-4DB2-BD59-A6C34878D82A}">
                    <a16:rowId xmlns:a16="http://schemas.microsoft.com/office/drawing/2014/main" val="3467764362"/>
                  </a:ext>
                </a:extLst>
              </a:tr>
              <a:tr h="370840">
                <a:tc>
                  <a:txBody>
                    <a:bodyPr/>
                    <a:lstStyle/>
                    <a:p>
                      <a:r>
                        <a:rPr lang="fr-BE" sz="1200" dirty="0"/>
                        <a:t>C. Etre critique vis-à-vis des sources d’information et de leur fiabilité</a:t>
                      </a:r>
                    </a:p>
                  </a:txBody>
                  <a:tcPr/>
                </a:tc>
                <a:tc>
                  <a:txBody>
                    <a:bodyPr/>
                    <a:lstStyle/>
                    <a:p>
                      <a:r>
                        <a:rPr lang="fr-BE" sz="1200" dirty="0"/>
                        <a:t>Ex: évaluer de façon critique des cartes en identifiant les attributs, les représentations ( ex:  représentation incorrecte), et les  métadonnées</a:t>
                      </a:r>
                    </a:p>
                  </a:txBody>
                  <a:tcPr/>
                </a:tc>
                <a:extLst>
                  <a:ext uri="{0D108BD9-81ED-4DB2-BD59-A6C34878D82A}">
                    <a16:rowId xmlns:a16="http://schemas.microsoft.com/office/drawing/2014/main" val="2816204038"/>
                  </a:ext>
                </a:extLst>
              </a:tr>
            </a:tbl>
          </a:graphicData>
        </a:graphic>
      </p:graphicFrame>
      <p:graphicFrame>
        <p:nvGraphicFramePr>
          <p:cNvPr id="8" name="Tableau 7">
            <a:extLst>
              <a:ext uri="{FF2B5EF4-FFF2-40B4-BE49-F238E27FC236}">
                <a16:creationId xmlns:a16="http://schemas.microsoft.com/office/drawing/2014/main" id="{08AEC2EA-3672-44AA-AAD3-534FDA2124EE}"/>
              </a:ext>
            </a:extLst>
          </p:cNvPr>
          <p:cNvGraphicFramePr>
            <a:graphicFrameLocks noGrp="1"/>
          </p:cNvGraphicFramePr>
          <p:nvPr>
            <p:extLst>
              <p:ext uri="{D42A27DB-BD31-4B8C-83A1-F6EECF244321}">
                <p14:modId xmlns:p14="http://schemas.microsoft.com/office/powerpoint/2010/main" val="4043308938"/>
              </p:ext>
            </p:extLst>
          </p:nvPr>
        </p:nvGraphicFramePr>
        <p:xfrm>
          <a:off x="265043" y="2861815"/>
          <a:ext cx="10999305" cy="1828800"/>
        </p:xfrm>
        <a:graphic>
          <a:graphicData uri="http://schemas.openxmlformats.org/drawingml/2006/table">
            <a:tbl>
              <a:tblPr firstRow="1" bandRow="1">
                <a:tableStyleId>{5C22544A-7EE6-4342-B048-85BDC9FD1C3A}</a:tableStyleId>
              </a:tblPr>
              <a:tblGrid>
                <a:gridCol w="5526157">
                  <a:extLst>
                    <a:ext uri="{9D8B030D-6E8A-4147-A177-3AD203B41FA5}">
                      <a16:colId xmlns:a16="http://schemas.microsoft.com/office/drawing/2014/main" val="3851096297"/>
                    </a:ext>
                  </a:extLst>
                </a:gridCol>
                <a:gridCol w="5473148">
                  <a:extLst>
                    <a:ext uri="{9D8B030D-6E8A-4147-A177-3AD203B41FA5}">
                      <a16:colId xmlns:a16="http://schemas.microsoft.com/office/drawing/2014/main" val="1112813381"/>
                    </a:ext>
                  </a:extLst>
                </a:gridCol>
              </a:tblGrid>
              <a:tr h="370840">
                <a:tc>
                  <a:txBody>
                    <a:bodyPr/>
                    <a:lstStyle/>
                    <a:p>
                      <a:r>
                        <a:rPr lang="fr-BE" sz="1200" dirty="0"/>
                        <a:t>2. Etre sensibilisé aux représentations des données géographiques au travers des GI et GIS</a:t>
                      </a:r>
                    </a:p>
                  </a:txBody>
                  <a:tcPr/>
                </a:tc>
                <a:tc>
                  <a:txBody>
                    <a:bodyPr/>
                    <a:lstStyle/>
                    <a:p>
                      <a:r>
                        <a:rPr lang="fr-BE" sz="1200" dirty="0"/>
                        <a:t>Savoir</a:t>
                      </a:r>
                    </a:p>
                  </a:txBody>
                  <a:tcPr/>
                </a:tc>
                <a:extLst>
                  <a:ext uri="{0D108BD9-81ED-4DB2-BD59-A6C34878D82A}">
                    <a16:rowId xmlns:a16="http://schemas.microsoft.com/office/drawing/2014/main" val="1939982712"/>
                  </a:ext>
                </a:extLst>
              </a:tr>
              <a:tr h="370840">
                <a:tc>
                  <a:txBody>
                    <a:bodyPr/>
                    <a:lstStyle/>
                    <a:p>
                      <a:r>
                        <a:rPr lang="fr-BE" sz="1200" dirty="0"/>
                        <a:t>Reconnaitre des informations  </a:t>
                      </a:r>
                      <a:r>
                        <a:rPr lang="fr-BE" sz="1200" dirty="0" err="1"/>
                        <a:t>spatialisables</a:t>
                      </a:r>
                      <a:r>
                        <a:rPr lang="fr-BE" sz="1200" dirty="0"/>
                        <a:t> et non-</a:t>
                      </a:r>
                      <a:r>
                        <a:rPr lang="fr-BE" sz="1200" dirty="0" err="1"/>
                        <a:t>spatialisables</a:t>
                      </a:r>
                      <a:endParaRPr lang="fr-BE" sz="1200" dirty="0"/>
                    </a:p>
                  </a:txBody>
                  <a:tcPr/>
                </a:tc>
                <a:tc>
                  <a:txBody>
                    <a:bodyPr/>
                    <a:lstStyle/>
                    <a:p>
                      <a:r>
                        <a:rPr lang="fr-BE" sz="1200" dirty="0"/>
                        <a:t>Ex: Décrire un GPS, un GIS, une interface internet; être capable d’identifier une information géoréférencée </a:t>
                      </a:r>
                    </a:p>
                  </a:txBody>
                  <a:tcPr/>
                </a:tc>
                <a:extLst>
                  <a:ext uri="{0D108BD9-81ED-4DB2-BD59-A6C34878D82A}">
                    <a16:rowId xmlns:a16="http://schemas.microsoft.com/office/drawing/2014/main" val="2338363885"/>
                  </a:ext>
                </a:extLst>
              </a:tr>
              <a:tr h="370840">
                <a:tc>
                  <a:txBody>
                    <a:bodyPr/>
                    <a:lstStyle/>
                    <a:p>
                      <a:r>
                        <a:rPr lang="fr-BE" sz="1200" dirty="0"/>
                        <a:t>Montrer que l’information géographique peut être représentée de différentes façons</a:t>
                      </a:r>
                    </a:p>
                  </a:txBody>
                  <a:tcPr/>
                </a:tc>
                <a:tc>
                  <a:txBody>
                    <a:bodyPr/>
                    <a:lstStyle/>
                    <a:p>
                      <a:r>
                        <a:rPr lang="fr-BE" sz="1200" dirty="0"/>
                        <a:t>Ex: Utiliser différentes formes de représentation de l’informations ( des cartes, des graphiques, des tableaux, des images satellites</a:t>
                      </a:r>
                    </a:p>
                  </a:txBody>
                  <a:tcPr/>
                </a:tc>
                <a:extLst>
                  <a:ext uri="{0D108BD9-81ED-4DB2-BD59-A6C34878D82A}">
                    <a16:rowId xmlns:a16="http://schemas.microsoft.com/office/drawing/2014/main" val="2914521362"/>
                  </a:ext>
                </a:extLst>
              </a:tr>
              <a:tr h="370840">
                <a:tc>
                  <a:txBody>
                    <a:bodyPr/>
                    <a:lstStyle/>
                    <a:p>
                      <a:r>
                        <a:rPr lang="fr-BE" sz="1200" dirty="0"/>
                        <a:t>Porter un regard critique sur le fait que l’information géographique peut être représentée de différentes façons</a:t>
                      </a:r>
                    </a:p>
                  </a:txBody>
                  <a:tcPr/>
                </a:tc>
                <a:tc>
                  <a:txBody>
                    <a:bodyPr/>
                    <a:lstStyle/>
                    <a:p>
                      <a:r>
                        <a:rPr lang="fr-BE" sz="1200" dirty="0"/>
                        <a:t>Ex: Etre capable  d’évaluer et d’utiliser plusieurs types de représentations de données relatives  à des informations de type géographique.</a:t>
                      </a:r>
                    </a:p>
                  </a:txBody>
                  <a:tcPr/>
                </a:tc>
                <a:extLst>
                  <a:ext uri="{0D108BD9-81ED-4DB2-BD59-A6C34878D82A}">
                    <a16:rowId xmlns:a16="http://schemas.microsoft.com/office/drawing/2014/main" val="3593530499"/>
                  </a:ext>
                </a:extLst>
              </a:tr>
            </a:tbl>
          </a:graphicData>
        </a:graphic>
      </p:graphicFrame>
      <p:graphicFrame>
        <p:nvGraphicFramePr>
          <p:cNvPr id="9" name="Tableau 8">
            <a:extLst>
              <a:ext uri="{FF2B5EF4-FFF2-40B4-BE49-F238E27FC236}">
                <a16:creationId xmlns:a16="http://schemas.microsoft.com/office/drawing/2014/main" id="{0020F047-554E-49E3-A980-EB946718BC9D}"/>
              </a:ext>
            </a:extLst>
          </p:cNvPr>
          <p:cNvGraphicFramePr>
            <a:graphicFrameLocks noGrp="1"/>
          </p:cNvGraphicFramePr>
          <p:nvPr>
            <p:extLst>
              <p:ext uri="{D42A27DB-BD31-4B8C-83A1-F6EECF244321}">
                <p14:modId xmlns:p14="http://schemas.microsoft.com/office/powerpoint/2010/main" val="2281962674"/>
              </p:ext>
            </p:extLst>
          </p:nvPr>
        </p:nvGraphicFramePr>
        <p:xfrm>
          <a:off x="265043" y="4824332"/>
          <a:ext cx="11025809" cy="1656080"/>
        </p:xfrm>
        <a:graphic>
          <a:graphicData uri="http://schemas.openxmlformats.org/drawingml/2006/table">
            <a:tbl>
              <a:tblPr firstRow="1" bandRow="1">
                <a:tableStyleId>{5C22544A-7EE6-4342-B048-85BDC9FD1C3A}</a:tableStyleId>
              </a:tblPr>
              <a:tblGrid>
                <a:gridCol w="5459895">
                  <a:extLst>
                    <a:ext uri="{9D8B030D-6E8A-4147-A177-3AD203B41FA5}">
                      <a16:colId xmlns:a16="http://schemas.microsoft.com/office/drawing/2014/main" val="2993641126"/>
                    </a:ext>
                  </a:extLst>
                </a:gridCol>
                <a:gridCol w="5565914">
                  <a:extLst>
                    <a:ext uri="{9D8B030D-6E8A-4147-A177-3AD203B41FA5}">
                      <a16:colId xmlns:a16="http://schemas.microsoft.com/office/drawing/2014/main" val="2080054737"/>
                    </a:ext>
                  </a:extLst>
                </a:gridCol>
              </a:tblGrid>
              <a:tr h="370840">
                <a:tc>
                  <a:txBody>
                    <a:bodyPr/>
                    <a:lstStyle/>
                    <a:p>
                      <a:r>
                        <a:rPr lang="fr-BE" sz="1200" dirty="0"/>
                        <a:t>3. Communiquer de manière visuelle l’information géographique</a:t>
                      </a:r>
                    </a:p>
                  </a:txBody>
                  <a:tcPr/>
                </a:tc>
                <a:tc>
                  <a:txBody>
                    <a:bodyPr/>
                    <a:lstStyle/>
                    <a:p>
                      <a:r>
                        <a:rPr lang="fr-BE" sz="1200" dirty="0"/>
                        <a:t>Communiquer</a:t>
                      </a:r>
                    </a:p>
                  </a:txBody>
                  <a:tcPr/>
                </a:tc>
                <a:extLst>
                  <a:ext uri="{0D108BD9-81ED-4DB2-BD59-A6C34878D82A}">
                    <a16:rowId xmlns:a16="http://schemas.microsoft.com/office/drawing/2014/main" val="1115405072"/>
                  </a:ext>
                </a:extLst>
              </a:tr>
              <a:tr h="370840">
                <a:tc>
                  <a:txBody>
                    <a:bodyPr/>
                    <a:lstStyle/>
                    <a:p>
                      <a:r>
                        <a:rPr lang="fr-BE" sz="1200" dirty="0"/>
                        <a:t>Traduire une information géographique de base</a:t>
                      </a:r>
                    </a:p>
                  </a:txBody>
                  <a:tcPr/>
                </a:tc>
                <a:tc>
                  <a:txBody>
                    <a:bodyPr/>
                    <a:lstStyle/>
                    <a:p>
                      <a:r>
                        <a:rPr lang="fr-BE" sz="1200" dirty="0"/>
                        <a:t>Ex: produire une carte mentale, pouvoir expliquer où l’on se trouve</a:t>
                      </a:r>
                    </a:p>
                  </a:txBody>
                  <a:tcPr/>
                </a:tc>
                <a:extLst>
                  <a:ext uri="{0D108BD9-81ED-4DB2-BD59-A6C34878D82A}">
                    <a16:rowId xmlns:a16="http://schemas.microsoft.com/office/drawing/2014/main" val="3959408366"/>
                  </a:ext>
                </a:extLst>
              </a:tr>
              <a:tr h="370840">
                <a:tc>
                  <a:txBody>
                    <a:bodyPr/>
                    <a:lstStyle/>
                    <a:p>
                      <a:r>
                        <a:rPr lang="fr-BE" sz="1200" dirty="0"/>
                        <a:t>Communiquer une information géographique dans une forme adaptée</a:t>
                      </a:r>
                    </a:p>
                  </a:txBody>
                  <a:tcPr/>
                </a:tc>
                <a:tc>
                  <a:txBody>
                    <a:bodyPr/>
                    <a:lstStyle/>
                    <a:p>
                      <a:r>
                        <a:rPr lang="fr-BE" sz="1200" dirty="0"/>
                        <a:t>Ex: Produire une représentation cartographique pour un public cible – utiliser des canaux de communication, à la fois anciens et actuels</a:t>
                      </a:r>
                    </a:p>
                  </a:txBody>
                  <a:tcPr/>
                </a:tc>
                <a:extLst>
                  <a:ext uri="{0D108BD9-81ED-4DB2-BD59-A6C34878D82A}">
                    <a16:rowId xmlns:a16="http://schemas.microsoft.com/office/drawing/2014/main" val="3994905957"/>
                  </a:ext>
                </a:extLst>
              </a:tr>
              <a:tr h="370840">
                <a:tc>
                  <a:txBody>
                    <a:bodyPr/>
                    <a:lstStyle/>
                    <a:p>
                      <a:r>
                        <a:rPr lang="fr-BE" sz="1200" dirty="0"/>
                        <a:t>Etre capable d’utiliser un GIS pour communiquer une information géographique</a:t>
                      </a:r>
                    </a:p>
                  </a:txBody>
                  <a:tcPr/>
                </a:tc>
                <a:tc>
                  <a:txBody>
                    <a:bodyPr/>
                    <a:lstStyle/>
                    <a:p>
                      <a:r>
                        <a:rPr lang="fr-BE" sz="1200" dirty="0"/>
                        <a:t>Ex: Analyser des résultats on line ou en classe , portant sur une problématique propre à un environnement local.</a:t>
                      </a:r>
                    </a:p>
                  </a:txBody>
                  <a:tcPr/>
                </a:tc>
                <a:extLst>
                  <a:ext uri="{0D108BD9-81ED-4DB2-BD59-A6C34878D82A}">
                    <a16:rowId xmlns:a16="http://schemas.microsoft.com/office/drawing/2014/main" val="2020381220"/>
                  </a:ext>
                </a:extLst>
              </a:tr>
            </a:tbl>
          </a:graphicData>
        </a:graphic>
      </p:graphicFrame>
      <p:sp>
        <p:nvSpPr>
          <p:cNvPr id="10" name="ZoneTexte 9">
            <a:extLst>
              <a:ext uri="{FF2B5EF4-FFF2-40B4-BE49-F238E27FC236}">
                <a16:creationId xmlns:a16="http://schemas.microsoft.com/office/drawing/2014/main" id="{79E6F03A-3627-41C0-AAAD-B3AFB5D60903}"/>
              </a:ext>
            </a:extLst>
          </p:cNvPr>
          <p:cNvSpPr txBox="1"/>
          <p:nvPr/>
        </p:nvSpPr>
        <p:spPr>
          <a:xfrm>
            <a:off x="781877" y="136288"/>
            <a:ext cx="10628243" cy="584775"/>
          </a:xfrm>
          <a:prstGeom prst="rect">
            <a:avLst/>
          </a:prstGeom>
          <a:noFill/>
        </p:spPr>
        <p:txBody>
          <a:bodyPr wrap="square" rtlCol="0">
            <a:spAutoFit/>
          </a:bodyPr>
          <a:lstStyle/>
          <a:p>
            <a:pPr algn="ctr"/>
            <a:r>
              <a:rPr lang="fr-BE" b="1" dirty="0"/>
              <a:t>« 10 compétences pour penser l’espace  2.0 », </a:t>
            </a:r>
          </a:p>
          <a:p>
            <a:pPr algn="ctr"/>
            <a:r>
              <a:rPr lang="fr-BE" sz="1400"/>
              <a:t>Traduit et adapté </a:t>
            </a:r>
            <a:r>
              <a:rPr lang="fr-BE" sz="1400" dirty="0"/>
              <a:t>d’après http://www.gilearner.ugent.be/wp-content/uploads/GI-Learner-competencies-list.pdf</a:t>
            </a:r>
          </a:p>
        </p:txBody>
      </p:sp>
    </p:spTree>
    <p:extLst>
      <p:ext uri="{BB962C8B-B14F-4D97-AF65-F5344CB8AC3E}">
        <p14:creationId xmlns:p14="http://schemas.microsoft.com/office/powerpoint/2010/main" val="21904320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a:extLst>
              <a:ext uri="{FF2B5EF4-FFF2-40B4-BE49-F238E27FC236}">
                <a16:creationId xmlns:a16="http://schemas.microsoft.com/office/drawing/2014/main" id="{587019A9-373C-4F31-948F-6B308431B7C4}"/>
              </a:ext>
            </a:extLst>
          </p:cNvPr>
          <p:cNvGraphicFramePr>
            <a:graphicFrameLocks noGrp="1"/>
          </p:cNvGraphicFramePr>
          <p:nvPr>
            <p:extLst>
              <p:ext uri="{D42A27DB-BD31-4B8C-83A1-F6EECF244321}">
                <p14:modId xmlns:p14="http://schemas.microsoft.com/office/powerpoint/2010/main" val="2892069484"/>
              </p:ext>
            </p:extLst>
          </p:nvPr>
        </p:nvGraphicFramePr>
        <p:xfrm>
          <a:off x="278290" y="309044"/>
          <a:ext cx="11820942" cy="2132942"/>
        </p:xfrm>
        <a:graphic>
          <a:graphicData uri="http://schemas.openxmlformats.org/drawingml/2006/table">
            <a:tbl>
              <a:tblPr firstRow="1" bandRow="1">
                <a:tableStyleId>{5C22544A-7EE6-4342-B048-85BDC9FD1C3A}</a:tableStyleId>
              </a:tblPr>
              <a:tblGrid>
                <a:gridCol w="5302239">
                  <a:extLst>
                    <a:ext uri="{9D8B030D-6E8A-4147-A177-3AD203B41FA5}">
                      <a16:colId xmlns:a16="http://schemas.microsoft.com/office/drawing/2014/main" val="1483457726"/>
                    </a:ext>
                  </a:extLst>
                </a:gridCol>
                <a:gridCol w="6518703">
                  <a:extLst>
                    <a:ext uri="{9D8B030D-6E8A-4147-A177-3AD203B41FA5}">
                      <a16:colId xmlns:a16="http://schemas.microsoft.com/office/drawing/2014/main" val="2615858953"/>
                    </a:ext>
                  </a:extLst>
                </a:gridCol>
              </a:tblGrid>
              <a:tr h="377552">
                <a:tc>
                  <a:txBody>
                    <a:bodyPr/>
                    <a:lstStyle/>
                    <a:p>
                      <a:r>
                        <a:rPr lang="fr-BE" sz="1200" dirty="0"/>
                        <a:t>4.Décrire à l’aide d’exemples des applications SIG dans la vie quotidienne et dans la  société</a:t>
                      </a:r>
                    </a:p>
                  </a:txBody>
                  <a:tcPr/>
                </a:tc>
                <a:tc>
                  <a:txBody>
                    <a:bodyPr/>
                    <a:lstStyle/>
                    <a:p>
                      <a:r>
                        <a:rPr lang="fr-BE" sz="1200" dirty="0"/>
                        <a:t>Appliquer</a:t>
                      </a:r>
                    </a:p>
                  </a:txBody>
                  <a:tcPr/>
                </a:tc>
                <a:extLst>
                  <a:ext uri="{0D108BD9-81ED-4DB2-BD59-A6C34878D82A}">
                    <a16:rowId xmlns:a16="http://schemas.microsoft.com/office/drawing/2014/main" val="2315156847"/>
                  </a:ext>
                </a:extLst>
              </a:tr>
              <a:tr h="533015">
                <a:tc>
                  <a:txBody>
                    <a:bodyPr/>
                    <a:lstStyle/>
                    <a:p>
                      <a:r>
                        <a:rPr lang="fr-BE" sz="1200" dirty="0"/>
                        <a:t>Connaître les applications SIG existantes</a:t>
                      </a:r>
                    </a:p>
                  </a:txBody>
                  <a:tcPr/>
                </a:tc>
                <a:tc>
                  <a:txBody>
                    <a:bodyPr/>
                    <a:lstStyle/>
                    <a:p>
                      <a:r>
                        <a:rPr lang="fr-BE" sz="1200" dirty="0"/>
                        <a:t>Ex: Connaître des applications de localisation sur base de GPS incluant Google </a:t>
                      </a:r>
                      <a:r>
                        <a:rPr lang="fr-BE" sz="1200" dirty="0" err="1"/>
                        <a:t>Earth</a:t>
                      </a:r>
                      <a:r>
                        <a:rPr lang="fr-BE" sz="1200" dirty="0"/>
                        <a:t>, produire une liste d’applications SIG  ou les rechercher sur internet/cloud.</a:t>
                      </a:r>
                    </a:p>
                  </a:txBody>
                  <a:tcPr/>
                </a:tc>
                <a:extLst>
                  <a:ext uri="{0D108BD9-81ED-4DB2-BD59-A6C34878D82A}">
                    <a16:rowId xmlns:a16="http://schemas.microsoft.com/office/drawing/2014/main" val="1416027264"/>
                  </a:ext>
                </a:extLst>
              </a:tr>
              <a:tr h="502647">
                <a:tc>
                  <a:txBody>
                    <a:bodyPr/>
                    <a:lstStyle/>
                    <a:p>
                      <a:r>
                        <a:rPr lang="fr-BE" sz="1200" dirty="0"/>
                        <a:t>Utiliser des exemples d’applications SIG issus de la vie quotidienne</a:t>
                      </a:r>
                    </a:p>
                  </a:txBody>
                  <a:tcPr/>
                </a:tc>
                <a:tc>
                  <a:txBody>
                    <a:bodyPr/>
                    <a:lstStyle/>
                    <a:p>
                      <a:r>
                        <a:rPr lang="fr-BE" sz="1200" dirty="0"/>
                        <a:t>Ex: Résoudre un  problème à l’aide d’applications SIG  pour se déplacer navigation; utiliser une application pour prévoir le temps, la qualité de l’environnement, ou préparer un voyage.</a:t>
                      </a:r>
                    </a:p>
                  </a:txBody>
                  <a:tcPr/>
                </a:tc>
                <a:extLst>
                  <a:ext uri="{0D108BD9-81ED-4DB2-BD59-A6C34878D82A}">
                    <a16:rowId xmlns:a16="http://schemas.microsoft.com/office/drawing/2014/main" val="589469798"/>
                  </a:ext>
                </a:extLst>
              </a:tr>
              <a:tr h="222090">
                <a:tc>
                  <a:txBody>
                    <a:bodyPr/>
                    <a:lstStyle/>
                    <a:p>
                      <a:r>
                        <a:rPr lang="fr-BE" sz="1200" dirty="0"/>
                        <a:t>Apprécier comment et pourquoi ces applications sont utiles  pour la société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BE" sz="1200" dirty="0"/>
                        <a:t>Ex: Evaluer la fonctionnalité et l’utilisation pour la société d’une application GI (services d’urgence, police, agriculture de pointe, planification environnementale, ingénierie civil, transport, recherche) et exposer les résultats.</a:t>
                      </a:r>
                    </a:p>
                  </a:txBody>
                  <a:tcPr/>
                </a:tc>
                <a:extLst>
                  <a:ext uri="{0D108BD9-81ED-4DB2-BD59-A6C34878D82A}">
                    <a16:rowId xmlns:a16="http://schemas.microsoft.com/office/drawing/2014/main" val="1325799167"/>
                  </a:ext>
                </a:extLst>
              </a:tr>
            </a:tbl>
          </a:graphicData>
        </a:graphic>
      </p:graphicFrame>
      <p:graphicFrame>
        <p:nvGraphicFramePr>
          <p:cNvPr id="3" name="Tableau 2">
            <a:extLst>
              <a:ext uri="{FF2B5EF4-FFF2-40B4-BE49-F238E27FC236}">
                <a16:creationId xmlns:a16="http://schemas.microsoft.com/office/drawing/2014/main" id="{107D514C-3B1D-450F-ADE2-29CCE7ED89DB}"/>
              </a:ext>
            </a:extLst>
          </p:cNvPr>
          <p:cNvGraphicFramePr>
            <a:graphicFrameLocks noGrp="1"/>
          </p:cNvGraphicFramePr>
          <p:nvPr>
            <p:extLst>
              <p:ext uri="{D42A27DB-BD31-4B8C-83A1-F6EECF244321}">
                <p14:modId xmlns:p14="http://schemas.microsoft.com/office/powerpoint/2010/main" val="1375911175"/>
              </p:ext>
            </p:extLst>
          </p:nvPr>
        </p:nvGraphicFramePr>
        <p:xfrm>
          <a:off x="236976" y="2699884"/>
          <a:ext cx="11903569" cy="1906118"/>
        </p:xfrm>
        <a:graphic>
          <a:graphicData uri="http://schemas.openxmlformats.org/drawingml/2006/table">
            <a:tbl>
              <a:tblPr firstRow="1" bandRow="1">
                <a:tableStyleId>{5C22544A-7EE6-4342-B048-85BDC9FD1C3A}</a:tableStyleId>
              </a:tblPr>
              <a:tblGrid>
                <a:gridCol w="5392271">
                  <a:extLst>
                    <a:ext uri="{9D8B030D-6E8A-4147-A177-3AD203B41FA5}">
                      <a16:colId xmlns:a16="http://schemas.microsoft.com/office/drawing/2014/main" val="1222352386"/>
                    </a:ext>
                  </a:extLst>
                </a:gridCol>
                <a:gridCol w="6511298">
                  <a:extLst>
                    <a:ext uri="{9D8B030D-6E8A-4147-A177-3AD203B41FA5}">
                      <a16:colId xmlns:a16="http://schemas.microsoft.com/office/drawing/2014/main" val="1999396307"/>
                    </a:ext>
                  </a:extLst>
                </a:gridCol>
              </a:tblGrid>
              <a:tr h="292106">
                <a:tc>
                  <a:txBody>
                    <a:bodyPr/>
                    <a:lstStyle/>
                    <a:p>
                      <a:r>
                        <a:rPr lang="fr-BE" sz="1200" dirty="0"/>
                        <a:t>5.Utiliser des applications dans la vie quotidienne</a:t>
                      </a:r>
                    </a:p>
                  </a:txBody>
                  <a:tcPr/>
                </a:tc>
                <a:tc>
                  <a:txBody>
                    <a:bodyPr/>
                    <a:lstStyle/>
                    <a:p>
                      <a:r>
                        <a:rPr lang="fr-BE" sz="1200" dirty="0"/>
                        <a:t>Utiliser</a:t>
                      </a:r>
                    </a:p>
                  </a:txBody>
                  <a:tcPr/>
                </a:tc>
                <a:extLst>
                  <a:ext uri="{0D108BD9-81ED-4DB2-BD59-A6C34878D82A}">
                    <a16:rowId xmlns:a16="http://schemas.microsoft.com/office/drawing/2014/main" val="1070556166"/>
                  </a:ext>
                </a:extLst>
              </a:tr>
              <a:tr h="477352">
                <a:tc>
                  <a:txBody>
                    <a:bodyPr/>
                    <a:lstStyle/>
                    <a:p>
                      <a:r>
                        <a:rPr lang="fr-BE" sz="1200" dirty="0"/>
                        <a:t>Réaliser des tâches géographiques simples à l’aide d’un  SIG</a:t>
                      </a:r>
                    </a:p>
                  </a:txBody>
                  <a:tcPr/>
                </a:tc>
                <a:tc>
                  <a:txBody>
                    <a:bodyPr/>
                    <a:lstStyle/>
                    <a:p>
                      <a:r>
                        <a:rPr lang="fr-BE" sz="1200" dirty="0"/>
                        <a:t>Ex: Retrouver sa maison sur un SIG; trouver un lieu précis; mesurer une distance entre deux lieux de diverses façons; utiliser des applications portables de géolocalisation </a:t>
                      </a:r>
                    </a:p>
                  </a:txBody>
                  <a:tcPr/>
                </a:tc>
                <a:extLst>
                  <a:ext uri="{0D108BD9-81ED-4DB2-BD59-A6C34878D82A}">
                    <a16:rowId xmlns:a16="http://schemas.microsoft.com/office/drawing/2014/main" val="41384081"/>
                  </a:ext>
                </a:extLst>
              </a:tr>
              <a:tr h="496580">
                <a:tc>
                  <a:txBody>
                    <a:bodyPr/>
                    <a:lstStyle/>
                    <a:p>
                      <a:r>
                        <a:rPr lang="fr-BE" sz="1200" dirty="0"/>
                        <a:t>Utiliser plus d’un interface GI et ses caractéristiques</a:t>
                      </a:r>
                    </a:p>
                  </a:txBody>
                  <a:tcPr/>
                </a:tc>
                <a:tc>
                  <a:txBody>
                    <a:bodyPr/>
                    <a:lstStyle/>
                    <a:p>
                      <a:r>
                        <a:rPr lang="fr-BE" sz="1200" dirty="0"/>
                        <a:t>Ex: Trouver et comparer des informations pour choisir le meilleur trajet pour l’école; préparer un profil pour une randonnée</a:t>
                      </a:r>
                    </a:p>
                  </a:txBody>
                  <a:tcPr/>
                </a:tc>
                <a:extLst>
                  <a:ext uri="{0D108BD9-81ED-4DB2-BD59-A6C34878D82A}">
                    <a16:rowId xmlns:a16="http://schemas.microsoft.com/office/drawing/2014/main" val="51649924"/>
                  </a:ext>
                </a:extLst>
              </a:tr>
              <a:tr h="496580">
                <a:tc>
                  <a:txBody>
                    <a:bodyPr/>
                    <a:lstStyle/>
                    <a:p>
                      <a:r>
                        <a:rPr lang="fr-BE" sz="1200" dirty="0"/>
                        <a:t>Résoudre efficacement des problèmes à l’aide de plusieurs interfaces SIG</a:t>
                      </a:r>
                    </a:p>
                  </a:txBody>
                  <a:tcPr/>
                </a:tc>
                <a:tc>
                  <a:txBody>
                    <a:bodyPr/>
                    <a:lstStyle/>
                    <a:p>
                      <a:r>
                        <a:rPr lang="fr-BE" sz="1200" dirty="0"/>
                        <a:t>Ex: Rechercher et utiliser des informations issues de différents </a:t>
                      </a:r>
                      <a:r>
                        <a:rPr lang="fr-BE" sz="1200" dirty="0" err="1"/>
                        <a:t>géoportails</a:t>
                      </a:r>
                      <a:r>
                        <a:rPr lang="fr-BE" sz="1200" dirty="0"/>
                        <a:t> pour choisir les meilleures infrastructures d’une région déterminée ,ou le meilleur endroit pour vivre en utilisant des paramètres tels que infrastructure, bruit, espaces publics.</a:t>
                      </a:r>
                    </a:p>
                  </a:txBody>
                  <a:tcPr/>
                </a:tc>
                <a:extLst>
                  <a:ext uri="{0D108BD9-81ED-4DB2-BD59-A6C34878D82A}">
                    <a16:rowId xmlns:a16="http://schemas.microsoft.com/office/drawing/2014/main" val="1158419572"/>
                  </a:ext>
                </a:extLst>
              </a:tr>
            </a:tbl>
          </a:graphicData>
        </a:graphic>
      </p:graphicFrame>
      <p:graphicFrame>
        <p:nvGraphicFramePr>
          <p:cNvPr id="4" name="Tableau 3">
            <a:extLst>
              <a:ext uri="{FF2B5EF4-FFF2-40B4-BE49-F238E27FC236}">
                <a16:creationId xmlns:a16="http://schemas.microsoft.com/office/drawing/2014/main" id="{5EA1DB12-32EF-4165-AD69-6712FF436F26}"/>
              </a:ext>
            </a:extLst>
          </p:cNvPr>
          <p:cNvGraphicFramePr>
            <a:graphicFrameLocks noGrp="1"/>
          </p:cNvGraphicFramePr>
          <p:nvPr>
            <p:extLst>
              <p:ext uri="{D42A27DB-BD31-4B8C-83A1-F6EECF244321}">
                <p14:modId xmlns:p14="http://schemas.microsoft.com/office/powerpoint/2010/main" val="1356514208"/>
              </p:ext>
            </p:extLst>
          </p:nvPr>
        </p:nvGraphicFramePr>
        <p:xfrm>
          <a:off x="236976" y="4705225"/>
          <a:ext cx="11820942" cy="1706880"/>
        </p:xfrm>
        <a:graphic>
          <a:graphicData uri="http://schemas.openxmlformats.org/drawingml/2006/table">
            <a:tbl>
              <a:tblPr firstRow="1" bandRow="1">
                <a:tableStyleId>{5C22544A-7EE6-4342-B048-85BDC9FD1C3A}</a:tableStyleId>
              </a:tblPr>
              <a:tblGrid>
                <a:gridCol w="5342581">
                  <a:extLst>
                    <a:ext uri="{9D8B030D-6E8A-4147-A177-3AD203B41FA5}">
                      <a16:colId xmlns:a16="http://schemas.microsoft.com/office/drawing/2014/main" val="3957327399"/>
                    </a:ext>
                  </a:extLst>
                </a:gridCol>
                <a:gridCol w="6478361">
                  <a:extLst>
                    <a:ext uri="{9D8B030D-6E8A-4147-A177-3AD203B41FA5}">
                      <a16:colId xmlns:a16="http://schemas.microsoft.com/office/drawing/2014/main" val="3807113342"/>
                    </a:ext>
                  </a:extLst>
                </a:gridCol>
              </a:tblGrid>
              <a:tr h="224418">
                <a:tc>
                  <a:txBody>
                    <a:bodyPr/>
                    <a:lstStyle/>
                    <a:p>
                      <a:r>
                        <a:rPr lang="fr-BE" sz="1100" dirty="0"/>
                        <a:t>6.Collecter des données (primaires)</a:t>
                      </a:r>
                    </a:p>
                  </a:txBody>
                  <a:tcPr/>
                </a:tc>
                <a:tc>
                  <a:txBody>
                    <a:bodyPr/>
                    <a:lstStyle/>
                    <a:p>
                      <a:r>
                        <a:rPr lang="fr-BE" sz="1100" dirty="0"/>
                        <a:t>Produire/collecter</a:t>
                      </a:r>
                    </a:p>
                  </a:txBody>
                  <a:tcPr/>
                </a:tc>
                <a:extLst>
                  <a:ext uri="{0D108BD9-81ED-4DB2-BD59-A6C34878D82A}">
                    <a16:rowId xmlns:a16="http://schemas.microsoft.com/office/drawing/2014/main" val="4240338826"/>
                  </a:ext>
                </a:extLst>
              </a:tr>
              <a:tr h="381510">
                <a:tc>
                  <a:txBody>
                    <a:bodyPr/>
                    <a:lstStyle/>
                    <a:p>
                      <a:r>
                        <a:rPr lang="fr-BE" sz="1100" dirty="0"/>
                        <a:t>Collecter des données simples</a:t>
                      </a:r>
                    </a:p>
                  </a:txBody>
                  <a:tcPr/>
                </a:tc>
                <a:tc>
                  <a:txBody>
                    <a:bodyPr/>
                    <a:lstStyle/>
                    <a:p>
                      <a:r>
                        <a:rPr lang="fr-BE" sz="1100" dirty="0"/>
                        <a:t>Ex: Collecter des données durant une observation de terrain ( coordonnées, photos, commentaires,) par exemple, données relatives au bruit en vue d’analyser l’impact du trafic, localiser les endroits attractifs pour les enfants dans la ville</a:t>
                      </a:r>
                    </a:p>
                  </a:txBody>
                  <a:tcPr/>
                </a:tc>
                <a:extLst>
                  <a:ext uri="{0D108BD9-81ED-4DB2-BD59-A6C34878D82A}">
                    <a16:rowId xmlns:a16="http://schemas.microsoft.com/office/drawing/2014/main" val="1076916470"/>
                  </a:ext>
                </a:extLst>
              </a:tr>
              <a:tr h="381510">
                <a:tc>
                  <a:txBody>
                    <a:bodyPr/>
                    <a:lstStyle/>
                    <a:p>
                      <a:r>
                        <a:rPr lang="fr-BE" sz="1100" dirty="0"/>
                        <a:t>Comparer différentes données qualitatives et quantitatives et sélectionner une approche de collecte de données la plus appropriée.</a:t>
                      </a:r>
                    </a:p>
                  </a:txBody>
                  <a:tcPr/>
                </a:tc>
                <a:tc>
                  <a:txBody>
                    <a:bodyPr/>
                    <a:lstStyle/>
                    <a:p>
                      <a:r>
                        <a:rPr lang="fr-BE" sz="1100" dirty="0"/>
                        <a:t>Ex: Dans l’analyse des facteurs environnementaux, choisir quelles données sont nécessaires.</a:t>
                      </a:r>
                    </a:p>
                  </a:txBody>
                  <a:tcPr/>
                </a:tc>
                <a:extLst>
                  <a:ext uri="{0D108BD9-81ED-4DB2-BD59-A6C34878D82A}">
                    <a16:rowId xmlns:a16="http://schemas.microsoft.com/office/drawing/2014/main" val="3566407095"/>
                  </a:ext>
                </a:extLst>
              </a:tr>
              <a:tr h="381510">
                <a:tc>
                  <a:txBody>
                    <a:bodyPr/>
                    <a:lstStyle/>
                    <a:p>
                      <a:r>
                        <a:rPr lang="fr-BE" sz="1100" dirty="0"/>
                        <a:t>Résoudre des problèmes concernant la collecte de données et sélectionner la méthode de collecte la plus adaptée</a:t>
                      </a:r>
                    </a:p>
                  </a:txBody>
                  <a:tcPr/>
                </a:tc>
                <a:tc>
                  <a:txBody>
                    <a:bodyPr/>
                    <a:lstStyle/>
                    <a:p>
                      <a:r>
                        <a:rPr lang="fr-BE" sz="1100" dirty="0"/>
                        <a:t>Ex: Développer une méthodologie qui explique la collecte de données relative à la modification de l’affectation de l’espace, càd comment collecter des données de différentes sources et opérer un classement adéquat.</a:t>
                      </a:r>
                    </a:p>
                  </a:txBody>
                  <a:tcPr/>
                </a:tc>
                <a:extLst>
                  <a:ext uri="{0D108BD9-81ED-4DB2-BD59-A6C34878D82A}">
                    <a16:rowId xmlns:a16="http://schemas.microsoft.com/office/drawing/2014/main" val="475079023"/>
                  </a:ext>
                </a:extLst>
              </a:tr>
            </a:tbl>
          </a:graphicData>
        </a:graphic>
      </p:graphicFrame>
    </p:spTree>
    <p:extLst>
      <p:ext uri="{BB962C8B-B14F-4D97-AF65-F5344CB8AC3E}">
        <p14:creationId xmlns:p14="http://schemas.microsoft.com/office/powerpoint/2010/main" val="8751165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a:extLst>
              <a:ext uri="{FF2B5EF4-FFF2-40B4-BE49-F238E27FC236}">
                <a16:creationId xmlns:a16="http://schemas.microsoft.com/office/drawing/2014/main" id="{C9429087-AFC0-42E9-BA87-24F85694D34F}"/>
              </a:ext>
            </a:extLst>
          </p:cNvPr>
          <p:cNvGraphicFramePr>
            <a:graphicFrameLocks noGrp="1"/>
          </p:cNvGraphicFramePr>
          <p:nvPr>
            <p:extLst>
              <p:ext uri="{D42A27DB-BD31-4B8C-83A1-F6EECF244321}">
                <p14:modId xmlns:p14="http://schemas.microsoft.com/office/powerpoint/2010/main" val="123469791"/>
              </p:ext>
            </p:extLst>
          </p:nvPr>
        </p:nvGraphicFramePr>
        <p:xfrm>
          <a:off x="384312" y="467874"/>
          <a:ext cx="11198088" cy="2108200"/>
        </p:xfrm>
        <a:graphic>
          <a:graphicData uri="http://schemas.openxmlformats.org/drawingml/2006/table">
            <a:tbl>
              <a:tblPr firstRow="1" bandRow="1">
                <a:tableStyleId>{5C22544A-7EE6-4342-B048-85BDC9FD1C3A}</a:tableStyleId>
              </a:tblPr>
              <a:tblGrid>
                <a:gridCol w="5552661">
                  <a:extLst>
                    <a:ext uri="{9D8B030D-6E8A-4147-A177-3AD203B41FA5}">
                      <a16:colId xmlns:a16="http://schemas.microsoft.com/office/drawing/2014/main" val="457550223"/>
                    </a:ext>
                  </a:extLst>
                </a:gridCol>
                <a:gridCol w="5645427">
                  <a:extLst>
                    <a:ext uri="{9D8B030D-6E8A-4147-A177-3AD203B41FA5}">
                      <a16:colId xmlns:a16="http://schemas.microsoft.com/office/drawing/2014/main" val="3572057685"/>
                    </a:ext>
                  </a:extLst>
                </a:gridCol>
              </a:tblGrid>
              <a:tr h="370840">
                <a:tc>
                  <a:txBody>
                    <a:bodyPr/>
                    <a:lstStyle/>
                    <a:p>
                      <a:r>
                        <a:rPr lang="fr-BE" sz="1200" dirty="0"/>
                        <a:t>7. Etre capable d’identifier et d’évaluer des données (secondaires)</a:t>
                      </a:r>
                    </a:p>
                  </a:txBody>
                  <a:tcPr/>
                </a:tc>
                <a:tc>
                  <a:txBody>
                    <a:bodyPr/>
                    <a:lstStyle/>
                    <a:p>
                      <a:r>
                        <a:rPr lang="fr-BE" sz="1200" dirty="0"/>
                        <a:t>Evaluer</a:t>
                      </a:r>
                    </a:p>
                  </a:txBody>
                  <a:tcPr/>
                </a:tc>
                <a:extLst>
                  <a:ext uri="{0D108BD9-81ED-4DB2-BD59-A6C34878D82A}">
                    <a16:rowId xmlns:a16="http://schemas.microsoft.com/office/drawing/2014/main" val="213951823"/>
                  </a:ext>
                </a:extLst>
              </a:tr>
              <a:tr h="370840">
                <a:tc>
                  <a:txBody>
                    <a:bodyPr/>
                    <a:lstStyle/>
                    <a:p>
                      <a:r>
                        <a:rPr lang="fr-BE" sz="1200" dirty="0"/>
                        <a:t>Localiser et obtenir des données à partir de cartes (différentes visualisations)</a:t>
                      </a:r>
                    </a:p>
                  </a:txBody>
                  <a:tcPr/>
                </a:tc>
                <a:tc>
                  <a:txBody>
                    <a:bodyPr/>
                    <a:lstStyle/>
                    <a:p>
                      <a:r>
                        <a:rPr lang="fr-BE" sz="1200" dirty="0"/>
                        <a:t>Ex: Trouver et télécharger par exemple des données concernant les migrations et être capable de les exploiter</a:t>
                      </a:r>
                    </a:p>
                  </a:txBody>
                  <a:tcPr/>
                </a:tc>
                <a:extLst>
                  <a:ext uri="{0D108BD9-81ED-4DB2-BD59-A6C34878D82A}">
                    <a16:rowId xmlns:a16="http://schemas.microsoft.com/office/drawing/2014/main" val="814904763"/>
                  </a:ext>
                </a:extLst>
              </a:tr>
              <a:tr h="370840">
                <a:tc>
                  <a:txBody>
                    <a:bodyPr/>
                    <a:lstStyle/>
                    <a:p>
                      <a:r>
                        <a:rPr lang="fr-BE" sz="1200" dirty="0"/>
                        <a:t>Apprécier la qualité des données et savoir que certaines ne sont pas pertinentes</a:t>
                      </a:r>
                    </a:p>
                  </a:txBody>
                  <a:tcPr/>
                </a:tc>
                <a:tc>
                  <a:txBody>
                    <a:bodyPr/>
                    <a:lstStyle/>
                    <a:p>
                      <a:r>
                        <a:rPr lang="fr-BE" sz="1200" dirty="0"/>
                        <a:t>Ex: Identifier de multiples sources de données portant par exemple sur la population ou la pollution et être capable d’évaluer leur niveau, degré de précision, leur fréquence et pertinence, ainsi que d’autres considérations; analyser différentes sources et déterminer laquelle est la plus pertinente</a:t>
                      </a:r>
                      <a:endParaRPr lang="fr-BE" sz="1200" dirty="0">
                        <a:highlight>
                          <a:srgbClr val="FFFF00"/>
                        </a:highlight>
                      </a:endParaRPr>
                    </a:p>
                  </a:txBody>
                  <a:tcPr/>
                </a:tc>
                <a:extLst>
                  <a:ext uri="{0D108BD9-81ED-4DB2-BD59-A6C34878D82A}">
                    <a16:rowId xmlns:a16="http://schemas.microsoft.com/office/drawing/2014/main" val="1015120237"/>
                  </a:ext>
                </a:extLst>
              </a:tr>
              <a:tr h="370840">
                <a:tc>
                  <a:txBody>
                    <a:bodyPr/>
                    <a:lstStyle/>
                    <a:p>
                      <a:r>
                        <a:rPr lang="fr-BE" sz="1200" dirty="0"/>
                        <a:t>Evaluer la fiabilité, l’utilité et la pertinence des données</a:t>
                      </a:r>
                    </a:p>
                  </a:txBody>
                  <a:tcPr/>
                </a:tc>
                <a:tc>
                  <a:txBody>
                    <a:bodyPr/>
                    <a:lstStyle/>
                    <a:p>
                      <a:r>
                        <a:rPr lang="fr-BE" sz="1200" dirty="0"/>
                        <a:t>Ex: Comparer des données issues du site de l’ESA sur le climat avec des données lues sur  des graphiques  de </a:t>
                      </a:r>
                      <a:r>
                        <a:rPr lang="fr-BE" sz="1200" dirty="0" err="1"/>
                        <a:t>facebook</a:t>
                      </a:r>
                      <a:endParaRPr lang="fr-BE" sz="1200" dirty="0"/>
                    </a:p>
                  </a:txBody>
                  <a:tcPr/>
                </a:tc>
                <a:extLst>
                  <a:ext uri="{0D108BD9-81ED-4DB2-BD59-A6C34878D82A}">
                    <a16:rowId xmlns:a16="http://schemas.microsoft.com/office/drawing/2014/main" val="3867155974"/>
                  </a:ext>
                </a:extLst>
              </a:tr>
            </a:tbl>
          </a:graphicData>
        </a:graphic>
      </p:graphicFrame>
      <p:graphicFrame>
        <p:nvGraphicFramePr>
          <p:cNvPr id="3" name="Tableau 2">
            <a:extLst>
              <a:ext uri="{FF2B5EF4-FFF2-40B4-BE49-F238E27FC236}">
                <a16:creationId xmlns:a16="http://schemas.microsoft.com/office/drawing/2014/main" id="{A0A53FB5-350A-4DFA-96FE-16C065F54AEE}"/>
              </a:ext>
            </a:extLst>
          </p:cNvPr>
          <p:cNvGraphicFramePr>
            <a:graphicFrameLocks noGrp="1"/>
          </p:cNvGraphicFramePr>
          <p:nvPr>
            <p:extLst>
              <p:ext uri="{D42A27DB-BD31-4B8C-83A1-F6EECF244321}">
                <p14:modId xmlns:p14="http://schemas.microsoft.com/office/powerpoint/2010/main" val="2934572430"/>
              </p:ext>
            </p:extLst>
          </p:nvPr>
        </p:nvGraphicFramePr>
        <p:xfrm>
          <a:off x="417443" y="2761518"/>
          <a:ext cx="11131826" cy="1828800"/>
        </p:xfrm>
        <a:graphic>
          <a:graphicData uri="http://schemas.openxmlformats.org/drawingml/2006/table">
            <a:tbl>
              <a:tblPr firstRow="1" bandRow="1">
                <a:tableStyleId>{5C22544A-7EE6-4342-B048-85BDC9FD1C3A}</a:tableStyleId>
              </a:tblPr>
              <a:tblGrid>
                <a:gridCol w="5572586">
                  <a:extLst>
                    <a:ext uri="{9D8B030D-6E8A-4147-A177-3AD203B41FA5}">
                      <a16:colId xmlns:a16="http://schemas.microsoft.com/office/drawing/2014/main" val="3248431507"/>
                    </a:ext>
                  </a:extLst>
                </a:gridCol>
                <a:gridCol w="5559240">
                  <a:extLst>
                    <a:ext uri="{9D8B030D-6E8A-4147-A177-3AD203B41FA5}">
                      <a16:colId xmlns:a16="http://schemas.microsoft.com/office/drawing/2014/main" val="712407549"/>
                    </a:ext>
                  </a:extLst>
                </a:gridCol>
              </a:tblGrid>
              <a:tr h="204181">
                <a:tc>
                  <a:txBody>
                    <a:bodyPr/>
                    <a:lstStyle/>
                    <a:p>
                      <a:r>
                        <a:rPr lang="fr-BE" sz="1200" dirty="0"/>
                        <a:t>8.Mettre en relation les informations</a:t>
                      </a:r>
                    </a:p>
                  </a:txBody>
                  <a:tcPr/>
                </a:tc>
                <a:tc>
                  <a:txBody>
                    <a:bodyPr/>
                    <a:lstStyle/>
                    <a:p>
                      <a:r>
                        <a:rPr lang="fr-BE" sz="1200" dirty="0"/>
                        <a:t>Analyser</a:t>
                      </a:r>
                    </a:p>
                  </a:txBody>
                  <a:tcPr/>
                </a:tc>
                <a:extLst>
                  <a:ext uri="{0D108BD9-81ED-4DB2-BD59-A6C34878D82A}">
                    <a16:rowId xmlns:a16="http://schemas.microsoft.com/office/drawing/2014/main" val="1196919599"/>
                  </a:ext>
                </a:extLst>
              </a:tr>
              <a:tr h="490036">
                <a:tc>
                  <a:txBody>
                    <a:bodyPr/>
                    <a:lstStyle/>
                    <a:p>
                      <a:r>
                        <a:rPr lang="fr-BE" sz="1200" dirty="0"/>
                        <a:t>Déterminer si des éléments peuvent être corrélés ou pas de diverses façons</a:t>
                      </a:r>
                    </a:p>
                  </a:txBody>
                  <a:tcPr/>
                </a:tc>
                <a:tc>
                  <a:txBody>
                    <a:bodyPr/>
                    <a:lstStyle/>
                    <a:p>
                      <a:r>
                        <a:rPr lang="fr-BE" sz="1200" dirty="0"/>
                        <a:t>Ex: Identifier une relation simple par exemple entre la température et l’ensoleillement, la taille d’une ville et les embouteillages / ou des relations inverses/ certains éléments ne sont pas corrélés.</a:t>
                      </a:r>
                    </a:p>
                  </a:txBody>
                  <a:tcPr/>
                </a:tc>
                <a:extLst>
                  <a:ext uri="{0D108BD9-81ED-4DB2-BD59-A6C34878D82A}">
                    <a16:rowId xmlns:a16="http://schemas.microsoft.com/office/drawing/2014/main" val="1360987613"/>
                  </a:ext>
                </a:extLst>
              </a:tr>
              <a:tr h="204181">
                <a:tc>
                  <a:txBody>
                    <a:bodyPr/>
                    <a:lstStyle/>
                    <a:p>
                      <a:r>
                        <a:rPr lang="fr-BE" sz="1200" dirty="0"/>
                        <a:t>Dégager des interrelations entre plusieurs facteurs</a:t>
                      </a:r>
                    </a:p>
                  </a:txBody>
                  <a:tcPr/>
                </a:tc>
                <a:tc>
                  <a:txBody>
                    <a:bodyPr/>
                    <a:lstStyle/>
                    <a:p>
                      <a:r>
                        <a:rPr lang="fr-BE" sz="1200" dirty="0"/>
                        <a:t>Ex: Changements environnementaux, connections, et hiérarchie des écosystèmes</a:t>
                      </a:r>
                    </a:p>
                  </a:txBody>
                  <a:tcPr/>
                </a:tc>
                <a:extLst>
                  <a:ext uri="{0D108BD9-81ED-4DB2-BD59-A6C34878D82A}">
                    <a16:rowId xmlns:a16="http://schemas.microsoft.com/office/drawing/2014/main" val="1329121097"/>
                  </a:ext>
                </a:extLst>
              </a:tr>
              <a:tr h="204181">
                <a:tc>
                  <a:txBody>
                    <a:bodyPr/>
                    <a:lstStyle/>
                    <a:p>
                      <a:r>
                        <a:rPr lang="fr-BE" sz="1200" dirty="0"/>
                        <a:t>Evaluer différentes relations et apprécier leurs causes et leurs impacts</a:t>
                      </a:r>
                    </a:p>
                  </a:txBody>
                  <a:tcPr/>
                </a:tc>
                <a:tc>
                  <a:txBody>
                    <a:bodyPr/>
                    <a:lstStyle/>
                    <a:p>
                      <a:r>
                        <a:rPr lang="fr-BE" sz="1200" dirty="0"/>
                        <a:t>Ex: L’évolution des écosystèmes dans le temps est une matière complexe et liée à de multiples variables ; l’ analyse de corrélations qui expliquent la problématique « quelle est l’origine de mon jeans ou de mon portable? »</a:t>
                      </a:r>
                    </a:p>
                  </a:txBody>
                  <a:tcPr/>
                </a:tc>
                <a:extLst>
                  <a:ext uri="{0D108BD9-81ED-4DB2-BD59-A6C34878D82A}">
                    <a16:rowId xmlns:a16="http://schemas.microsoft.com/office/drawing/2014/main" val="742015299"/>
                  </a:ext>
                </a:extLst>
              </a:tr>
            </a:tbl>
          </a:graphicData>
        </a:graphic>
      </p:graphicFrame>
      <p:graphicFrame>
        <p:nvGraphicFramePr>
          <p:cNvPr id="4" name="Tableau 3">
            <a:extLst>
              <a:ext uri="{FF2B5EF4-FFF2-40B4-BE49-F238E27FC236}">
                <a16:creationId xmlns:a16="http://schemas.microsoft.com/office/drawing/2014/main" id="{B17A3C9F-214A-4C04-B4BA-E3954F80A134}"/>
              </a:ext>
            </a:extLst>
          </p:cNvPr>
          <p:cNvGraphicFramePr>
            <a:graphicFrameLocks noGrp="1"/>
          </p:cNvGraphicFramePr>
          <p:nvPr>
            <p:extLst>
              <p:ext uri="{D42A27DB-BD31-4B8C-83A1-F6EECF244321}">
                <p14:modId xmlns:p14="http://schemas.microsoft.com/office/powerpoint/2010/main" val="4057830003"/>
              </p:ext>
            </p:extLst>
          </p:nvPr>
        </p:nvGraphicFramePr>
        <p:xfrm>
          <a:off x="463631" y="4958642"/>
          <a:ext cx="11012556" cy="1280160"/>
        </p:xfrm>
        <a:graphic>
          <a:graphicData uri="http://schemas.openxmlformats.org/drawingml/2006/table">
            <a:tbl>
              <a:tblPr firstRow="1" bandRow="1">
                <a:tableStyleId>{5C22544A-7EE6-4342-B048-85BDC9FD1C3A}</a:tableStyleId>
              </a:tblPr>
              <a:tblGrid>
                <a:gridCol w="5519482">
                  <a:extLst>
                    <a:ext uri="{9D8B030D-6E8A-4147-A177-3AD203B41FA5}">
                      <a16:colId xmlns:a16="http://schemas.microsoft.com/office/drawing/2014/main" val="1525407235"/>
                    </a:ext>
                  </a:extLst>
                </a:gridCol>
                <a:gridCol w="5493074">
                  <a:extLst>
                    <a:ext uri="{9D8B030D-6E8A-4147-A177-3AD203B41FA5}">
                      <a16:colId xmlns:a16="http://schemas.microsoft.com/office/drawing/2014/main" val="1440771015"/>
                    </a:ext>
                  </a:extLst>
                </a:gridCol>
              </a:tblGrid>
              <a:tr h="183588">
                <a:tc>
                  <a:txBody>
                    <a:bodyPr/>
                    <a:lstStyle/>
                    <a:p>
                      <a:r>
                        <a:rPr lang="fr-BE" sz="1200" dirty="0"/>
                        <a:t>9.Déduire des informations  nouvelles de l’analyse</a:t>
                      </a:r>
                    </a:p>
                  </a:txBody>
                  <a:tcPr/>
                </a:tc>
                <a:tc>
                  <a:txBody>
                    <a:bodyPr/>
                    <a:lstStyle/>
                    <a:p>
                      <a:r>
                        <a:rPr lang="fr-BE" sz="1200" dirty="0"/>
                        <a:t>Produire</a:t>
                      </a:r>
                    </a:p>
                  </a:txBody>
                  <a:tcPr/>
                </a:tc>
                <a:extLst>
                  <a:ext uri="{0D108BD9-81ED-4DB2-BD59-A6C34878D82A}">
                    <a16:rowId xmlns:a16="http://schemas.microsoft.com/office/drawing/2014/main" val="1055372816"/>
                  </a:ext>
                </a:extLst>
              </a:tr>
              <a:tr h="183588">
                <a:tc>
                  <a:txBody>
                    <a:bodyPr/>
                    <a:lstStyle/>
                    <a:p>
                      <a:r>
                        <a:rPr lang="fr-BE" sz="1200" dirty="0"/>
                        <a:t>Décrire ce que l’analyse montre</a:t>
                      </a:r>
                    </a:p>
                  </a:txBody>
                  <a:tcPr/>
                </a:tc>
                <a:tc>
                  <a:txBody>
                    <a:bodyPr/>
                    <a:lstStyle/>
                    <a:p>
                      <a:r>
                        <a:rPr lang="fr-BE" sz="1200" dirty="0"/>
                        <a:t>Ex: comprendre qu’il y a différents types de climats</a:t>
                      </a:r>
                    </a:p>
                  </a:txBody>
                  <a:tcPr/>
                </a:tc>
                <a:extLst>
                  <a:ext uri="{0D108BD9-81ED-4DB2-BD59-A6C34878D82A}">
                    <a16:rowId xmlns:a16="http://schemas.microsoft.com/office/drawing/2014/main" val="1055824784"/>
                  </a:ext>
                </a:extLst>
              </a:tr>
              <a:tr h="0">
                <a:tc>
                  <a:txBody>
                    <a:bodyPr/>
                    <a:lstStyle/>
                    <a:p>
                      <a:r>
                        <a:rPr lang="fr-BE" sz="1200" dirty="0"/>
                        <a:t>Combiner différents éléments de l’analyse afin de vérifier la fiabilité des résultats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BE" sz="1200" dirty="0"/>
                        <a:t>Ex: prendre conscience que le climat est en train de changer</a:t>
                      </a:r>
                    </a:p>
                  </a:txBody>
                  <a:tcPr/>
                </a:tc>
                <a:extLst>
                  <a:ext uri="{0D108BD9-81ED-4DB2-BD59-A6C34878D82A}">
                    <a16:rowId xmlns:a16="http://schemas.microsoft.com/office/drawing/2014/main" val="1396449784"/>
                  </a:ext>
                </a:extLst>
              </a:tr>
              <a:tr h="183588">
                <a:tc>
                  <a:txBody>
                    <a:bodyPr/>
                    <a:lstStyle/>
                    <a:p>
                      <a:r>
                        <a:rPr lang="fr-BE" sz="1200" dirty="0"/>
                        <a:t>Evaluer l’analyse en profondeur, créer de nouvelles significations et établir des liens dans un cadre plus général</a:t>
                      </a:r>
                    </a:p>
                  </a:txBody>
                  <a:tcPr/>
                </a:tc>
                <a:tc>
                  <a:txBody>
                    <a:bodyPr/>
                    <a:lstStyle/>
                    <a:p>
                      <a:r>
                        <a:rPr lang="fr-BE" sz="1200" dirty="0"/>
                        <a:t>Ex: envisager des solutions au changement climatique</a:t>
                      </a:r>
                    </a:p>
                  </a:txBody>
                  <a:tcPr/>
                </a:tc>
                <a:extLst>
                  <a:ext uri="{0D108BD9-81ED-4DB2-BD59-A6C34878D82A}">
                    <a16:rowId xmlns:a16="http://schemas.microsoft.com/office/drawing/2014/main" val="4017825137"/>
                  </a:ext>
                </a:extLst>
              </a:tr>
            </a:tbl>
          </a:graphicData>
        </a:graphic>
      </p:graphicFrame>
    </p:spTree>
    <p:extLst>
      <p:ext uri="{BB962C8B-B14F-4D97-AF65-F5344CB8AC3E}">
        <p14:creationId xmlns:p14="http://schemas.microsoft.com/office/powerpoint/2010/main" val="14912852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a:extLst>
              <a:ext uri="{FF2B5EF4-FFF2-40B4-BE49-F238E27FC236}">
                <a16:creationId xmlns:a16="http://schemas.microsoft.com/office/drawing/2014/main" id="{998EBA71-E86C-4472-BBEF-7B136E5A36D7}"/>
              </a:ext>
            </a:extLst>
          </p:cNvPr>
          <p:cNvGraphicFramePr>
            <a:graphicFrameLocks noGrp="1"/>
          </p:cNvGraphicFramePr>
          <p:nvPr>
            <p:extLst>
              <p:ext uri="{D42A27DB-BD31-4B8C-83A1-F6EECF244321}">
                <p14:modId xmlns:p14="http://schemas.microsoft.com/office/powerpoint/2010/main" val="1136629143"/>
              </p:ext>
            </p:extLst>
          </p:nvPr>
        </p:nvGraphicFramePr>
        <p:xfrm>
          <a:off x="394642" y="294240"/>
          <a:ext cx="11052313" cy="2223049"/>
        </p:xfrm>
        <a:graphic>
          <a:graphicData uri="http://schemas.openxmlformats.org/drawingml/2006/table">
            <a:tbl>
              <a:tblPr firstRow="1" bandRow="1">
                <a:tableStyleId>{5C22544A-7EE6-4342-B048-85BDC9FD1C3A}</a:tableStyleId>
              </a:tblPr>
              <a:tblGrid>
                <a:gridCol w="5499652">
                  <a:extLst>
                    <a:ext uri="{9D8B030D-6E8A-4147-A177-3AD203B41FA5}">
                      <a16:colId xmlns:a16="http://schemas.microsoft.com/office/drawing/2014/main" val="2319148657"/>
                    </a:ext>
                  </a:extLst>
                </a:gridCol>
                <a:gridCol w="5552661">
                  <a:extLst>
                    <a:ext uri="{9D8B030D-6E8A-4147-A177-3AD203B41FA5}">
                      <a16:colId xmlns:a16="http://schemas.microsoft.com/office/drawing/2014/main" val="2477698874"/>
                    </a:ext>
                  </a:extLst>
                </a:gridCol>
              </a:tblGrid>
              <a:tr h="485012">
                <a:tc>
                  <a:txBody>
                    <a:bodyPr/>
                    <a:lstStyle/>
                    <a:p>
                      <a:r>
                        <a:rPr lang="fr-BE" sz="1200" dirty="0"/>
                        <a:t>10. Réfléchir et agir sur base des connaissances</a:t>
                      </a:r>
                    </a:p>
                  </a:txBody>
                  <a:tcPr/>
                </a:tc>
                <a:tc>
                  <a:txBody>
                    <a:bodyPr/>
                    <a:lstStyle/>
                    <a:p>
                      <a:r>
                        <a:rPr lang="fr-BE" sz="1200" dirty="0"/>
                        <a:t>Prendre une décision et l’appliquer</a:t>
                      </a:r>
                    </a:p>
                  </a:txBody>
                  <a:tcPr/>
                </a:tc>
                <a:extLst>
                  <a:ext uri="{0D108BD9-81ED-4DB2-BD59-A6C34878D82A}">
                    <a16:rowId xmlns:a16="http://schemas.microsoft.com/office/drawing/2014/main" val="1517271219"/>
                  </a:ext>
                </a:extLst>
              </a:tr>
              <a:tr h="457877">
                <a:tc>
                  <a:txBody>
                    <a:bodyPr/>
                    <a:lstStyle/>
                    <a:p>
                      <a:r>
                        <a:rPr lang="fr-BE" sz="1200" dirty="0"/>
                        <a:t>Identifier les solutions à mettre en </a:t>
                      </a:r>
                      <a:r>
                        <a:rPr lang="fr-BE" sz="1200" dirty="0" err="1"/>
                        <a:t>oeuvre</a:t>
                      </a:r>
                      <a:endParaRPr lang="fr-BE" sz="1200" dirty="0"/>
                    </a:p>
                  </a:txBody>
                  <a:tcPr/>
                </a:tc>
                <a:tc>
                  <a:txBody>
                    <a:bodyPr/>
                    <a:lstStyle/>
                    <a:p>
                      <a:r>
                        <a:rPr lang="fr-BE" sz="1200" dirty="0"/>
                        <a:t>Ex: Utiliser des données géolocalisées pour savoir quelle route devrait être construite par les autorités locales</a:t>
                      </a:r>
                    </a:p>
                  </a:txBody>
                  <a:tcPr/>
                </a:tc>
                <a:extLst>
                  <a:ext uri="{0D108BD9-81ED-4DB2-BD59-A6C34878D82A}">
                    <a16:rowId xmlns:a16="http://schemas.microsoft.com/office/drawing/2014/main" val="3823933124"/>
                  </a:ext>
                </a:extLst>
              </a:tr>
              <a:tr h="264283">
                <a:tc>
                  <a:txBody>
                    <a:bodyPr/>
                    <a:lstStyle/>
                    <a:p>
                      <a:r>
                        <a:rPr lang="fr-BE" sz="1200" dirty="0"/>
                        <a:t>Apprécier les impacts pour les individus et la société</a:t>
                      </a:r>
                    </a:p>
                  </a:txBody>
                  <a:tcPr/>
                </a:tc>
                <a:tc>
                  <a:txBody>
                    <a:bodyPr/>
                    <a:lstStyle/>
                    <a:p>
                      <a:r>
                        <a:rPr lang="fr-BE" sz="1200" dirty="0"/>
                        <a:t>Ex: Se rendre compte qu’il y a des perdants et gagnants pour chaque solution proposée.</a:t>
                      </a:r>
                      <a:endParaRPr lang="fr-BE" sz="1200" dirty="0">
                        <a:highlight>
                          <a:srgbClr val="FFFF00"/>
                        </a:highlight>
                      </a:endParaRPr>
                    </a:p>
                  </a:txBody>
                  <a:tcPr/>
                </a:tc>
                <a:extLst>
                  <a:ext uri="{0D108BD9-81ED-4DB2-BD59-A6C34878D82A}">
                    <a16:rowId xmlns:a16="http://schemas.microsoft.com/office/drawing/2014/main" val="62120163"/>
                  </a:ext>
                </a:extLst>
              </a:tr>
              <a:tr h="485012">
                <a:tc>
                  <a:txBody>
                    <a:bodyPr/>
                    <a:lstStyle/>
                    <a:p>
                      <a:r>
                        <a:rPr lang="fr-BE" sz="1200" dirty="0"/>
                        <a:t>Concevoir soi-même une campagne de sensibilisation </a:t>
                      </a:r>
                    </a:p>
                  </a:txBody>
                  <a:tcPr/>
                </a:tc>
                <a:tc>
                  <a:txBody>
                    <a:bodyPr/>
                    <a:lstStyle/>
                    <a:p>
                      <a:r>
                        <a:rPr lang="fr-BE" sz="1200" dirty="0"/>
                        <a:t>Ex: Développer une campagne de sensibilisation à destination des décideurs sur la planification du trafic, concevoir un blog ou un site internet avec des données collectées et visualisables, écrire un article documenté pour un magazine en utilisant des informations GI</a:t>
                      </a:r>
                    </a:p>
                  </a:txBody>
                  <a:tcPr/>
                </a:tc>
                <a:extLst>
                  <a:ext uri="{0D108BD9-81ED-4DB2-BD59-A6C34878D82A}">
                    <a16:rowId xmlns:a16="http://schemas.microsoft.com/office/drawing/2014/main" val="2630061775"/>
                  </a:ext>
                </a:extLst>
              </a:tr>
            </a:tbl>
          </a:graphicData>
        </a:graphic>
      </p:graphicFrame>
      <p:pic>
        <p:nvPicPr>
          <p:cNvPr id="3" name="Image 2">
            <a:extLst>
              <a:ext uri="{FF2B5EF4-FFF2-40B4-BE49-F238E27FC236}">
                <a16:creationId xmlns:a16="http://schemas.microsoft.com/office/drawing/2014/main" id="{DF2D6317-7A7E-4C75-806B-99D9DB992666}"/>
              </a:ext>
            </a:extLst>
          </p:cNvPr>
          <p:cNvPicPr>
            <a:picLocks noChangeAspect="1"/>
          </p:cNvPicPr>
          <p:nvPr/>
        </p:nvPicPr>
        <p:blipFill>
          <a:blip r:embed="rId2"/>
          <a:stretch>
            <a:fillRect/>
          </a:stretch>
        </p:blipFill>
        <p:spPr>
          <a:xfrm>
            <a:off x="491827" y="3447285"/>
            <a:ext cx="7953375" cy="2238375"/>
          </a:xfrm>
          <a:prstGeom prst="rect">
            <a:avLst/>
          </a:prstGeom>
        </p:spPr>
      </p:pic>
      <p:sp>
        <p:nvSpPr>
          <p:cNvPr id="4" name="ZoneTexte 3">
            <a:extLst>
              <a:ext uri="{FF2B5EF4-FFF2-40B4-BE49-F238E27FC236}">
                <a16:creationId xmlns:a16="http://schemas.microsoft.com/office/drawing/2014/main" id="{1C25AA7E-CE7B-4292-B5BF-20848357F740}"/>
              </a:ext>
            </a:extLst>
          </p:cNvPr>
          <p:cNvSpPr txBox="1"/>
          <p:nvPr/>
        </p:nvSpPr>
        <p:spPr>
          <a:xfrm>
            <a:off x="8839201" y="6175513"/>
            <a:ext cx="2809460" cy="369332"/>
          </a:xfrm>
          <a:prstGeom prst="rect">
            <a:avLst/>
          </a:prstGeom>
          <a:noFill/>
        </p:spPr>
        <p:txBody>
          <a:bodyPr wrap="square" rtlCol="0">
            <a:spAutoFit/>
          </a:bodyPr>
          <a:lstStyle/>
          <a:p>
            <a:r>
              <a:rPr lang="fr-BE" dirty="0"/>
              <a:t>Anne </a:t>
            </a:r>
            <a:r>
              <a:rPr lang="fr-BE" dirty="0" err="1"/>
              <a:t>Barthélemi</a:t>
            </a:r>
            <a:r>
              <a:rPr lang="fr-BE" dirty="0"/>
              <a:t>, juin 2018</a:t>
            </a:r>
          </a:p>
        </p:txBody>
      </p:sp>
    </p:spTree>
    <p:extLst>
      <p:ext uri="{BB962C8B-B14F-4D97-AF65-F5344CB8AC3E}">
        <p14:creationId xmlns:p14="http://schemas.microsoft.com/office/powerpoint/2010/main" val="3348566023"/>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11406</TotalTime>
  <Words>1151</Words>
  <Application>Microsoft Office PowerPoint</Application>
  <PresentationFormat>Grand écran</PresentationFormat>
  <Paragraphs>83</Paragraphs>
  <Slides>4</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4</vt:i4>
      </vt:variant>
    </vt:vector>
  </HeadingPairs>
  <TitlesOfParts>
    <vt:vector size="8" baseType="lpstr">
      <vt:lpstr>Arial</vt:lpstr>
      <vt:lpstr>Calibri</vt:lpstr>
      <vt:lpstr>Calibri Light</vt:lpstr>
      <vt:lpstr>Thème Office</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Appropriation programme</dc:title>
  <dc:creator>Windows User</dc:creator>
  <cp:lastModifiedBy>Anne Barthelemi</cp:lastModifiedBy>
  <cp:revision>57</cp:revision>
  <dcterms:created xsi:type="dcterms:W3CDTF">2018-05-29T15:15:47Z</dcterms:created>
  <dcterms:modified xsi:type="dcterms:W3CDTF">2018-09-22T14:11:26Z</dcterms:modified>
</cp:coreProperties>
</file>