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10" r:id="rId3"/>
    <p:sldId id="310" r:id="rId4"/>
    <p:sldId id="337" r:id="rId5"/>
    <p:sldId id="358" r:id="rId6"/>
    <p:sldId id="359" r:id="rId7"/>
    <p:sldId id="360" r:id="rId8"/>
    <p:sldId id="361" r:id="rId9"/>
    <p:sldId id="419" r:id="rId10"/>
    <p:sldId id="397" r:id="rId11"/>
    <p:sldId id="398" r:id="rId12"/>
    <p:sldId id="399" r:id="rId13"/>
    <p:sldId id="415" r:id="rId14"/>
    <p:sldId id="259" r:id="rId15"/>
    <p:sldId id="283" r:id="rId16"/>
    <p:sldId id="339" r:id="rId17"/>
    <p:sldId id="364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FF0066"/>
    <a:srgbClr val="FFFF99"/>
    <a:srgbClr val="33CCFF"/>
    <a:srgbClr val="FFFFCC"/>
    <a:srgbClr val="FF6600"/>
    <a:srgbClr val="FFCC66"/>
    <a:srgbClr val="FF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1" autoAdjust="0"/>
    <p:restoredTop sz="94660"/>
  </p:normalViewPr>
  <p:slideViewPr>
    <p:cSldViewPr>
      <p:cViewPr varScale="1">
        <p:scale>
          <a:sx n="85" d="100"/>
          <a:sy n="85" d="100"/>
        </p:scale>
        <p:origin x="12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DE2B387-B46D-48E6-939E-1BC913281856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E2B387-B46D-48E6-939E-1BC913281856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1900359"/>
            <a:ext cx="80772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>
                <a:solidFill>
                  <a:srgbClr val="00FFFF"/>
                </a:solidFill>
              </a:rPr>
              <a:t>Vivre dans un milieu à risques :</a:t>
            </a:r>
            <a:br>
              <a:rPr lang="fr-BE" dirty="0">
                <a:solidFill>
                  <a:srgbClr val="00FFFF"/>
                </a:solidFill>
              </a:rPr>
            </a:br>
            <a:r>
              <a:rPr lang="fr-BE" dirty="0">
                <a:solidFill>
                  <a:srgbClr val="00FFFF"/>
                </a:solidFill>
              </a:rPr>
              <a:t>le cas de l’Islande. </a:t>
            </a:r>
            <a:br>
              <a:rPr lang="fr-BE" dirty="0">
                <a:solidFill>
                  <a:srgbClr val="00FFFF"/>
                </a:solidFill>
              </a:rPr>
            </a:br>
            <a:endParaRPr lang="fr-FR" sz="2800" dirty="0">
              <a:solidFill>
                <a:srgbClr val="00FFFF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1ADEF9D-67A6-AE8B-B8F1-541F9C0792AA}"/>
              </a:ext>
            </a:extLst>
          </p:cNvPr>
          <p:cNvSpPr txBox="1">
            <a:spLocks/>
          </p:cNvSpPr>
          <p:nvPr/>
        </p:nvSpPr>
        <p:spPr>
          <a:xfrm>
            <a:off x="5796136" y="3445473"/>
            <a:ext cx="2672656" cy="1800200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br>
              <a:rPr lang="fr-BE" dirty="0">
                <a:solidFill>
                  <a:srgbClr val="00FFFF"/>
                </a:solidFill>
              </a:rPr>
            </a:br>
            <a:r>
              <a:rPr lang="fr-BE" sz="2900" dirty="0">
                <a:solidFill>
                  <a:srgbClr val="FFFF99"/>
                </a:solidFill>
              </a:rPr>
              <a:t>Août 2022.</a:t>
            </a:r>
            <a:br>
              <a:rPr lang="fr-BE" sz="2900" dirty="0">
                <a:solidFill>
                  <a:srgbClr val="FFFF99"/>
                </a:solidFill>
              </a:rPr>
            </a:br>
            <a:r>
              <a:rPr lang="fr-BE" sz="2900" dirty="0">
                <a:solidFill>
                  <a:srgbClr val="FFFF99"/>
                </a:solidFill>
              </a:rPr>
              <a:t>Danièle</a:t>
            </a:r>
            <a:r>
              <a:rPr lang="fr-BE" sz="2900" dirty="0">
                <a:solidFill>
                  <a:srgbClr val="00FFFF"/>
                </a:solidFill>
              </a:rPr>
              <a:t> </a:t>
            </a:r>
            <a:r>
              <a:rPr lang="fr-BE" sz="2900" dirty="0">
                <a:solidFill>
                  <a:srgbClr val="FFFF99"/>
                </a:solidFill>
              </a:rPr>
              <a:t>Dhainaut</a:t>
            </a:r>
            <a:endParaRPr lang="fr-FR" sz="29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6C631F49-066B-BD6A-6C24-CB9345AB4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5" y="1004549"/>
            <a:ext cx="7468642" cy="48489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9C9DE27-5ECB-87FC-6F03-DD62E1AB79E7}"/>
              </a:ext>
            </a:extLst>
          </p:cNvPr>
          <p:cNvSpPr txBox="1"/>
          <p:nvPr/>
        </p:nvSpPr>
        <p:spPr>
          <a:xfrm>
            <a:off x="971600" y="538158"/>
            <a:ext cx="77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0" dirty="0">
                <a:solidFill>
                  <a:srgbClr val="FF0066"/>
                </a:solidFill>
                <a:effectLst/>
                <a:latin typeface="Poppins" panose="020B0502040204020203" pitchFamily="2" charset="0"/>
              </a:rPr>
              <a:t>Densité de population.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CB5021-989D-96D8-91BC-2E38E7996972}"/>
              </a:ext>
            </a:extLst>
          </p:cNvPr>
          <p:cNvSpPr txBox="1"/>
          <p:nvPr/>
        </p:nvSpPr>
        <p:spPr>
          <a:xfrm>
            <a:off x="1691680" y="5229200"/>
            <a:ext cx="144016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 </a:t>
            </a:r>
            <a:r>
              <a:rPr lang="fr-B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fr-BE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2CA254E-AC18-D539-F58C-C54912103A60}"/>
              </a:ext>
            </a:extLst>
          </p:cNvPr>
          <p:cNvCxnSpPr/>
          <p:nvPr/>
        </p:nvCxnSpPr>
        <p:spPr>
          <a:xfrm flipV="1">
            <a:off x="2627784" y="4941168"/>
            <a:ext cx="216024" cy="28803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70CCD79-E2B3-C5EF-4BA9-0D91AD68C096}"/>
              </a:ext>
            </a:extLst>
          </p:cNvPr>
          <p:cNvSpPr txBox="1"/>
          <p:nvPr/>
        </p:nvSpPr>
        <p:spPr>
          <a:xfrm>
            <a:off x="837679" y="4293096"/>
            <a:ext cx="1574081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 </a:t>
            </a:r>
            <a:r>
              <a:rPr lang="fr-B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fr-BE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1F75CD9-5B24-7045-398E-FE344595DED5}"/>
              </a:ext>
            </a:extLst>
          </p:cNvPr>
          <p:cNvCxnSpPr>
            <a:cxnSpLocks/>
          </p:cNvCxnSpPr>
          <p:nvPr/>
        </p:nvCxnSpPr>
        <p:spPr>
          <a:xfrm>
            <a:off x="2339752" y="4509120"/>
            <a:ext cx="648072" cy="15330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44E215D-FF71-8FE9-9BEF-0D0E0A095B1D}"/>
              </a:ext>
            </a:extLst>
          </p:cNvPr>
          <p:cNvSpPr txBox="1"/>
          <p:nvPr/>
        </p:nvSpPr>
        <p:spPr>
          <a:xfrm>
            <a:off x="1314162" y="3804480"/>
            <a:ext cx="1349626" cy="369332"/>
          </a:xfrm>
          <a:prstGeom prst="rect">
            <a:avLst/>
          </a:prstGeom>
          <a:noFill/>
          <a:ln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 </a:t>
            </a:r>
            <a:r>
              <a:rPr lang="fr-B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fr-BE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5FE67B2-5615-42E5-EB4D-49891D071244}"/>
              </a:ext>
            </a:extLst>
          </p:cNvPr>
          <p:cNvCxnSpPr>
            <a:cxnSpLocks/>
          </p:cNvCxnSpPr>
          <p:nvPr/>
        </p:nvCxnSpPr>
        <p:spPr>
          <a:xfrm>
            <a:off x="2519772" y="4107847"/>
            <a:ext cx="756084" cy="34470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1CA0C6E0-DD77-DE45-11B9-00BF264B6E61}"/>
              </a:ext>
            </a:extLst>
          </p:cNvPr>
          <p:cNvSpPr txBox="1"/>
          <p:nvPr/>
        </p:nvSpPr>
        <p:spPr>
          <a:xfrm>
            <a:off x="1494182" y="3180229"/>
            <a:ext cx="134962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 </a:t>
            </a:r>
            <a:r>
              <a:rPr lang="fr-B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fr-BE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6E82D17-3AF7-6B58-6339-334FF941AB97}"/>
              </a:ext>
            </a:extLst>
          </p:cNvPr>
          <p:cNvCxnSpPr>
            <a:cxnSpLocks/>
          </p:cNvCxnSpPr>
          <p:nvPr/>
        </p:nvCxnSpPr>
        <p:spPr>
          <a:xfrm>
            <a:off x="2753798" y="3446774"/>
            <a:ext cx="756084" cy="34470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3EA5326-0613-868C-4D0C-E3C1C8D2CAF4}"/>
              </a:ext>
            </a:extLst>
          </p:cNvPr>
          <p:cNvSpPr txBox="1"/>
          <p:nvPr/>
        </p:nvSpPr>
        <p:spPr>
          <a:xfrm>
            <a:off x="1094382" y="1606209"/>
            <a:ext cx="1349626" cy="36933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 </a:t>
            </a:r>
            <a:r>
              <a:rPr lang="fr-B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fr-BE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262815E-98E0-4053-B1FD-B64DB057BB9C}"/>
              </a:ext>
            </a:extLst>
          </p:cNvPr>
          <p:cNvCxnSpPr>
            <a:cxnSpLocks/>
          </p:cNvCxnSpPr>
          <p:nvPr/>
        </p:nvCxnSpPr>
        <p:spPr>
          <a:xfrm>
            <a:off x="2065966" y="2009753"/>
            <a:ext cx="756084" cy="34470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78F1329E-61C9-E729-C111-8934C48FC8FF}"/>
              </a:ext>
            </a:extLst>
          </p:cNvPr>
          <p:cNvSpPr txBox="1"/>
          <p:nvPr/>
        </p:nvSpPr>
        <p:spPr>
          <a:xfrm>
            <a:off x="3383976" y="1380488"/>
            <a:ext cx="1548063" cy="36933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0,56 </a:t>
            </a:r>
            <a:r>
              <a:rPr lang="fr-B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fr-BE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479CF7B-F1C5-D77A-C0E4-1C2BE05448EE}"/>
              </a:ext>
            </a:extLst>
          </p:cNvPr>
          <p:cNvCxnSpPr>
            <a:cxnSpLocks/>
          </p:cNvCxnSpPr>
          <p:nvPr/>
        </p:nvCxnSpPr>
        <p:spPr>
          <a:xfrm>
            <a:off x="3851920" y="1749820"/>
            <a:ext cx="360040" cy="110311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74947A70-5CA8-D457-8052-CA6E42E7E758}"/>
              </a:ext>
            </a:extLst>
          </p:cNvPr>
          <p:cNvSpPr txBox="1"/>
          <p:nvPr/>
        </p:nvSpPr>
        <p:spPr>
          <a:xfrm>
            <a:off x="5292080" y="1011156"/>
            <a:ext cx="154806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 </a:t>
            </a:r>
            <a:r>
              <a:rPr lang="fr-B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fr-BE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4AFB879-F188-3933-908A-D263486CDD67}"/>
              </a:ext>
            </a:extLst>
          </p:cNvPr>
          <p:cNvCxnSpPr>
            <a:cxnSpLocks/>
          </p:cNvCxnSpPr>
          <p:nvPr/>
        </p:nvCxnSpPr>
        <p:spPr>
          <a:xfrm flipH="1">
            <a:off x="5619872" y="1387095"/>
            <a:ext cx="162017" cy="121584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62AD017E-04B7-F25A-4570-DD15E2249920}"/>
              </a:ext>
            </a:extLst>
          </p:cNvPr>
          <p:cNvSpPr txBox="1"/>
          <p:nvPr/>
        </p:nvSpPr>
        <p:spPr>
          <a:xfrm>
            <a:off x="6660232" y="4726341"/>
            <a:ext cx="1548063" cy="36933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0,69 </a:t>
            </a:r>
            <a:r>
              <a:rPr lang="fr-B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fr-BE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354F1D6-CB2D-7426-D44E-ABB50529D475}"/>
              </a:ext>
            </a:extLst>
          </p:cNvPr>
          <p:cNvCxnSpPr>
            <a:cxnSpLocks/>
          </p:cNvCxnSpPr>
          <p:nvPr/>
        </p:nvCxnSpPr>
        <p:spPr>
          <a:xfrm flipH="1" flipV="1">
            <a:off x="6660232" y="3989146"/>
            <a:ext cx="417802" cy="73719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028811CB-8CF1-B9F2-440E-1F81F647C23F}"/>
              </a:ext>
            </a:extLst>
          </p:cNvPr>
          <p:cNvSpPr txBox="1"/>
          <p:nvPr/>
        </p:nvSpPr>
        <p:spPr>
          <a:xfrm>
            <a:off x="5321070" y="5398983"/>
            <a:ext cx="154806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 </a:t>
            </a:r>
            <a:r>
              <a:rPr lang="fr-B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fr-BE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EFF6AE3-A4F3-B3AE-AD39-E7E13009F431}"/>
              </a:ext>
            </a:extLst>
          </p:cNvPr>
          <p:cNvCxnSpPr>
            <a:cxnSpLocks/>
          </p:cNvCxnSpPr>
          <p:nvPr/>
        </p:nvCxnSpPr>
        <p:spPr>
          <a:xfrm flipH="1" flipV="1">
            <a:off x="5147815" y="4694065"/>
            <a:ext cx="417802" cy="73719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A04F586E-AC13-64E1-F1D6-6742FAFA7C58}"/>
              </a:ext>
            </a:extLst>
          </p:cNvPr>
          <p:cNvSpPr txBox="1"/>
          <p:nvPr/>
        </p:nvSpPr>
        <p:spPr>
          <a:xfrm>
            <a:off x="4464696" y="6440957"/>
            <a:ext cx="426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/>
              <a:t>https://paintmaps.com/user-maps</a:t>
            </a:r>
          </a:p>
        </p:txBody>
      </p:sp>
    </p:spTree>
    <p:extLst>
      <p:ext uri="{BB962C8B-B14F-4D97-AF65-F5344CB8AC3E}">
        <p14:creationId xmlns:p14="http://schemas.microsoft.com/office/powerpoint/2010/main" val="13007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2" grpId="0" animBg="1"/>
      <p:bldP spid="15" grpId="0" animBg="1"/>
      <p:bldP spid="17" grpId="0" animBg="1"/>
      <p:bldP spid="19" grpId="0" animBg="1"/>
      <p:bldP spid="23" grpId="0" animBg="1"/>
      <p:bldP spid="26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E960875-3D9B-1F50-F920-205F1FC162E9}"/>
              </a:ext>
            </a:extLst>
          </p:cNvPr>
          <p:cNvSpPr txBox="1"/>
          <p:nvPr/>
        </p:nvSpPr>
        <p:spPr>
          <a:xfrm>
            <a:off x="3070" y="6565804"/>
            <a:ext cx="87303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https://external-preview.redd.it/8IpUZFzL4sha8d88-gnQNWnwK0eK7XdvCNcdKeFT7Q.jpg?auto=webp&amp;s=fd4cbb044dae6f24b4f6cac60710e70327379e3</a:t>
            </a:r>
          </a:p>
        </p:txBody>
      </p: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CE77D621-7D0B-7A9A-D9EA-D507906B7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68"/>
            <a:ext cx="9144000" cy="5250374"/>
          </a:xfrm>
          <a:prstGeom prst="rect">
            <a:avLst/>
          </a:prstGeom>
        </p:spPr>
      </p:pic>
      <p:sp>
        <p:nvSpPr>
          <p:cNvPr id="5" name="Ellipse 4" descr="Quasi désert">
            <a:extLst>
              <a:ext uri="{FF2B5EF4-FFF2-40B4-BE49-F238E27FC236}">
                <a16:creationId xmlns:a16="http://schemas.microsoft.com/office/drawing/2014/main" id="{0E01C96A-A008-89E0-F784-2670523943EC}"/>
              </a:ext>
            </a:extLst>
          </p:cNvPr>
          <p:cNvSpPr/>
          <p:nvPr/>
        </p:nvSpPr>
        <p:spPr>
          <a:xfrm>
            <a:off x="539552" y="2204863"/>
            <a:ext cx="2808312" cy="1080121"/>
          </a:xfrm>
          <a:prstGeom prst="ellipse">
            <a:avLst/>
          </a:prstGeom>
          <a:noFill/>
          <a:ln w="57150" cmpd="sng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873EF6-3656-2476-3234-F468661853B3}"/>
              </a:ext>
            </a:extLst>
          </p:cNvPr>
          <p:cNvSpPr txBox="1"/>
          <p:nvPr/>
        </p:nvSpPr>
        <p:spPr>
          <a:xfrm>
            <a:off x="1410332" y="5018003"/>
            <a:ext cx="390285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BE" dirty="0">
                <a:solidFill>
                  <a:schemeClr val="bg1"/>
                </a:solidFill>
                <a:highlight>
                  <a:srgbClr val="FFFF9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2/3 de la population </a:t>
            </a:r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 concentrés dans et autour de la capitale. Le reste, essentiellement sur une partie des côtes. </a:t>
            </a:r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D0FD0AF9-42F3-FF25-1BB4-FFEC2AA660CE}"/>
              </a:ext>
            </a:extLst>
          </p:cNvPr>
          <p:cNvSpPr/>
          <p:nvPr/>
        </p:nvSpPr>
        <p:spPr>
          <a:xfrm rot="2425374">
            <a:off x="3081904" y="4469381"/>
            <a:ext cx="224091" cy="544789"/>
          </a:xfrm>
          <a:prstGeom prst="upArrow">
            <a:avLst/>
          </a:prstGeom>
          <a:solidFill>
            <a:srgbClr val="FFFF99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B69611E-95B6-9D4A-7AD2-6CF1F170A30F}"/>
              </a:ext>
            </a:extLst>
          </p:cNvPr>
          <p:cNvSpPr/>
          <p:nvPr/>
        </p:nvSpPr>
        <p:spPr>
          <a:xfrm>
            <a:off x="3007227" y="3856350"/>
            <a:ext cx="1008113" cy="558060"/>
          </a:xfrm>
          <a:prstGeom prst="ellipse">
            <a:avLst/>
          </a:prstGeom>
          <a:noFill/>
          <a:ln w="57150" cmpd="sng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8EB11B7-73CF-1B30-A04C-53B8152A25BF}"/>
              </a:ext>
            </a:extLst>
          </p:cNvPr>
          <p:cNvSpPr/>
          <p:nvPr/>
        </p:nvSpPr>
        <p:spPr>
          <a:xfrm rot="20783769">
            <a:off x="3810876" y="2009025"/>
            <a:ext cx="4310219" cy="1672008"/>
          </a:xfrm>
          <a:prstGeom prst="ellipse">
            <a:avLst/>
          </a:prstGeom>
          <a:noFill/>
          <a:ln w="57150" cmpd="sng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CE7A458-4A05-B7F8-0989-45589AF4838A}"/>
              </a:ext>
            </a:extLst>
          </p:cNvPr>
          <p:cNvSpPr txBox="1"/>
          <p:nvPr/>
        </p:nvSpPr>
        <p:spPr>
          <a:xfrm>
            <a:off x="1187624" y="2396246"/>
            <a:ext cx="160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highlight>
                  <a:srgbClr val="FFFF9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Quasi désert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C47C611-FBAC-C8E1-C81A-A4C7CC31094A}"/>
              </a:ext>
            </a:extLst>
          </p:cNvPr>
          <p:cNvSpPr txBox="1"/>
          <p:nvPr/>
        </p:nvSpPr>
        <p:spPr>
          <a:xfrm>
            <a:off x="5165811" y="2660363"/>
            <a:ext cx="160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highlight>
                  <a:srgbClr val="FFFF9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Quasi désert</a:t>
            </a:r>
          </a:p>
        </p:txBody>
      </p:sp>
    </p:spTree>
    <p:extLst>
      <p:ext uri="{BB962C8B-B14F-4D97-AF65-F5344CB8AC3E}">
        <p14:creationId xmlns:p14="http://schemas.microsoft.com/office/powerpoint/2010/main" val="31508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0">
            <a:extLst>
              <a:ext uri="{FF2B5EF4-FFF2-40B4-BE49-F238E27FC236}">
                <a16:creationId xmlns:a16="http://schemas.microsoft.com/office/drawing/2014/main" id="{3140474C-6499-41B9-F3A1-F219AD0C8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17857"/>
              </p:ext>
            </p:extLst>
          </p:nvPr>
        </p:nvGraphicFramePr>
        <p:xfrm>
          <a:off x="755576" y="1088075"/>
          <a:ext cx="7920881" cy="54005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569">
                  <a:extLst>
                    <a:ext uri="{9D8B030D-6E8A-4147-A177-3AD203B41FA5}">
                      <a16:colId xmlns:a16="http://schemas.microsoft.com/office/drawing/2014/main" val="297726690"/>
                    </a:ext>
                  </a:extLst>
                </a:gridCol>
                <a:gridCol w="1967238">
                  <a:extLst>
                    <a:ext uri="{9D8B030D-6E8A-4147-A177-3AD203B41FA5}">
                      <a16:colId xmlns:a16="http://schemas.microsoft.com/office/drawing/2014/main" val="957263022"/>
                    </a:ext>
                  </a:extLst>
                </a:gridCol>
                <a:gridCol w="2072303">
                  <a:extLst>
                    <a:ext uri="{9D8B030D-6E8A-4147-A177-3AD203B41FA5}">
                      <a16:colId xmlns:a16="http://schemas.microsoft.com/office/drawing/2014/main" val="1641404805"/>
                    </a:ext>
                  </a:extLst>
                </a:gridCol>
                <a:gridCol w="2440771">
                  <a:extLst>
                    <a:ext uri="{9D8B030D-6E8A-4147-A177-3AD203B41FA5}">
                      <a16:colId xmlns:a16="http://schemas.microsoft.com/office/drawing/2014/main" val="2027713093"/>
                    </a:ext>
                  </a:extLst>
                </a:gridCol>
              </a:tblGrid>
              <a:tr h="1180457">
                <a:tc>
                  <a:txBody>
                    <a:bodyPr/>
                    <a:lstStyle/>
                    <a:p>
                      <a:pPr algn="ctr"/>
                      <a:endParaRPr lang="fr-BE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Islande</a:t>
                      </a:r>
                    </a:p>
                    <a:p>
                      <a:pPr algn="ctr"/>
                      <a:endParaRPr lang="fr-BE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538575"/>
                  </a:ext>
                </a:extLst>
              </a:tr>
              <a:tr h="1280497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Superficie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103 125 km</a:t>
                      </a:r>
                      <a:r>
                        <a:rPr lang="fr-BE" sz="20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30 513 km</a:t>
                      </a:r>
                      <a:r>
                        <a:rPr lang="fr-BE" sz="20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 X plus grand que la Belgique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209478"/>
                  </a:ext>
                </a:extLst>
              </a:tr>
              <a:tr h="1273118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en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344 949 </a:t>
                      </a:r>
                      <a:r>
                        <a:rPr lang="fr-BE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11 584 008 </a:t>
                      </a:r>
                      <a:r>
                        <a:rPr lang="fr-BE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2,97 % de la pop. belge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911792"/>
                  </a:ext>
                </a:extLst>
              </a:tr>
              <a:tr h="1666526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3,34 </a:t>
                      </a:r>
                      <a:r>
                        <a:rPr lang="fr-BE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</a:t>
                      </a:r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km</a:t>
                      </a:r>
                      <a:r>
                        <a:rPr lang="fr-BE" sz="20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379,64  </a:t>
                      </a:r>
                      <a:r>
                        <a:rPr lang="fr-BE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</a:t>
                      </a:r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km</a:t>
                      </a:r>
                      <a:r>
                        <a:rPr lang="fr-BE" sz="2000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fr-BE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BE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x moins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270767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C207B41D-478B-4EE5-041C-5F86E97459F8}"/>
              </a:ext>
            </a:extLst>
          </p:cNvPr>
          <p:cNvSpPr/>
          <p:nvPr/>
        </p:nvSpPr>
        <p:spPr>
          <a:xfrm>
            <a:off x="2195736" y="2060848"/>
            <a:ext cx="1747596" cy="98541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A963699-DABB-5135-259F-FC8A7F5CDFEB}"/>
              </a:ext>
            </a:extLst>
          </p:cNvPr>
          <p:cNvSpPr/>
          <p:nvPr/>
        </p:nvSpPr>
        <p:spPr>
          <a:xfrm>
            <a:off x="6156176" y="1941152"/>
            <a:ext cx="2673998" cy="110510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FB2C4C0-69AB-9972-0F10-C29EB6BD22B2}"/>
              </a:ext>
            </a:extLst>
          </p:cNvPr>
          <p:cNvSpPr/>
          <p:nvPr/>
        </p:nvSpPr>
        <p:spPr>
          <a:xfrm>
            <a:off x="2267744" y="3319038"/>
            <a:ext cx="1747596" cy="985410"/>
          </a:xfrm>
          <a:prstGeom prst="ellipse">
            <a:avLst/>
          </a:prstGeom>
          <a:noFill/>
          <a:ln w="5715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B1BFCE2-D3C5-7F0D-C11E-6D04E4FF4173}"/>
              </a:ext>
            </a:extLst>
          </p:cNvPr>
          <p:cNvSpPr/>
          <p:nvPr/>
        </p:nvSpPr>
        <p:spPr>
          <a:xfrm>
            <a:off x="6156176" y="3319038"/>
            <a:ext cx="2673998" cy="1105106"/>
          </a:xfrm>
          <a:prstGeom prst="ellipse">
            <a:avLst/>
          </a:prstGeom>
          <a:noFill/>
          <a:ln w="5715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75E1B2E-D368-C62F-7F28-A5F7BB5C0496}"/>
              </a:ext>
            </a:extLst>
          </p:cNvPr>
          <p:cNvSpPr/>
          <p:nvPr/>
        </p:nvSpPr>
        <p:spPr>
          <a:xfrm>
            <a:off x="2212173" y="4577228"/>
            <a:ext cx="1747596" cy="985410"/>
          </a:xfrm>
          <a:prstGeom prst="ellipse">
            <a:avLst/>
          </a:prstGeom>
          <a:noFill/>
          <a:ln w="5715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BD7B85E-56BB-3BFB-E87C-BBC735567E65}"/>
              </a:ext>
            </a:extLst>
          </p:cNvPr>
          <p:cNvSpPr/>
          <p:nvPr/>
        </p:nvSpPr>
        <p:spPr>
          <a:xfrm>
            <a:off x="4211960" y="4577228"/>
            <a:ext cx="1944216" cy="985410"/>
          </a:xfrm>
          <a:prstGeom prst="ellipse">
            <a:avLst/>
          </a:prstGeom>
          <a:noFill/>
          <a:ln w="5715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e topographique de Islande">
            <a:extLst>
              <a:ext uri="{FF2B5EF4-FFF2-40B4-BE49-F238E27FC236}">
                <a16:creationId xmlns:a16="http://schemas.microsoft.com/office/drawing/2014/main" id="{A0115668-EFD1-D770-C8D8-E906B8B7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93" y="1124744"/>
            <a:ext cx="6599014" cy="535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02466D4-0B79-B3D2-45D3-246B4839EC2D}"/>
              </a:ext>
            </a:extLst>
          </p:cNvPr>
          <p:cNvSpPr txBox="1"/>
          <p:nvPr/>
        </p:nvSpPr>
        <p:spPr>
          <a:xfrm>
            <a:off x="3419872" y="493986"/>
            <a:ext cx="2304256" cy="461665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Relief et glaciers 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3A495B-5BE9-FE03-9405-6659934990F3}"/>
              </a:ext>
            </a:extLst>
          </p:cNvPr>
          <p:cNvSpPr txBox="1"/>
          <p:nvPr/>
        </p:nvSpPr>
        <p:spPr>
          <a:xfrm>
            <a:off x="5220072" y="6011996"/>
            <a:ext cx="154806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B050"/>
                </a:solidFill>
                <a:highlight>
                  <a:srgbClr val="FFFF9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Plaine côtière</a:t>
            </a:r>
            <a:endParaRPr lang="fr-BE" baseline="30000" dirty="0">
              <a:solidFill>
                <a:srgbClr val="00B050"/>
              </a:solidFill>
              <a:highlight>
                <a:srgbClr val="FFFF99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BC6E0D4-5D65-80CC-7803-7925533A425E}"/>
              </a:ext>
            </a:extLst>
          </p:cNvPr>
          <p:cNvCxnSpPr>
            <a:cxnSpLocks/>
          </p:cNvCxnSpPr>
          <p:nvPr/>
        </p:nvCxnSpPr>
        <p:spPr>
          <a:xfrm flipH="1" flipV="1">
            <a:off x="5220072" y="5274801"/>
            <a:ext cx="417802" cy="73719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5AEA949D-B762-75A4-7157-9811B1AB6C2D}"/>
              </a:ext>
            </a:extLst>
          </p:cNvPr>
          <p:cNvSpPr txBox="1"/>
          <p:nvPr/>
        </p:nvSpPr>
        <p:spPr>
          <a:xfrm>
            <a:off x="6143211" y="5094314"/>
            <a:ext cx="154806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00B0F0"/>
                </a:solidFill>
                <a:highlight>
                  <a:srgbClr val="FFFF9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Glaciers</a:t>
            </a:r>
            <a:endParaRPr lang="fr-BE" baseline="30000" dirty="0">
              <a:solidFill>
                <a:srgbClr val="00B0F0"/>
              </a:solidFill>
              <a:highlight>
                <a:srgbClr val="FFFF99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B2D435A-7AAF-864C-1FBA-A951EE8DA20B}"/>
              </a:ext>
            </a:extLst>
          </p:cNvPr>
          <p:cNvCxnSpPr>
            <a:cxnSpLocks/>
          </p:cNvCxnSpPr>
          <p:nvPr/>
        </p:nvCxnSpPr>
        <p:spPr>
          <a:xfrm flipH="1" flipV="1">
            <a:off x="5907195" y="4726451"/>
            <a:ext cx="753037" cy="36786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C80736C6-0FDC-3FB9-0BD6-4E9C08F41B1C}"/>
              </a:ext>
            </a:extLst>
          </p:cNvPr>
          <p:cNvSpPr txBox="1"/>
          <p:nvPr/>
        </p:nvSpPr>
        <p:spPr>
          <a:xfrm>
            <a:off x="1273485" y="1138572"/>
            <a:ext cx="659901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En-dehors des plaines côtières, surtout sud, quasi pas d’hab.</a:t>
            </a:r>
          </a:p>
        </p:txBody>
      </p:sp>
    </p:spTree>
    <p:extLst>
      <p:ext uri="{BB962C8B-B14F-4D97-AF65-F5344CB8AC3E}">
        <p14:creationId xmlns:p14="http://schemas.microsoft.com/office/powerpoint/2010/main" val="83186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laques_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8" y="741973"/>
            <a:ext cx="7851208" cy="53285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2915816" y="1340768"/>
            <a:ext cx="1224136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172672" y="1710420"/>
            <a:ext cx="936104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ECD4BAF-8A8B-9243-C933-0E362EA6A761}"/>
              </a:ext>
            </a:extLst>
          </p:cNvPr>
          <p:cNvSpPr/>
          <p:nvPr/>
        </p:nvSpPr>
        <p:spPr>
          <a:xfrm>
            <a:off x="5364088" y="1415976"/>
            <a:ext cx="1224136" cy="1004912"/>
          </a:xfrm>
          <a:prstGeom prst="ellipse">
            <a:avLst/>
          </a:prstGeom>
          <a:noFill/>
          <a:ln w="38100" cmpd="sng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FDE6DE-6986-4852-5B36-3391279102D9}"/>
              </a:ext>
            </a:extLst>
          </p:cNvPr>
          <p:cNvSpPr/>
          <p:nvPr/>
        </p:nvSpPr>
        <p:spPr>
          <a:xfrm>
            <a:off x="721048" y="2996952"/>
            <a:ext cx="3240360" cy="309634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rgbClr val="FF0000"/>
                </a:solidFill>
              </a:rPr>
              <a:t>L’Islande se situe dans le nord de l’Atlantique. A cheval  entre la plaque nord-américaine et plaque eurasienne.</a:t>
            </a:r>
          </a:p>
          <a:p>
            <a:pPr algn="ctr"/>
            <a:r>
              <a:rPr lang="fr-BE" sz="2000" dirty="0">
                <a:solidFill>
                  <a:srgbClr val="FF0000"/>
                </a:solidFill>
              </a:rPr>
              <a:t>Ces deux plaques s’écartent à ce niveau d’environ 2 cm par an. </a:t>
            </a:r>
          </a:p>
          <a:p>
            <a:pPr algn="ctr"/>
            <a:r>
              <a:rPr lang="fr-BE" sz="2000" dirty="0">
                <a:solidFill>
                  <a:srgbClr val="FF0000"/>
                </a:solidFill>
              </a:rPr>
              <a:t>Ce type de mouvement entre 2 plaques</a:t>
            </a:r>
            <a:r>
              <a:rPr lang="fr-BE" dirty="0">
                <a:solidFill>
                  <a:srgbClr val="FF0000"/>
                </a:solidFill>
              </a:rPr>
              <a:t> s’appelle une</a:t>
            </a:r>
          </a:p>
          <a:p>
            <a:pPr algn="ctr"/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>
                <a:solidFill>
                  <a:srgbClr val="FF0000"/>
                </a:solidFill>
                <a:highlight>
                  <a:srgbClr val="FFFF99"/>
                </a:highlight>
              </a:rPr>
              <a:t>ACCRETION.</a:t>
            </a:r>
            <a:endParaRPr lang="fr-BE" dirty="0">
              <a:highlight>
                <a:srgbClr val="FFFF99"/>
              </a:highlight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21AA142-DF40-17C1-02E6-72B05376940C}"/>
              </a:ext>
            </a:extLst>
          </p:cNvPr>
          <p:cNvCxnSpPr>
            <a:cxnSpLocks/>
          </p:cNvCxnSpPr>
          <p:nvPr/>
        </p:nvCxnSpPr>
        <p:spPr>
          <a:xfrm flipH="1">
            <a:off x="6546076" y="1217841"/>
            <a:ext cx="584992" cy="11430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95066C5-AB17-DE4B-E2C2-CDE6AA1D51F8}"/>
              </a:ext>
            </a:extLst>
          </p:cNvPr>
          <p:cNvCxnSpPr>
            <a:cxnSpLocks/>
          </p:cNvCxnSpPr>
          <p:nvPr/>
        </p:nvCxnSpPr>
        <p:spPr>
          <a:xfrm flipH="1">
            <a:off x="6138912" y="547080"/>
            <a:ext cx="594496" cy="10457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C9B08A3-3A84-FEC8-EFB6-79860A92244F}"/>
              </a:ext>
            </a:extLst>
          </p:cNvPr>
          <p:cNvSpPr txBox="1"/>
          <p:nvPr/>
        </p:nvSpPr>
        <p:spPr>
          <a:xfrm>
            <a:off x="6723024" y="348258"/>
            <a:ext cx="152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ISLANDE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CD6A76-21B1-23EC-A6BC-DFF3DFFB1E35}"/>
              </a:ext>
            </a:extLst>
          </p:cNvPr>
          <p:cNvSpPr txBox="1"/>
          <p:nvPr/>
        </p:nvSpPr>
        <p:spPr>
          <a:xfrm>
            <a:off x="6840544" y="885272"/>
            <a:ext cx="152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cnrs.fr/cw/dossiers/dosgeol/01_decouvrir/01_extension/01_terrain/img/grandes/05a/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810000" cy="3952876"/>
          </a:xfrm>
          <a:prstGeom prst="rect">
            <a:avLst/>
          </a:prstGeom>
          <a:noFill/>
        </p:spPr>
      </p:pic>
      <p:pic>
        <p:nvPicPr>
          <p:cNvPr id="39942" name="Picture 6" descr="http://img.over-blog.com/475x317/4/03/04/08/svt-2/svt-3/svt-4/svt-5/svt-6/svt-7/svt-8/svst-9/svt-10/dors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0033" y="3231611"/>
            <a:ext cx="4524375" cy="3019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Forme libre 4"/>
          <p:cNvSpPr/>
          <p:nvPr/>
        </p:nvSpPr>
        <p:spPr>
          <a:xfrm>
            <a:off x="5436935" y="3231611"/>
            <a:ext cx="1584351" cy="3016789"/>
          </a:xfrm>
          <a:custGeom>
            <a:avLst/>
            <a:gdLst>
              <a:gd name="connsiteX0" fmla="*/ 1214236 w 1584351"/>
              <a:gd name="connsiteY0" fmla="*/ 12332 h 3016789"/>
              <a:gd name="connsiteX1" fmla="*/ 1312208 w 1584351"/>
              <a:gd name="connsiteY1" fmla="*/ 99418 h 3016789"/>
              <a:gd name="connsiteX2" fmla="*/ 1377522 w 1584351"/>
              <a:gd name="connsiteY2" fmla="*/ 132075 h 3016789"/>
              <a:gd name="connsiteX3" fmla="*/ 1410179 w 1584351"/>
              <a:gd name="connsiteY3" fmla="*/ 153846 h 3016789"/>
              <a:gd name="connsiteX4" fmla="*/ 1508151 w 1584351"/>
              <a:gd name="connsiteY4" fmla="*/ 175618 h 3016789"/>
              <a:gd name="connsiteX5" fmla="*/ 1573465 w 1584351"/>
              <a:gd name="connsiteY5" fmla="*/ 197389 h 3016789"/>
              <a:gd name="connsiteX6" fmla="*/ 1584351 w 1584351"/>
              <a:gd name="connsiteY6" fmla="*/ 480418 h 3016789"/>
              <a:gd name="connsiteX7" fmla="*/ 1562579 w 1584351"/>
              <a:gd name="connsiteY7" fmla="*/ 600160 h 3016789"/>
              <a:gd name="connsiteX8" fmla="*/ 1551694 w 1584351"/>
              <a:gd name="connsiteY8" fmla="*/ 654589 h 3016789"/>
              <a:gd name="connsiteX9" fmla="*/ 1529922 w 1584351"/>
              <a:gd name="connsiteY9" fmla="*/ 719903 h 3016789"/>
              <a:gd name="connsiteX10" fmla="*/ 1508151 w 1584351"/>
              <a:gd name="connsiteY10" fmla="*/ 785218 h 3016789"/>
              <a:gd name="connsiteX11" fmla="*/ 1497265 w 1584351"/>
              <a:gd name="connsiteY11" fmla="*/ 817875 h 3016789"/>
              <a:gd name="connsiteX12" fmla="*/ 1486379 w 1584351"/>
              <a:gd name="connsiteY12" fmla="*/ 850532 h 3016789"/>
              <a:gd name="connsiteX13" fmla="*/ 1442836 w 1584351"/>
              <a:gd name="connsiteY13" fmla="*/ 915846 h 3016789"/>
              <a:gd name="connsiteX14" fmla="*/ 1431951 w 1584351"/>
              <a:gd name="connsiteY14" fmla="*/ 948503 h 3016789"/>
              <a:gd name="connsiteX15" fmla="*/ 1388408 w 1584351"/>
              <a:gd name="connsiteY15" fmla="*/ 1002932 h 3016789"/>
              <a:gd name="connsiteX16" fmla="*/ 1377522 w 1584351"/>
              <a:gd name="connsiteY16" fmla="*/ 1035589 h 3016789"/>
              <a:gd name="connsiteX17" fmla="*/ 1344865 w 1584351"/>
              <a:gd name="connsiteY17" fmla="*/ 1046475 h 3016789"/>
              <a:gd name="connsiteX18" fmla="*/ 1312208 w 1584351"/>
              <a:gd name="connsiteY18" fmla="*/ 1068246 h 3016789"/>
              <a:gd name="connsiteX19" fmla="*/ 1279551 w 1584351"/>
              <a:gd name="connsiteY19" fmla="*/ 1079132 h 3016789"/>
              <a:gd name="connsiteX20" fmla="*/ 1246894 w 1584351"/>
              <a:gd name="connsiteY20" fmla="*/ 1100903 h 3016789"/>
              <a:gd name="connsiteX21" fmla="*/ 1094494 w 1584351"/>
              <a:gd name="connsiteY21" fmla="*/ 1122675 h 3016789"/>
              <a:gd name="connsiteX22" fmla="*/ 963865 w 1584351"/>
              <a:gd name="connsiteY22" fmla="*/ 1144446 h 3016789"/>
              <a:gd name="connsiteX23" fmla="*/ 898551 w 1584351"/>
              <a:gd name="connsiteY23" fmla="*/ 1166218 h 3016789"/>
              <a:gd name="connsiteX24" fmla="*/ 844122 w 1584351"/>
              <a:gd name="connsiteY24" fmla="*/ 1209760 h 3016789"/>
              <a:gd name="connsiteX25" fmla="*/ 789694 w 1584351"/>
              <a:gd name="connsiteY25" fmla="*/ 1253303 h 3016789"/>
              <a:gd name="connsiteX26" fmla="*/ 724379 w 1584351"/>
              <a:gd name="connsiteY26" fmla="*/ 1275075 h 3016789"/>
              <a:gd name="connsiteX27" fmla="*/ 702608 w 1584351"/>
              <a:gd name="connsiteY27" fmla="*/ 1307732 h 3016789"/>
              <a:gd name="connsiteX28" fmla="*/ 637294 w 1584351"/>
              <a:gd name="connsiteY28" fmla="*/ 1329503 h 3016789"/>
              <a:gd name="connsiteX29" fmla="*/ 604636 w 1584351"/>
              <a:gd name="connsiteY29" fmla="*/ 1351275 h 3016789"/>
              <a:gd name="connsiteX30" fmla="*/ 561094 w 1584351"/>
              <a:gd name="connsiteY30" fmla="*/ 1362160 h 3016789"/>
              <a:gd name="connsiteX31" fmla="*/ 484894 w 1584351"/>
              <a:gd name="connsiteY31" fmla="*/ 1383932 h 3016789"/>
              <a:gd name="connsiteX32" fmla="*/ 430465 w 1584351"/>
              <a:gd name="connsiteY32" fmla="*/ 1416589 h 3016789"/>
              <a:gd name="connsiteX33" fmla="*/ 365151 w 1584351"/>
              <a:gd name="connsiteY33" fmla="*/ 1449246 h 3016789"/>
              <a:gd name="connsiteX34" fmla="*/ 321608 w 1584351"/>
              <a:gd name="connsiteY34" fmla="*/ 1503675 h 3016789"/>
              <a:gd name="connsiteX35" fmla="*/ 310722 w 1584351"/>
              <a:gd name="connsiteY35" fmla="*/ 1536332 h 3016789"/>
              <a:gd name="connsiteX36" fmla="*/ 288951 w 1584351"/>
              <a:gd name="connsiteY36" fmla="*/ 1568989 h 3016789"/>
              <a:gd name="connsiteX37" fmla="*/ 267179 w 1584351"/>
              <a:gd name="connsiteY37" fmla="*/ 1634303 h 3016789"/>
              <a:gd name="connsiteX38" fmla="*/ 245408 w 1584351"/>
              <a:gd name="connsiteY38" fmla="*/ 1699618 h 3016789"/>
              <a:gd name="connsiteX39" fmla="*/ 212751 w 1584351"/>
              <a:gd name="connsiteY39" fmla="*/ 1764932 h 3016789"/>
              <a:gd name="connsiteX40" fmla="*/ 158322 w 1584351"/>
              <a:gd name="connsiteY40" fmla="*/ 1808475 h 3016789"/>
              <a:gd name="connsiteX41" fmla="*/ 114779 w 1584351"/>
              <a:gd name="connsiteY41" fmla="*/ 1884675 h 3016789"/>
              <a:gd name="connsiteX42" fmla="*/ 82122 w 1584351"/>
              <a:gd name="connsiteY42" fmla="*/ 1939103 h 3016789"/>
              <a:gd name="connsiteX43" fmla="*/ 38579 w 1584351"/>
              <a:gd name="connsiteY43" fmla="*/ 2026189 h 3016789"/>
              <a:gd name="connsiteX44" fmla="*/ 27694 w 1584351"/>
              <a:gd name="connsiteY44" fmla="*/ 2287446 h 3016789"/>
              <a:gd name="connsiteX45" fmla="*/ 49465 w 1584351"/>
              <a:gd name="connsiteY45" fmla="*/ 2352760 h 3016789"/>
              <a:gd name="connsiteX46" fmla="*/ 71236 w 1584351"/>
              <a:gd name="connsiteY46" fmla="*/ 2385418 h 3016789"/>
              <a:gd name="connsiteX47" fmla="*/ 114779 w 1584351"/>
              <a:gd name="connsiteY47" fmla="*/ 2483389 h 3016789"/>
              <a:gd name="connsiteX48" fmla="*/ 136551 w 1584351"/>
              <a:gd name="connsiteY48" fmla="*/ 2505160 h 3016789"/>
              <a:gd name="connsiteX49" fmla="*/ 180094 w 1584351"/>
              <a:gd name="connsiteY49" fmla="*/ 2559589 h 3016789"/>
              <a:gd name="connsiteX50" fmla="*/ 201865 w 1584351"/>
              <a:gd name="connsiteY50" fmla="*/ 2592246 h 3016789"/>
              <a:gd name="connsiteX51" fmla="*/ 267179 w 1584351"/>
              <a:gd name="connsiteY51" fmla="*/ 2614018 h 3016789"/>
              <a:gd name="connsiteX52" fmla="*/ 299836 w 1584351"/>
              <a:gd name="connsiteY52" fmla="*/ 2624903 h 3016789"/>
              <a:gd name="connsiteX53" fmla="*/ 321608 w 1584351"/>
              <a:gd name="connsiteY53" fmla="*/ 2646675 h 3016789"/>
              <a:gd name="connsiteX54" fmla="*/ 397808 w 1584351"/>
              <a:gd name="connsiteY54" fmla="*/ 2668446 h 3016789"/>
              <a:gd name="connsiteX55" fmla="*/ 430465 w 1584351"/>
              <a:gd name="connsiteY55" fmla="*/ 2690218 h 3016789"/>
              <a:gd name="connsiteX56" fmla="*/ 474008 w 1584351"/>
              <a:gd name="connsiteY56" fmla="*/ 2701103 h 3016789"/>
              <a:gd name="connsiteX57" fmla="*/ 506665 w 1584351"/>
              <a:gd name="connsiteY57" fmla="*/ 2711989 h 3016789"/>
              <a:gd name="connsiteX58" fmla="*/ 528436 w 1584351"/>
              <a:gd name="connsiteY58" fmla="*/ 2809960 h 3016789"/>
              <a:gd name="connsiteX59" fmla="*/ 517551 w 1584351"/>
              <a:gd name="connsiteY59" fmla="*/ 2864389 h 3016789"/>
              <a:gd name="connsiteX60" fmla="*/ 474008 w 1584351"/>
              <a:gd name="connsiteY60" fmla="*/ 2951475 h 3016789"/>
              <a:gd name="connsiteX61" fmla="*/ 463122 w 1584351"/>
              <a:gd name="connsiteY61" fmla="*/ 3016789 h 301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84351" h="3016789">
                <a:moveTo>
                  <a:pt x="1214236" y="12332"/>
                </a:moveTo>
                <a:cubicBezTo>
                  <a:pt x="1288354" y="61741"/>
                  <a:pt x="1200364" y="0"/>
                  <a:pt x="1312208" y="99418"/>
                </a:cubicBezTo>
                <a:cubicBezTo>
                  <a:pt x="1352315" y="135069"/>
                  <a:pt x="1334293" y="110461"/>
                  <a:pt x="1377522" y="132075"/>
                </a:cubicBezTo>
                <a:cubicBezTo>
                  <a:pt x="1389224" y="137926"/>
                  <a:pt x="1398477" y="147995"/>
                  <a:pt x="1410179" y="153846"/>
                </a:cubicBezTo>
                <a:cubicBezTo>
                  <a:pt x="1441326" y="169419"/>
                  <a:pt x="1474700" y="167255"/>
                  <a:pt x="1508151" y="175618"/>
                </a:cubicBezTo>
                <a:cubicBezTo>
                  <a:pt x="1530415" y="181184"/>
                  <a:pt x="1573465" y="197389"/>
                  <a:pt x="1573465" y="197389"/>
                </a:cubicBezTo>
                <a:cubicBezTo>
                  <a:pt x="1577094" y="291732"/>
                  <a:pt x="1584351" y="386005"/>
                  <a:pt x="1584351" y="480418"/>
                </a:cubicBezTo>
                <a:cubicBezTo>
                  <a:pt x="1584351" y="581000"/>
                  <a:pt x="1577888" y="538922"/>
                  <a:pt x="1562579" y="600160"/>
                </a:cubicBezTo>
                <a:cubicBezTo>
                  <a:pt x="1558092" y="618110"/>
                  <a:pt x="1556562" y="636739"/>
                  <a:pt x="1551694" y="654589"/>
                </a:cubicBezTo>
                <a:cubicBezTo>
                  <a:pt x="1545656" y="676729"/>
                  <a:pt x="1537179" y="698132"/>
                  <a:pt x="1529922" y="719903"/>
                </a:cubicBezTo>
                <a:lnTo>
                  <a:pt x="1508151" y="785218"/>
                </a:lnTo>
                <a:lnTo>
                  <a:pt x="1497265" y="817875"/>
                </a:lnTo>
                <a:cubicBezTo>
                  <a:pt x="1493636" y="828761"/>
                  <a:pt x="1492744" y="840985"/>
                  <a:pt x="1486379" y="850532"/>
                </a:cubicBezTo>
                <a:lnTo>
                  <a:pt x="1442836" y="915846"/>
                </a:lnTo>
                <a:cubicBezTo>
                  <a:pt x="1439208" y="926732"/>
                  <a:pt x="1437854" y="938664"/>
                  <a:pt x="1431951" y="948503"/>
                </a:cubicBezTo>
                <a:cubicBezTo>
                  <a:pt x="1371195" y="1049765"/>
                  <a:pt x="1453773" y="872202"/>
                  <a:pt x="1388408" y="1002932"/>
                </a:cubicBezTo>
                <a:cubicBezTo>
                  <a:pt x="1383276" y="1013195"/>
                  <a:pt x="1385636" y="1027475"/>
                  <a:pt x="1377522" y="1035589"/>
                </a:cubicBezTo>
                <a:cubicBezTo>
                  <a:pt x="1369408" y="1043703"/>
                  <a:pt x="1355128" y="1041343"/>
                  <a:pt x="1344865" y="1046475"/>
                </a:cubicBezTo>
                <a:cubicBezTo>
                  <a:pt x="1333163" y="1052326"/>
                  <a:pt x="1323910" y="1062395"/>
                  <a:pt x="1312208" y="1068246"/>
                </a:cubicBezTo>
                <a:cubicBezTo>
                  <a:pt x="1301945" y="1073378"/>
                  <a:pt x="1289814" y="1074000"/>
                  <a:pt x="1279551" y="1079132"/>
                </a:cubicBezTo>
                <a:cubicBezTo>
                  <a:pt x="1267849" y="1084983"/>
                  <a:pt x="1259306" y="1096766"/>
                  <a:pt x="1246894" y="1100903"/>
                </a:cubicBezTo>
                <a:cubicBezTo>
                  <a:pt x="1227120" y="1107494"/>
                  <a:pt x="1104874" y="1121118"/>
                  <a:pt x="1094494" y="1122675"/>
                </a:cubicBezTo>
                <a:cubicBezTo>
                  <a:pt x="1050839" y="1129223"/>
                  <a:pt x="1005743" y="1130486"/>
                  <a:pt x="963865" y="1144446"/>
                </a:cubicBezTo>
                <a:lnTo>
                  <a:pt x="898551" y="1166218"/>
                </a:lnTo>
                <a:cubicBezTo>
                  <a:pt x="845973" y="1218793"/>
                  <a:pt x="912795" y="1154821"/>
                  <a:pt x="844122" y="1209760"/>
                </a:cubicBezTo>
                <a:cubicBezTo>
                  <a:pt x="815845" y="1232382"/>
                  <a:pt x="827392" y="1236549"/>
                  <a:pt x="789694" y="1253303"/>
                </a:cubicBezTo>
                <a:cubicBezTo>
                  <a:pt x="768723" y="1262624"/>
                  <a:pt x="724379" y="1275075"/>
                  <a:pt x="724379" y="1275075"/>
                </a:cubicBezTo>
                <a:cubicBezTo>
                  <a:pt x="717122" y="1285961"/>
                  <a:pt x="713702" y="1300798"/>
                  <a:pt x="702608" y="1307732"/>
                </a:cubicBezTo>
                <a:cubicBezTo>
                  <a:pt x="683147" y="1319895"/>
                  <a:pt x="637294" y="1329503"/>
                  <a:pt x="637294" y="1329503"/>
                </a:cubicBezTo>
                <a:cubicBezTo>
                  <a:pt x="626408" y="1336760"/>
                  <a:pt x="616661" y="1346121"/>
                  <a:pt x="604636" y="1351275"/>
                </a:cubicBezTo>
                <a:cubicBezTo>
                  <a:pt x="590885" y="1357168"/>
                  <a:pt x="575479" y="1358050"/>
                  <a:pt x="561094" y="1362160"/>
                </a:cubicBezTo>
                <a:cubicBezTo>
                  <a:pt x="451738" y="1393404"/>
                  <a:pt x="621062" y="1349889"/>
                  <a:pt x="484894" y="1383932"/>
                </a:cubicBezTo>
                <a:cubicBezTo>
                  <a:pt x="442368" y="1426456"/>
                  <a:pt x="486990" y="1388326"/>
                  <a:pt x="430465" y="1416589"/>
                </a:cubicBezTo>
                <a:cubicBezTo>
                  <a:pt x="346056" y="1458793"/>
                  <a:pt x="447235" y="1421884"/>
                  <a:pt x="365151" y="1449246"/>
                </a:cubicBezTo>
                <a:cubicBezTo>
                  <a:pt x="344900" y="1469497"/>
                  <a:pt x="335341" y="1476210"/>
                  <a:pt x="321608" y="1503675"/>
                </a:cubicBezTo>
                <a:cubicBezTo>
                  <a:pt x="316476" y="1513938"/>
                  <a:pt x="315854" y="1526069"/>
                  <a:pt x="310722" y="1536332"/>
                </a:cubicBezTo>
                <a:cubicBezTo>
                  <a:pt x="304871" y="1548034"/>
                  <a:pt x="294264" y="1557034"/>
                  <a:pt x="288951" y="1568989"/>
                </a:cubicBezTo>
                <a:cubicBezTo>
                  <a:pt x="279630" y="1589960"/>
                  <a:pt x="274436" y="1612532"/>
                  <a:pt x="267179" y="1634303"/>
                </a:cubicBezTo>
                <a:lnTo>
                  <a:pt x="245408" y="1699618"/>
                </a:lnTo>
                <a:cubicBezTo>
                  <a:pt x="233911" y="1734108"/>
                  <a:pt x="236866" y="1734788"/>
                  <a:pt x="212751" y="1764932"/>
                </a:cubicBezTo>
                <a:cubicBezTo>
                  <a:pt x="195026" y="1787088"/>
                  <a:pt x="182567" y="1792311"/>
                  <a:pt x="158322" y="1808475"/>
                </a:cubicBezTo>
                <a:cubicBezTo>
                  <a:pt x="136459" y="1841270"/>
                  <a:pt x="131351" y="1846007"/>
                  <a:pt x="114779" y="1884675"/>
                </a:cubicBezTo>
                <a:cubicBezTo>
                  <a:pt x="93582" y="1934135"/>
                  <a:pt x="118329" y="1902898"/>
                  <a:pt x="82122" y="1939103"/>
                </a:cubicBezTo>
                <a:cubicBezTo>
                  <a:pt x="57106" y="2014155"/>
                  <a:pt x="76579" y="1988191"/>
                  <a:pt x="38579" y="2026189"/>
                </a:cubicBezTo>
                <a:cubicBezTo>
                  <a:pt x="0" y="2141928"/>
                  <a:pt x="4482" y="2101749"/>
                  <a:pt x="27694" y="2287446"/>
                </a:cubicBezTo>
                <a:cubicBezTo>
                  <a:pt x="30540" y="2310218"/>
                  <a:pt x="36736" y="2333665"/>
                  <a:pt x="49465" y="2352760"/>
                </a:cubicBezTo>
                <a:cubicBezTo>
                  <a:pt x="56722" y="2363646"/>
                  <a:pt x="65922" y="2373462"/>
                  <a:pt x="71236" y="2385418"/>
                </a:cubicBezTo>
                <a:cubicBezTo>
                  <a:pt x="101443" y="2453383"/>
                  <a:pt x="77829" y="2437202"/>
                  <a:pt x="114779" y="2483389"/>
                </a:cubicBezTo>
                <a:cubicBezTo>
                  <a:pt x="121190" y="2491403"/>
                  <a:pt x="129294" y="2497903"/>
                  <a:pt x="136551" y="2505160"/>
                </a:cubicBezTo>
                <a:cubicBezTo>
                  <a:pt x="157742" y="2568738"/>
                  <a:pt x="130855" y="2510351"/>
                  <a:pt x="180094" y="2559589"/>
                </a:cubicBezTo>
                <a:cubicBezTo>
                  <a:pt x="189345" y="2568840"/>
                  <a:pt x="190771" y="2585312"/>
                  <a:pt x="201865" y="2592246"/>
                </a:cubicBezTo>
                <a:cubicBezTo>
                  <a:pt x="221326" y="2604409"/>
                  <a:pt x="245408" y="2606761"/>
                  <a:pt x="267179" y="2614018"/>
                </a:cubicBezTo>
                <a:lnTo>
                  <a:pt x="299836" y="2624903"/>
                </a:lnTo>
                <a:cubicBezTo>
                  <a:pt x="307093" y="2632160"/>
                  <a:pt x="312807" y="2641395"/>
                  <a:pt x="321608" y="2646675"/>
                </a:cubicBezTo>
                <a:cubicBezTo>
                  <a:pt x="332760" y="2653366"/>
                  <a:pt x="389679" y="2666414"/>
                  <a:pt x="397808" y="2668446"/>
                </a:cubicBezTo>
                <a:cubicBezTo>
                  <a:pt x="408694" y="2675703"/>
                  <a:pt x="418440" y="2685064"/>
                  <a:pt x="430465" y="2690218"/>
                </a:cubicBezTo>
                <a:cubicBezTo>
                  <a:pt x="444216" y="2696111"/>
                  <a:pt x="459623" y="2696993"/>
                  <a:pt x="474008" y="2701103"/>
                </a:cubicBezTo>
                <a:cubicBezTo>
                  <a:pt x="485041" y="2704255"/>
                  <a:pt x="495779" y="2708360"/>
                  <a:pt x="506665" y="2711989"/>
                </a:cubicBezTo>
                <a:cubicBezTo>
                  <a:pt x="517891" y="2745667"/>
                  <a:pt x="528436" y="2771640"/>
                  <a:pt x="528436" y="2809960"/>
                </a:cubicBezTo>
                <a:cubicBezTo>
                  <a:pt x="528436" y="2828462"/>
                  <a:pt x="522419" y="2846539"/>
                  <a:pt x="517551" y="2864389"/>
                </a:cubicBezTo>
                <a:cubicBezTo>
                  <a:pt x="498789" y="2933184"/>
                  <a:pt x="509209" y="2916273"/>
                  <a:pt x="474008" y="2951475"/>
                </a:cubicBezTo>
                <a:cubicBezTo>
                  <a:pt x="462410" y="3009461"/>
                  <a:pt x="463122" y="2987401"/>
                  <a:pt x="463122" y="3016789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6228184" y="3933056"/>
            <a:ext cx="432048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4860032" y="5229200"/>
            <a:ext cx="432048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7164288" y="3933056"/>
            <a:ext cx="50405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652120" y="5229200"/>
            <a:ext cx="50405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9488F633-532A-BAC0-A9D3-9F8E4F7E7A2E}"/>
              </a:ext>
            </a:extLst>
          </p:cNvPr>
          <p:cNvSpPr txBox="1"/>
          <p:nvPr/>
        </p:nvSpPr>
        <p:spPr>
          <a:xfrm>
            <a:off x="1255729" y="4674191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rgbClr val="FF0000"/>
                </a:solidFill>
              </a:rPr>
              <a:t>RIFT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225DCE2-7C28-020D-E65B-DA6A4C23D776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1939805" y="2780928"/>
            <a:ext cx="555604" cy="1893263"/>
          </a:xfrm>
          <a:prstGeom prst="straightConnector1">
            <a:avLst/>
          </a:prstGeom>
          <a:ln w="7620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2FE6A3C-4404-015A-0C3B-90DCE4D6AF90}"/>
              </a:ext>
            </a:extLst>
          </p:cNvPr>
          <p:cNvSpPr txBox="1"/>
          <p:nvPr/>
        </p:nvSpPr>
        <p:spPr>
          <a:xfrm>
            <a:off x="5724128" y="1441246"/>
            <a:ext cx="3025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>
                <a:solidFill>
                  <a:srgbClr val="FF0000"/>
                </a:solidFill>
              </a:rPr>
              <a:t>DORSALE </a:t>
            </a:r>
          </a:p>
          <a:p>
            <a:pPr algn="ctr"/>
            <a:r>
              <a:rPr lang="fr-BE" sz="3200" dirty="0">
                <a:solidFill>
                  <a:srgbClr val="FF0000"/>
                </a:solidFill>
              </a:rPr>
              <a:t>médio -atlantique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65F03CC-6069-DCA3-E735-B060653AD70E}"/>
              </a:ext>
            </a:extLst>
          </p:cNvPr>
          <p:cNvCxnSpPr>
            <a:cxnSpLocks/>
            <a:endCxn id="5" idx="32"/>
          </p:cNvCxnSpPr>
          <p:nvPr/>
        </p:nvCxnSpPr>
        <p:spPr>
          <a:xfrm flipH="1">
            <a:off x="5867400" y="2518464"/>
            <a:ext cx="714895" cy="2129736"/>
          </a:xfrm>
          <a:prstGeom prst="straightConnector1">
            <a:avLst/>
          </a:prstGeom>
          <a:ln w="7620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20EAAC5-6FFA-61B0-4DAB-0580B75A1282}"/>
              </a:ext>
            </a:extLst>
          </p:cNvPr>
          <p:cNvCxnSpPr>
            <a:cxnSpLocks/>
          </p:cNvCxnSpPr>
          <p:nvPr/>
        </p:nvCxnSpPr>
        <p:spPr>
          <a:xfrm flipH="1">
            <a:off x="3059832" y="2276872"/>
            <a:ext cx="64807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2F9E392-2536-E9F1-41F6-AA9D5D4B82FA}"/>
              </a:ext>
            </a:extLst>
          </p:cNvPr>
          <p:cNvCxnSpPr>
            <a:cxnSpLocks/>
          </p:cNvCxnSpPr>
          <p:nvPr/>
        </p:nvCxnSpPr>
        <p:spPr>
          <a:xfrm>
            <a:off x="3779912" y="2276872"/>
            <a:ext cx="36004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3A19677-15E8-A3EE-97A1-E36A2E604E08}"/>
              </a:ext>
            </a:extLst>
          </p:cNvPr>
          <p:cNvCxnSpPr>
            <a:cxnSpLocks/>
          </p:cNvCxnSpPr>
          <p:nvPr/>
        </p:nvCxnSpPr>
        <p:spPr>
          <a:xfrm flipH="1">
            <a:off x="931693" y="3501008"/>
            <a:ext cx="64807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139F874-4E8C-3904-AF35-E4AC174C4A25}"/>
              </a:ext>
            </a:extLst>
          </p:cNvPr>
          <p:cNvCxnSpPr>
            <a:cxnSpLocks/>
          </p:cNvCxnSpPr>
          <p:nvPr/>
        </p:nvCxnSpPr>
        <p:spPr>
          <a:xfrm>
            <a:off x="1579765" y="3501008"/>
            <a:ext cx="36004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2E07A8D-6D4A-4249-3C87-044A74CEABCC}"/>
              </a:ext>
            </a:extLst>
          </p:cNvPr>
          <p:cNvCxnSpPr>
            <a:cxnSpLocks/>
          </p:cNvCxnSpPr>
          <p:nvPr/>
        </p:nvCxnSpPr>
        <p:spPr>
          <a:xfrm flipH="1">
            <a:off x="2623881" y="836712"/>
            <a:ext cx="64807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02645C6C-7A42-336A-319F-5FA271A73FD4}"/>
              </a:ext>
            </a:extLst>
          </p:cNvPr>
          <p:cNvCxnSpPr>
            <a:cxnSpLocks/>
          </p:cNvCxnSpPr>
          <p:nvPr/>
        </p:nvCxnSpPr>
        <p:spPr>
          <a:xfrm>
            <a:off x="3271953" y="836712"/>
            <a:ext cx="36004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364DE91A-FC55-6E2E-3C7C-F8B725E25DAB}"/>
              </a:ext>
            </a:extLst>
          </p:cNvPr>
          <p:cNvSpPr/>
          <p:nvPr/>
        </p:nvSpPr>
        <p:spPr>
          <a:xfrm>
            <a:off x="948267" y="338667"/>
            <a:ext cx="2685512" cy="3804355"/>
          </a:xfrm>
          <a:custGeom>
            <a:avLst/>
            <a:gdLst>
              <a:gd name="connsiteX0" fmla="*/ 0 w 2685512"/>
              <a:gd name="connsiteY0" fmla="*/ 3804355 h 3804355"/>
              <a:gd name="connsiteX1" fmla="*/ 327377 w 2685512"/>
              <a:gd name="connsiteY1" fmla="*/ 3386666 h 3804355"/>
              <a:gd name="connsiteX2" fmla="*/ 733777 w 2685512"/>
              <a:gd name="connsiteY2" fmla="*/ 2889955 h 3804355"/>
              <a:gd name="connsiteX3" fmla="*/ 1411111 w 2685512"/>
              <a:gd name="connsiteY3" fmla="*/ 2573866 h 3804355"/>
              <a:gd name="connsiteX4" fmla="*/ 1591733 w 2685512"/>
              <a:gd name="connsiteY4" fmla="*/ 2472266 h 3804355"/>
              <a:gd name="connsiteX5" fmla="*/ 1727200 w 2685512"/>
              <a:gd name="connsiteY5" fmla="*/ 2246489 h 3804355"/>
              <a:gd name="connsiteX6" fmla="*/ 1873955 w 2685512"/>
              <a:gd name="connsiteY6" fmla="*/ 2156177 h 3804355"/>
              <a:gd name="connsiteX7" fmla="*/ 2336800 w 2685512"/>
              <a:gd name="connsiteY7" fmla="*/ 2201333 h 3804355"/>
              <a:gd name="connsiteX8" fmla="*/ 2607733 w 2685512"/>
              <a:gd name="connsiteY8" fmla="*/ 2302933 h 3804355"/>
              <a:gd name="connsiteX9" fmla="*/ 2065866 w 2685512"/>
              <a:gd name="connsiteY9" fmla="*/ 2720622 h 3804355"/>
              <a:gd name="connsiteX10" fmla="*/ 1614311 w 2685512"/>
              <a:gd name="connsiteY10" fmla="*/ 3036711 h 3804355"/>
              <a:gd name="connsiteX11" fmla="*/ 2573866 w 2685512"/>
              <a:gd name="connsiteY11" fmla="*/ 2325511 h 3804355"/>
              <a:gd name="connsiteX12" fmla="*/ 2664177 w 2685512"/>
              <a:gd name="connsiteY12" fmla="*/ 1749777 h 3804355"/>
              <a:gd name="connsiteX13" fmla="*/ 2675466 w 2685512"/>
              <a:gd name="connsiteY13" fmla="*/ 1275644 h 3804355"/>
              <a:gd name="connsiteX14" fmla="*/ 2540000 w 2685512"/>
              <a:gd name="connsiteY14" fmla="*/ 1140177 h 3804355"/>
              <a:gd name="connsiteX15" fmla="*/ 2517422 w 2685512"/>
              <a:gd name="connsiteY15" fmla="*/ 1027289 h 3804355"/>
              <a:gd name="connsiteX16" fmla="*/ 2280355 w 2685512"/>
              <a:gd name="connsiteY16" fmla="*/ 857955 h 3804355"/>
              <a:gd name="connsiteX17" fmla="*/ 2302933 w 2685512"/>
              <a:gd name="connsiteY17" fmla="*/ 812800 h 3804355"/>
              <a:gd name="connsiteX18" fmla="*/ 2088444 w 2685512"/>
              <a:gd name="connsiteY18" fmla="*/ 632177 h 3804355"/>
              <a:gd name="connsiteX19" fmla="*/ 2348089 w 2685512"/>
              <a:gd name="connsiteY19" fmla="*/ 0 h 380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5512" h="3804355">
                <a:moveTo>
                  <a:pt x="0" y="3804355"/>
                </a:moveTo>
                <a:cubicBezTo>
                  <a:pt x="102540" y="3671710"/>
                  <a:pt x="205081" y="3539066"/>
                  <a:pt x="327377" y="3386666"/>
                </a:cubicBezTo>
                <a:cubicBezTo>
                  <a:pt x="449673" y="3234266"/>
                  <a:pt x="553155" y="3025422"/>
                  <a:pt x="733777" y="2889955"/>
                </a:cubicBezTo>
                <a:cubicBezTo>
                  <a:pt x="914399" y="2754488"/>
                  <a:pt x="1268118" y="2643481"/>
                  <a:pt x="1411111" y="2573866"/>
                </a:cubicBezTo>
                <a:cubicBezTo>
                  <a:pt x="1554104" y="2504251"/>
                  <a:pt x="1539052" y="2526829"/>
                  <a:pt x="1591733" y="2472266"/>
                </a:cubicBezTo>
                <a:cubicBezTo>
                  <a:pt x="1644414" y="2417703"/>
                  <a:pt x="1680163" y="2299170"/>
                  <a:pt x="1727200" y="2246489"/>
                </a:cubicBezTo>
                <a:cubicBezTo>
                  <a:pt x="1774237" y="2193808"/>
                  <a:pt x="1772355" y="2163703"/>
                  <a:pt x="1873955" y="2156177"/>
                </a:cubicBezTo>
                <a:cubicBezTo>
                  <a:pt x="1975555" y="2148651"/>
                  <a:pt x="2214504" y="2176874"/>
                  <a:pt x="2336800" y="2201333"/>
                </a:cubicBezTo>
                <a:cubicBezTo>
                  <a:pt x="2459096" y="2225792"/>
                  <a:pt x="2652889" y="2216385"/>
                  <a:pt x="2607733" y="2302933"/>
                </a:cubicBezTo>
                <a:cubicBezTo>
                  <a:pt x="2562577" y="2389481"/>
                  <a:pt x="2231436" y="2598326"/>
                  <a:pt x="2065866" y="2720622"/>
                </a:cubicBezTo>
                <a:cubicBezTo>
                  <a:pt x="1900296" y="2842918"/>
                  <a:pt x="1529644" y="3102563"/>
                  <a:pt x="1614311" y="3036711"/>
                </a:cubicBezTo>
                <a:cubicBezTo>
                  <a:pt x="1698978" y="2970859"/>
                  <a:pt x="2398888" y="2540000"/>
                  <a:pt x="2573866" y="2325511"/>
                </a:cubicBezTo>
                <a:cubicBezTo>
                  <a:pt x="2748844" y="2111022"/>
                  <a:pt x="2647244" y="1924755"/>
                  <a:pt x="2664177" y="1749777"/>
                </a:cubicBezTo>
                <a:cubicBezTo>
                  <a:pt x="2681110" y="1574799"/>
                  <a:pt x="2696162" y="1377244"/>
                  <a:pt x="2675466" y="1275644"/>
                </a:cubicBezTo>
                <a:cubicBezTo>
                  <a:pt x="2654770" y="1174044"/>
                  <a:pt x="2566341" y="1181569"/>
                  <a:pt x="2540000" y="1140177"/>
                </a:cubicBezTo>
                <a:cubicBezTo>
                  <a:pt x="2513659" y="1098785"/>
                  <a:pt x="2560696" y="1074326"/>
                  <a:pt x="2517422" y="1027289"/>
                </a:cubicBezTo>
                <a:cubicBezTo>
                  <a:pt x="2474148" y="980252"/>
                  <a:pt x="2316103" y="893703"/>
                  <a:pt x="2280355" y="857955"/>
                </a:cubicBezTo>
                <a:cubicBezTo>
                  <a:pt x="2244607" y="822207"/>
                  <a:pt x="2334918" y="850430"/>
                  <a:pt x="2302933" y="812800"/>
                </a:cubicBezTo>
                <a:cubicBezTo>
                  <a:pt x="2270948" y="775170"/>
                  <a:pt x="2080918" y="767644"/>
                  <a:pt x="2088444" y="632177"/>
                </a:cubicBezTo>
                <a:cubicBezTo>
                  <a:pt x="2095970" y="496710"/>
                  <a:pt x="2222029" y="248355"/>
                  <a:pt x="2348089" y="0"/>
                </a:cubicBezTo>
              </a:path>
            </a:pathLst>
          </a:cu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98BAE9-DB7D-FA06-1BA7-E14B0F74AD98}"/>
              </a:ext>
            </a:extLst>
          </p:cNvPr>
          <p:cNvSpPr txBox="1"/>
          <p:nvPr/>
        </p:nvSpPr>
        <p:spPr>
          <a:xfrm>
            <a:off x="6881628" y="2797188"/>
            <a:ext cx="168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00B050"/>
                </a:solidFill>
              </a:rPr>
              <a:t>Islande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219EDE2-767B-600C-579F-E48CBB772B65}"/>
              </a:ext>
            </a:extLst>
          </p:cNvPr>
          <p:cNvCxnSpPr>
            <a:cxnSpLocks/>
          </p:cNvCxnSpPr>
          <p:nvPr/>
        </p:nvCxnSpPr>
        <p:spPr>
          <a:xfrm flipH="1">
            <a:off x="6668549" y="2978557"/>
            <a:ext cx="652070" cy="28784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1" grpId="0"/>
      <p:bldP spid="22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870631-E70B-D4FD-A305-D5C8EA75DEFE}"/>
              </a:ext>
            </a:extLst>
          </p:cNvPr>
          <p:cNvSpPr/>
          <p:nvPr/>
        </p:nvSpPr>
        <p:spPr>
          <a:xfrm>
            <a:off x="683568" y="443111"/>
            <a:ext cx="7920880" cy="1329705"/>
          </a:xfrm>
          <a:prstGeom prst="rect">
            <a:avLst/>
          </a:prstGeom>
          <a:solidFill>
            <a:srgbClr val="FFFF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FF0066"/>
                </a:solidFill>
              </a:rPr>
              <a:t>Un rift est un fossé d’effondrement entre deux plaques qui s’écartent</a:t>
            </a:r>
          </a:p>
          <a:p>
            <a:pPr algn="ctr"/>
            <a:r>
              <a:rPr lang="fr-BE" dirty="0">
                <a:solidFill>
                  <a:srgbClr val="FF0066"/>
                </a:solidFill>
              </a:rPr>
              <a:t> On l’appelle aussi graben .</a:t>
            </a:r>
          </a:p>
          <a:p>
            <a:pPr algn="ctr"/>
            <a:r>
              <a:rPr lang="fr-BE" dirty="0">
                <a:solidFill>
                  <a:srgbClr val="FF0066"/>
                </a:solidFill>
              </a:rPr>
              <a:t>L’étirement de chaque côté de la lithosphère*entraîne la formation d’un fossé avec paliers. Des volcans et des épanchements de lave apparaissent le long des fractures.</a:t>
            </a:r>
          </a:p>
          <a:p>
            <a:pPr algn="ctr"/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59A5F1-2866-0DF8-6D1D-A1B4D77A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934694" cy="326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6DD1567-A052-8C8F-2A83-13CA232655E2}"/>
              </a:ext>
            </a:extLst>
          </p:cNvPr>
          <p:cNvSpPr txBox="1"/>
          <p:nvPr/>
        </p:nvSpPr>
        <p:spPr>
          <a:xfrm>
            <a:off x="6804248" y="5942010"/>
            <a:ext cx="205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http://www2.ggl.ulaval.ca/</a:t>
            </a:r>
            <a:endParaRPr lang="fr-BE" sz="1400" dirty="0"/>
          </a:p>
        </p:txBody>
      </p:sp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3821BE44-BB4C-B13E-0A5E-712A42774CFD}"/>
              </a:ext>
            </a:extLst>
          </p:cNvPr>
          <p:cNvSpPr/>
          <p:nvPr/>
        </p:nvSpPr>
        <p:spPr>
          <a:xfrm>
            <a:off x="564420" y="3622973"/>
            <a:ext cx="2016224" cy="864096"/>
          </a:xfrm>
          <a:prstGeom prst="leftArrow">
            <a:avLst/>
          </a:prstGeom>
          <a:solidFill>
            <a:srgbClr val="FF0066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8F41E399-289A-11DD-382A-4415C7B9DCA5}"/>
              </a:ext>
            </a:extLst>
          </p:cNvPr>
          <p:cNvSpPr/>
          <p:nvPr/>
        </p:nvSpPr>
        <p:spPr>
          <a:xfrm rot="10800000">
            <a:off x="5148064" y="3622973"/>
            <a:ext cx="2016224" cy="864096"/>
          </a:xfrm>
          <a:prstGeom prst="leftArrow">
            <a:avLst/>
          </a:prstGeom>
          <a:solidFill>
            <a:srgbClr val="FF0066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260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A54DE8B-F721-E8E9-0C7F-1E573B75AD0F}"/>
              </a:ext>
            </a:extLst>
          </p:cNvPr>
          <p:cNvSpPr txBox="1"/>
          <p:nvPr/>
        </p:nvSpPr>
        <p:spPr>
          <a:xfrm>
            <a:off x="323528" y="692696"/>
            <a:ext cx="3096344" cy="2215991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FF0000"/>
                </a:solidFill>
              </a:rPr>
              <a:t>En plus d’être située à l’intersection de 2 plaques tectoniques divergentes, l’Islande  est aussi un </a:t>
            </a:r>
            <a:r>
              <a:rPr lang="fr-BE" sz="2400" dirty="0">
                <a:solidFill>
                  <a:srgbClr val="FF0000"/>
                </a:solidFill>
                <a:highlight>
                  <a:srgbClr val="FFFF99"/>
                </a:highlight>
              </a:rPr>
              <a:t>POINT CHAUD</a:t>
            </a:r>
            <a:r>
              <a:rPr lang="fr-BE" sz="2400" dirty="0">
                <a:solidFill>
                  <a:srgbClr val="FF0000"/>
                </a:solidFill>
              </a:rPr>
              <a:t>. </a:t>
            </a:r>
          </a:p>
          <a:p>
            <a:endParaRPr lang="fr-BE" dirty="0"/>
          </a:p>
        </p:txBody>
      </p:sp>
      <p:pic>
        <p:nvPicPr>
          <p:cNvPr id="1026" name="Picture 2" descr="Islande : les raisons de l'emballement d'un volcan - Sciences et Avenir">
            <a:extLst>
              <a:ext uri="{FF2B5EF4-FFF2-40B4-BE49-F238E27FC236}">
                <a16:creationId xmlns:a16="http://schemas.microsoft.com/office/drawing/2014/main" id="{E7A1AC9F-CF4E-6CF9-374A-E4EADC886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2"/>
          <a:stretch/>
        </p:blipFill>
        <p:spPr bwMode="auto">
          <a:xfrm>
            <a:off x="4276080" y="692696"/>
            <a:ext cx="4265613" cy="49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A598AA5-C1C1-9C3C-12ED-7754350710E9}"/>
              </a:ext>
            </a:extLst>
          </p:cNvPr>
          <p:cNvSpPr txBox="1"/>
          <p:nvPr/>
        </p:nvSpPr>
        <p:spPr>
          <a:xfrm>
            <a:off x="323528" y="3284984"/>
            <a:ext cx="3096344" cy="1107996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FF0000"/>
                </a:solidFill>
              </a:rPr>
              <a:t>Cela renforce la présence de </a:t>
            </a:r>
            <a:r>
              <a:rPr lang="fr-BE" sz="2400" dirty="0">
                <a:solidFill>
                  <a:srgbClr val="FF0000"/>
                </a:solidFill>
                <a:highlight>
                  <a:srgbClr val="FFFF99"/>
                </a:highlight>
              </a:rPr>
              <a:t>volcans actifs </a:t>
            </a:r>
            <a:r>
              <a:rPr lang="fr-BE" sz="2400" dirty="0">
                <a:solidFill>
                  <a:srgbClr val="FF0000"/>
                </a:solidFill>
              </a:rPr>
              <a:t>en ce lieu. </a:t>
            </a:r>
          </a:p>
          <a:p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779E23-C6AA-9837-D419-F582EDC932DF}"/>
              </a:ext>
            </a:extLst>
          </p:cNvPr>
          <p:cNvSpPr txBox="1"/>
          <p:nvPr/>
        </p:nvSpPr>
        <p:spPr>
          <a:xfrm>
            <a:off x="4283968" y="6021288"/>
            <a:ext cx="426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https://www.sciencesetavenir.fr/nature-environnement/islande</a:t>
            </a:r>
            <a:endParaRPr lang="fr-BE" sz="1400" dirty="0"/>
          </a:p>
        </p:txBody>
      </p:sp>
      <p:pic>
        <p:nvPicPr>
          <p:cNvPr id="1032" name="Picture 8" descr="Guide complet des volcans d'Islande | Guide to Iceland">
            <a:extLst>
              <a:ext uri="{FF2B5EF4-FFF2-40B4-BE49-F238E27FC236}">
                <a16:creationId xmlns:a16="http://schemas.microsoft.com/office/drawing/2014/main" id="{45052AC4-C024-6759-73E4-D9AA21AB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5162"/>
            <a:ext cx="3096344" cy="17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 : haut 4">
            <a:extLst>
              <a:ext uri="{FF2B5EF4-FFF2-40B4-BE49-F238E27FC236}">
                <a16:creationId xmlns:a16="http://schemas.microsoft.com/office/drawing/2014/main" id="{66157978-B7D9-2E9C-8DEE-0F591BF0EBF3}"/>
              </a:ext>
            </a:extLst>
          </p:cNvPr>
          <p:cNvSpPr/>
          <p:nvPr/>
        </p:nvSpPr>
        <p:spPr>
          <a:xfrm>
            <a:off x="6372200" y="4005064"/>
            <a:ext cx="144016" cy="1080120"/>
          </a:xfrm>
          <a:prstGeom prst="up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 : haut 5">
            <a:extLst>
              <a:ext uri="{FF2B5EF4-FFF2-40B4-BE49-F238E27FC236}">
                <a16:creationId xmlns:a16="http://schemas.microsoft.com/office/drawing/2014/main" id="{362BE5B7-5620-CE43-20AD-9C15E95DE5C5}"/>
              </a:ext>
            </a:extLst>
          </p:cNvPr>
          <p:cNvSpPr/>
          <p:nvPr/>
        </p:nvSpPr>
        <p:spPr>
          <a:xfrm>
            <a:off x="6353519" y="2857789"/>
            <a:ext cx="144016" cy="1080120"/>
          </a:xfrm>
          <a:prstGeom prst="up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9BB205CC-4BBF-64AD-2AD5-D4ABC7583D19}"/>
              </a:ext>
            </a:extLst>
          </p:cNvPr>
          <p:cNvSpPr/>
          <p:nvPr/>
        </p:nvSpPr>
        <p:spPr>
          <a:xfrm>
            <a:off x="6334838" y="1710514"/>
            <a:ext cx="144016" cy="1080120"/>
          </a:xfrm>
          <a:prstGeom prst="up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1838CBA-4D04-0754-E062-44F3949DE9D9}"/>
              </a:ext>
            </a:extLst>
          </p:cNvPr>
          <p:cNvSpPr/>
          <p:nvPr/>
        </p:nvSpPr>
        <p:spPr>
          <a:xfrm>
            <a:off x="6372200" y="1412776"/>
            <a:ext cx="53327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456F588-F5CA-03E5-CD17-AEC21C03D14F}"/>
              </a:ext>
            </a:extLst>
          </p:cNvPr>
          <p:cNvSpPr/>
          <p:nvPr/>
        </p:nvSpPr>
        <p:spPr>
          <a:xfrm>
            <a:off x="5740496" y="1243202"/>
            <a:ext cx="598311" cy="264872"/>
          </a:xfrm>
          <a:custGeom>
            <a:avLst/>
            <a:gdLst>
              <a:gd name="connsiteX0" fmla="*/ 598311 w 598311"/>
              <a:gd name="connsiteY0" fmla="*/ 264872 h 264872"/>
              <a:gd name="connsiteX1" fmla="*/ 406400 w 598311"/>
              <a:gd name="connsiteY1" fmla="*/ 5228 h 264872"/>
              <a:gd name="connsiteX2" fmla="*/ 135467 w 598311"/>
              <a:gd name="connsiteY2" fmla="*/ 95539 h 264872"/>
              <a:gd name="connsiteX3" fmla="*/ 0 w 598311"/>
              <a:gd name="connsiteY3" fmla="*/ 151983 h 26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311" h="264872">
                <a:moveTo>
                  <a:pt x="598311" y="264872"/>
                </a:moveTo>
                <a:cubicBezTo>
                  <a:pt x="540926" y="149161"/>
                  <a:pt x="483541" y="33450"/>
                  <a:pt x="406400" y="5228"/>
                </a:cubicBezTo>
                <a:cubicBezTo>
                  <a:pt x="329259" y="-22994"/>
                  <a:pt x="203200" y="71080"/>
                  <a:pt x="135467" y="95539"/>
                </a:cubicBezTo>
                <a:cubicBezTo>
                  <a:pt x="67734" y="119998"/>
                  <a:pt x="33867" y="135990"/>
                  <a:pt x="0" y="151983"/>
                </a:cubicBezTo>
              </a:path>
            </a:pathLst>
          </a:custGeom>
          <a:noFill/>
          <a:ln cmpd="sng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710367E2-A496-1EA7-B8EC-7F6B95DF461A}"/>
              </a:ext>
            </a:extLst>
          </p:cNvPr>
          <p:cNvSpPr/>
          <p:nvPr/>
        </p:nvSpPr>
        <p:spPr>
          <a:xfrm flipH="1">
            <a:off x="6485322" y="1243202"/>
            <a:ext cx="598311" cy="264872"/>
          </a:xfrm>
          <a:custGeom>
            <a:avLst/>
            <a:gdLst>
              <a:gd name="connsiteX0" fmla="*/ 598311 w 598311"/>
              <a:gd name="connsiteY0" fmla="*/ 264872 h 264872"/>
              <a:gd name="connsiteX1" fmla="*/ 406400 w 598311"/>
              <a:gd name="connsiteY1" fmla="*/ 5228 h 264872"/>
              <a:gd name="connsiteX2" fmla="*/ 135467 w 598311"/>
              <a:gd name="connsiteY2" fmla="*/ 95539 h 264872"/>
              <a:gd name="connsiteX3" fmla="*/ 0 w 598311"/>
              <a:gd name="connsiteY3" fmla="*/ 151983 h 26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311" h="264872">
                <a:moveTo>
                  <a:pt x="598311" y="264872"/>
                </a:moveTo>
                <a:cubicBezTo>
                  <a:pt x="540926" y="149161"/>
                  <a:pt x="483541" y="33450"/>
                  <a:pt x="406400" y="5228"/>
                </a:cubicBezTo>
                <a:cubicBezTo>
                  <a:pt x="329259" y="-22994"/>
                  <a:pt x="203200" y="71080"/>
                  <a:pt x="135467" y="95539"/>
                </a:cubicBezTo>
                <a:cubicBezTo>
                  <a:pt x="67734" y="119998"/>
                  <a:pt x="33867" y="135990"/>
                  <a:pt x="0" y="151983"/>
                </a:cubicBezTo>
              </a:path>
            </a:pathLst>
          </a:custGeom>
          <a:noFill/>
          <a:ln cmpd="sng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8883262-A4C6-A00A-7688-F906E8BB16E7}"/>
              </a:ext>
            </a:extLst>
          </p:cNvPr>
          <p:cNvCxnSpPr/>
          <p:nvPr/>
        </p:nvCxnSpPr>
        <p:spPr>
          <a:xfrm flipH="1" flipV="1">
            <a:off x="6170080" y="1040402"/>
            <a:ext cx="236884" cy="35258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C981D0F-C15C-E86C-4B33-2D8756FB32F2}"/>
              </a:ext>
            </a:extLst>
          </p:cNvPr>
          <p:cNvCxnSpPr>
            <a:cxnSpLocks/>
          </p:cNvCxnSpPr>
          <p:nvPr/>
        </p:nvCxnSpPr>
        <p:spPr>
          <a:xfrm flipV="1">
            <a:off x="6441336" y="1028921"/>
            <a:ext cx="327055" cy="33305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A9181B1-D40E-49D9-14BD-0E4BD6BFBE21}"/>
              </a:ext>
            </a:extLst>
          </p:cNvPr>
          <p:cNvCxnSpPr>
            <a:cxnSpLocks/>
          </p:cNvCxnSpPr>
          <p:nvPr/>
        </p:nvCxnSpPr>
        <p:spPr>
          <a:xfrm flipV="1">
            <a:off x="6468428" y="979705"/>
            <a:ext cx="11127" cy="47397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00FD1D1C-334D-5B96-E6D2-D64760D64D30}"/>
              </a:ext>
            </a:extLst>
          </p:cNvPr>
          <p:cNvSpPr/>
          <p:nvPr/>
        </p:nvSpPr>
        <p:spPr>
          <a:xfrm>
            <a:off x="5856360" y="5159795"/>
            <a:ext cx="1224136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 animBg="1"/>
      <p:bldP spid="9" grpId="0" animBg="1"/>
      <p:bldP spid="10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E3CC3F9-7957-C7A2-C6D6-261A90BE29C0}"/>
              </a:ext>
            </a:extLst>
          </p:cNvPr>
          <p:cNvSpPr txBox="1"/>
          <p:nvPr/>
        </p:nvSpPr>
        <p:spPr>
          <a:xfrm>
            <a:off x="899592" y="112474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00FFFF"/>
                </a:solidFill>
              </a:rPr>
              <a:t>Ne cliquez pas trop vite, certaines animations se suivent automatiquement.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CA3884-7309-93F4-762D-6EC659CFCCF5}"/>
              </a:ext>
            </a:extLst>
          </p:cNvPr>
          <p:cNvSpPr txBox="1"/>
          <p:nvPr/>
        </p:nvSpPr>
        <p:spPr>
          <a:xfrm>
            <a:off x="1115616" y="285293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00FFFF"/>
                </a:solidFill>
              </a:rPr>
              <a:t>Le film sur la dia  48 n’est pas obligatoire…A vous de voir.</a:t>
            </a:r>
          </a:p>
        </p:txBody>
      </p:sp>
    </p:spTree>
    <p:extLst>
      <p:ext uri="{BB962C8B-B14F-4D97-AF65-F5344CB8AC3E}">
        <p14:creationId xmlns:p14="http://schemas.microsoft.com/office/powerpoint/2010/main" val="118526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7C0E89-DBF3-4705-8111-CF785C509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1" b="3389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8AA419B-EDB7-7D74-9E36-E88AE00142F6}"/>
              </a:ext>
            </a:extLst>
          </p:cNvPr>
          <p:cNvSpPr txBox="1"/>
          <p:nvPr/>
        </p:nvSpPr>
        <p:spPr>
          <a:xfrm>
            <a:off x="7776320" y="6000743"/>
            <a:ext cx="1333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rgbClr val="FF0000"/>
                </a:solidFill>
              </a:rPr>
              <a:t>Source: internet.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6EDC21A-A8F4-7C03-B1BC-359C5D0A176C}"/>
              </a:ext>
            </a:extLst>
          </p:cNvPr>
          <p:cNvSpPr/>
          <p:nvPr/>
        </p:nvSpPr>
        <p:spPr>
          <a:xfrm>
            <a:off x="6516216" y="2060848"/>
            <a:ext cx="1656184" cy="1440160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FDF6D8-6905-4952-8332-2D00B43B174B}"/>
              </a:ext>
            </a:extLst>
          </p:cNvPr>
          <p:cNvSpPr txBox="1"/>
          <p:nvPr/>
        </p:nvSpPr>
        <p:spPr>
          <a:xfrm>
            <a:off x="6084168" y="165931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00B0F0"/>
                </a:solidFill>
                <a:latin typeface="Poppins" panose="020B0502040204020203" pitchFamily="2" charset="0"/>
              </a:rPr>
              <a:t>Volcan</a:t>
            </a:r>
            <a:endParaRPr lang="fr-BE" i="0" dirty="0">
              <a:solidFill>
                <a:srgbClr val="00B0F0"/>
              </a:solidFill>
              <a:effectLst/>
              <a:latin typeface="Poppins" panose="020B05020402040202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ED5FD3-CBB1-E94A-5CE4-A965340C7551}"/>
              </a:ext>
            </a:extLst>
          </p:cNvPr>
          <p:cNvSpPr txBox="1"/>
          <p:nvPr/>
        </p:nvSpPr>
        <p:spPr>
          <a:xfrm>
            <a:off x="611560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>
                <a:solidFill>
                  <a:srgbClr val="00FFFF"/>
                </a:solidFill>
              </a:rPr>
              <a:t>Les régions visitées : </a:t>
            </a:r>
          </a:p>
        </p:txBody>
      </p: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8596474B-7583-1F18-5379-47877A3F3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45497"/>
            <a:ext cx="7459116" cy="515374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586009B-84FD-4703-B44A-82B14E9848D0}"/>
              </a:ext>
            </a:extLst>
          </p:cNvPr>
          <p:cNvSpPr/>
          <p:nvPr/>
        </p:nvSpPr>
        <p:spPr>
          <a:xfrm>
            <a:off x="1043608" y="3429000"/>
            <a:ext cx="1656184" cy="648072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EC2DD58-3BB7-1FD1-21E5-D24C5AEF1A34}"/>
              </a:ext>
            </a:extLst>
          </p:cNvPr>
          <p:cNvSpPr/>
          <p:nvPr/>
        </p:nvSpPr>
        <p:spPr>
          <a:xfrm>
            <a:off x="1331640" y="4905164"/>
            <a:ext cx="1656184" cy="648072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Parallélogramme 7">
            <a:extLst>
              <a:ext uri="{FF2B5EF4-FFF2-40B4-BE49-F238E27FC236}">
                <a16:creationId xmlns:a16="http://schemas.microsoft.com/office/drawing/2014/main" id="{4EC895A7-F023-2B7E-1ED1-CBA9E74AB550}"/>
              </a:ext>
            </a:extLst>
          </p:cNvPr>
          <p:cNvSpPr/>
          <p:nvPr/>
        </p:nvSpPr>
        <p:spPr>
          <a:xfrm rot="20799788">
            <a:off x="2758184" y="4959204"/>
            <a:ext cx="4292379" cy="939721"/>
          </a:xfrm>
          <a:prstGeom prst="parallelogram">
            <a:avLst>
              <a:gd name="adj" fmla="val 25669"/>
            </a:avLst>
          </a:prstGeom>
          <a:noFill/>
          <a:ln w="571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7FEF439E-5FEE-19ED-35A8-1E5DC7CA6983}"/>
              </a:ext>
            </a:extLst>
          </p:cNvPr>
          <p:cNvSpPr/>
          <p:nvPr/>
        </p:nvSpPr>
        <p:spPr>
          <a:xfrm rot="20799788">
            <a:off x="2180442" y="3813666"/>
            <a:ext cx="1116786" cy="705918"/>
          </a:xfrm>
          <a:prstGeom prst="parallelogram">
            <a:avLst>
              <a:gd name="adj" fmla="val 25669"/>
            </a:avLst>
          </a:prstGeom>
          <a:noFill/>
          <a:ln w="571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A5FDEBF6-7DEB-DC1E-7008-BED2786188FA}"/>
              </a:ext>
            </a:extLst>
          </p:cNvPr>
          <p:cNvSpPr/>
          <p:nvPr/>
        </p:nvSpPr>
        <p:spPr>
          <a:xfrm rot="2729406">
            <a:off x="2673355" y="4371166"/>
            <a:ext cx="1096656" cy="812795"/>
          </a:xfrm>
          <a:prstGeom prst="triangl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67D14E-5298-8932-7FC4-3A51D872E0AE}"/>
              </a:ext>
            </a:extLst>
          </p:cNvPr>
          <p:cNvSpPr txBox="1"/>
          <p:nvPr/>
        </p:nvSpPr>
        <p:spPr>
          <a:xfrm>
            <a:off x="1667461" y="31179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0" dirty="0">
                <a:solidFill>
                  <a:srgbClr val="FF0066"/>
                </a:solidFill>
                <a:effectLst/>
                <a:latin typeface="Poppins" panose="020B0502040204020203" pitchFamily="2" charset="0"/>
              </a:rPr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530EE1-6852-A623-1C25-D6CA360832BA}"/>
              </a:ext>
            </a:extLst>
          </p:cNvPr>
          <p:cNvSpPr txBox="1"/>
          <p:nvPr/>
        </p:nvSpPr>
        <p:spPr>
          <a:xfrm>
            <a:off x="2646492" y="394227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0066"/>
                </a:solidFill>
                <a:latin typeface="Poppins" panose="020B0502040204020203" pitchFamily="2" charset="0"/>
              </a:rPr>
              <a:t>B</a:t>
            </a:r>
            <a:endParaRPr lang="fr-BE" b="1" i="0" dirty="0">
              <a:solidFill>
                <a:srgbClr val="FF0066"/>
              </a:solidFill>
              <a:effectLst/>
              <a:latin typeface="Poppins" panose="020B0502040204020203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F00CA3-221D-0780-4F6E-616A2C2BA4A7}"/>
              </a:ext>
            </a:extLst>
          </p:cNvPr>
          <p:cNvSpPr txBox="1"/>
          <p:nvPr/>
        </p:nvSpPr>
        <p:spPr>
          <a:xfrm>
            <a:off x="3089518" y="468799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0" dirty="0">
                <a:solidFill>
                  <a:srgbClr val="FF0066"/>
                </a:solidFill>
                <a:effectLst/>
                <a:latin typeface="Poppins" panose="020B0502040204020203" pitchFamily="2" charset="0"/>
              </a:rPr>
              <a:t>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E8D14E-E820-1FBB-21CC-8AD2649133D6}"/>
              </a:ext>
            </a:extLst>
          </p:cNvPr>
          <p:cNvSpPr txBox="1"/>
          <p:nvPr/>
        </p:nvSpPr>
        <p:spPr>
          <a:xfrm>
            <a:off x="1522047" y="508415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0066"/>
                </a:solidFill>
                <a:latin typeface="Poppins" panose="020B0502040204020203" pitchFamily="2" charset="0"/>
              </a:rPr>
              <a:t>D</a:t>
            </a:r>
            <a:endParaRPr lang="fr-BE" b="1" i="0" dirty="0">
              <a:solidFill>
                <a:srgbClr val="FF0066"/>
              </a:solidFill>
              <a:effectLst/>
              <a:latin typeface="Poppins" panose="020B0502040204020203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DAA379A-1E0B-8694-6643-2534AE76B0E6}"/>
              </a:ext>
            </a:extLst>
          </p:cNvPr>
          <p:cNvSpPr txBox="1"/>
          <p:nvPr/>
        </p:nvSpPr>
        <p:spPr>
          <a:xfrm>
            <a:off x="5071780" y="52688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0" dirty="0">
                <a:solidFill>
                  <a:srgbClr val="FF0066"/>
                </a:solidFill>
                <a:effectLst/>
                <a:latin typeface="Poppins" panose="020B0502040204020203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513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1" grpId="0" animBg="1"/>
      <p:bldP spid="15" grpId="0"/>
      <p:bldP spid="5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1871E00-ACE5-27C0-132D-99B2F3A6F76C}"/>
              </a:ext>
            </a:extLst>
          </p:cNvPr>
          <p:cNvSpPr txBox="1"/>
          <p:nvPr/>
        </p:nvSpPr>
        <p:spPr>
          <a:xfrm>
            <a:off x="659904" y="141277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0" dirty="0">
                <a:solidFill>
                  <a:srgbClr val="00B0F0"/>
                </a:solidFill>
                <a:effectLst/>
                <a:latin typeface="Poppins" panose="020B0502040204020203" pitchFamily="2" charset="0"/>
              </a:rPr>
              <a:t>A = La péninsule </a:t>
            </a:r>
          </a:p>
          <a:p>
            <a:pPr algn="ctr"/>
            <a:r>
              <a:rPr lang="fr-BE" dirty="0">
                <a:solidFill>
                  <a:srgbClr val="00B0F0"/>
                </a:solidFill>
                <a:latin typeface="Poppins" panose="020B0502040204020203" pitchFamily="2" charset="0"/>
              </a:rPr>
              <a:t>de</a:t>
            </a:r>
            <a:endParaRPr lang="fr-BE" i="0" dirty="0">
              <a:solidFill>
                <a:srgbClr val="00B0F0"/>
              </a:solidFill>
              <a:effectLst/>
              <a:latin typeface="Poppins" panose="020B0502040204020203" pitchFamily="2" charset="0"/>
            </a:endParaRPr>
          </a:p>
          <a:p>
            <a:pPr algn="ctr"/>
            <a:r>
              <a:rPr lang="fr-BE" i="0" dirty="0">
                <a:solidFill>
                  <a:srgbClr val="00B0F0"/>
                </a:solidFill>
                <a:effectLst/>
                <a:latin typeface="Poppins" panose="020B0502040204020203" pitchFamily="2" charset="0"/>
              </a:rPr>
              <a:t> </a:t>
            </a:r>
            <a:r>
              <a:rPr lang="fr-BE" i="0" dirty="0" err="1">
                <a:solidFill>
                  <a:srgbClr val="00B0F0"/>
                </a:solidFill>
                <a:effectLst/>
                <a:latin typeface="Poppins" panose="020B0502040204020203" pitchFamily="2" charset="0"/>
              </a:rPr>
              <a:t>Snaefellsnes</a:t>
            </a:r>
            <a:endParaRPr lang="fr-BE" i="0" dirty="0">
              <a:solidFill>
                <a:srgbClr val="00B0F0"/>
              </a:solidFill>
              <a:effectLst/>
              <a:latin typeface="Poppins" panose="020B0502040204020203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964118-D414-DE03-F803-A7A167A1C6CB}"/>
              </a:ext>
            </a:extLst>
          </p:cNvPr>
          <p:cNvSpPr txBox="1"/>
          <p:nvPr/>
        </p:nvSpPr>
        <p:spPr>
          <a:xfrm>
            <a:off x="4499992" y="6033572"/>
            <a:ext cx="369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0" dirty="0">
                <a:solidFill>
                  <a:srgbClr val="00B0F0"/>
                </a:solidFill>
                <a:effectLst/>
                <a:latin typeface="Poppins" panose="020B0502040204020203" pitchFamily="2" charset="0"/>
              </a:rPr>
              <a:t>B= De </a:t>
            </a:r>
            <a:r>
              <a:rPr lang="fr-BE" i="0" dirty="0" err="1">
                <a:solidFill>
                  <a:srgbClr val="00B0F0"/>
                </a:solidFill>
                <a:effectLst/>
                <a:latin typeface="Poppins" panose="020B0502040204020203" pitchFamily="2" charset="0"/>
              </a:rPr>
              <a:t>Borganes</a:t>
            </a:r>
            <a:r>
              <a:rPr lang="fr-BE" i="0" dirty="0">
                <a:solidFill>
                  <a:srgbClr val="00B0F0"/>
                </a:solidFill>
                <a:effectLst/>
                <a:latin typeface="Poppins" panose="020B0502040204020203" pitchFamily="2" charset="0"/>
              </a:rPr>
              <a:t> à  Bifröst.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A9F7BD-2602-69A3-A7DB-5316080B4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0" b="33033"/>
          <a:stretch/>
        </p:blipFill>
        <p:spPr bwMode="auto">
          <a:xfrm>
            <a:off x="899592" y="4302852"/>
            <a:ext cx="6588224" cy="16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D56D71E-7738-0DDF-8AF2-6A3B98E68192}"/>
              </a:ext>
            </a:extLst>
          </p:cNvPr>
          <p:cNvSpPr txBox="1"/>
          <p:nvPr/>
        </p:nvSpPr>
        <p:spPr>
          <a:xfrm>
            <a:off x="875928" y="5990873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https://lh5.googleusercontent.com/p/</a:t>
            </a:r>
          </a:p>
        </p:txBody>
      </p:sp>
      <p:pic>
        <p:nvPicPr>
          <p:cNvPr id="4" name="Image 3" descr="Une image contenant herbe, extérieur, haut-plateau&#10;&#10;Description générée automatiquement">
            <a:extLst>
              <a:ext uri="{FF2B5EF4-FFF2-40B4-BE49-F238E27FC236}">
                <a16:creationId xmlns:a16="http://schemas.microsoft.com/office/drawing/2014/main" id="{AA764340-2372-245D-028A-CA0A45D31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17" y="455096"/>
            <a:ext cx="5292080" cy="35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85A99C3-71FE-6601-5846-4A5D818A9CDA}"/>
              </a:ext>
            </a:extLst>
          </p:cNvPr>
          <p:cNvSpPr txBox="1"/>
          <p:nvPr/>
        </p:nvSpPr>
        <p:spPr>
          <a:xfrm>
            <a:off x="475624" y="455626"/>
            <a:ext cx="8192752" cy="1015663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FFFF99"/>
                </a:solidFill>
                <a:latin typeface="Poppins" panose="020B0502040204020203" pitchFamily="2" charset="0"/>
              </a:rPr>
              <a:t>C</a:t>
            </a:r>
            <a:r>
              <a:rPr lang="fr-BE" b="1" i="0" dirty="0">
                <a:solidFill>
                  <a:srgbClr val="FFFF99"/>
                </a:solidFill>
                <a:effectLst/>
                <a:latin typeface="Poppins" panose="020B0502040204020203" pitchFamily="2" charset="0"/>
              </a:rPr>
              <a:t>= « Le triangle d’Or </a:t>
            </a:r>
            <a:r>
              <a:rPr lang="fr-BE" i="0" dirty="0">
                <a:solidFill>
                  <a:srgbClr val="FFFF99"/>
                </a:solidFill>
                <a:effectLst/>
                <a:latin typeface="Poppins" panose="020B0502040204020203" pitchFamily="2" charset="0"/>
              </a:rPr>
              <a:t>»,</a:t>
            </a:r>
          </a:p>
          <a:p>
            <a:pPr algn="ctr"/>
            <a:r>
              <a:rPr lang="fr-BE" sz="1400" i="0" dirty="0">
                <a:solidFill>
                  <a:srgbClr val="FFFF99"/>
                </a:solidFill>
                <a:effectLst/>
                <a:latin typeface="Poppins" panose="020B0502040204020203" pitchFamily="2" charset="0"/>
              </a:rPr>
              <a:t>région la plus visitée par les touristes. Triangle car 3 sites incontournables, </a:t>
            </a:r>
          </a:p>
          <a:p>
            <a:pPr algn="ctr"/>
            <a:r>
              <a:rPr lang="fr-BE" sz="1400" i="0" dirty="0">
                <a:solidFill>
                  <a:srgbClr val="FFFF99"/>
                </a:solidFill>
                <a:effectLst/>
                <a:latin typeface="Poppins" panose="020B0502040204020203" pitchFamily="2" charset="0"/>
              </a:rPr>
              <a:t>liés à la tectonique et au volcanisme </a:t>
            </a:r>
          </a:p>
          <a:p>
            <a:pPr algn="ctr"/>
            <a:r>
              <a:rPr lang="fr-BE" sz="1400" i="0" dirty="0">
                <a:solidFill>
                  <a:srgbClr val="FFFF99"/>
                </a:solidFill>
                <a:effectLst/>
                <a:latin typeface="Poppins" panose="020B0502040204020203" pitchFamily="2" charset="0"/>
              </a:rPr>
              <a:t>( directement ou indirectement).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55838C-44FD-DF7B-CCD5-5E7C32305F46}"/>
              </a:ext>
            </a:extLst>
          </p:cNvPr>
          <p:cNvSpPr txBox="1"/>
          <p:nvPr/>
        </p:nvSpPr>
        <p:spPr>
          <a:xfrm>
            <a:off x="475624" y="363142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Thingvellir</a:t>
            </a:r>
            <a:endParaRPr lang="fr-BE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2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photo prise dans  le musée sur place)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7009B9-06A8-5C23-BD1A-53D64F0AC3CB}"/>
              </a:ext>
            </a:extLst>
          </p:cNvPr>
          <p:cNvSpPr txBox="1"/>
          <p:nvPr/>
        </p:nvSpPr>
        <p:spPr>
          <a:xfrm>
            <a:off x="4059258" y="614881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Gullfoss</a:t>
            </a:r>
            <a:endParaRPr lang="fr-BE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34C1E8-0690-DBC4-3DE9-B7BD8B5BE7BA}"/>
              </a:ext>
            </a:extLst>
          </p:cNvPr>
          <p:cNvSpPr txBox="1"/>
          <p:nvPr/>
        </p:nvSpPr>
        <p:spPr>
          <a:xfrm>
            <a:off x="7668344" y="51178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Geysir</a:t>
            </a:r>
          </a:p>
        </p:txBody>
      </p:sp>
      <p:pic>
        <p:nvPicPr>
          <p:cNvPr id="14" name="Image 13" descr="Une image contenant texte, herbe, extérieur, nature&#10;&#10;Description générée automatiquement">
            <a:extLst>
              <a:ext uri="{FF2B5EF4-FFF2-40B4-BE49-F238E27FC236}">
                <a16:creationId xmlns:a16="http://schemas.microsoft.com/office/drawing/2014/main" id="{FF9E427E-2914-C155-9FA9-C07943880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83" y="1754910"/>
            <a:ext cx="3098152" cy="2065435"/>
          </a:xfrm>
          <a:prstGeom prst="rect">
            <a:avLst/>
          </a:prstGeom>
        </p:spPr>
      </p:pic>
      <p:pic>
        <p:nvPicPr>
          <p:cNvPr id="15" name="Image 14" descr="Une image contenant extérieur, herbe, montagne, nature&#10;&#10;Description générée automatiquement">
            <a:extLst>
              <a:ext uri="{FF2B5EF4-FFF2-40B4-BE49-F238E27FC236}">
                <a16:creationId xmlns:a16="http://schemas.microsoft.com/office/drawing/2014/main" id="{35A41FD6-F9D7-C3D3-23AF-104111720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83" y="4373671"/>
            <a:ext cx="3096344" cy="2064229"/>
          </a:xfrm>
          <a:prstGeom prst="rect">
            <a:avLst/>
          </a:prstGeom>
        </p:spPr>
      </p:pic>
      <p:pic>
        <p:nvPicPr>
          <p:cNvPr id="16" name="Image 15" descr="Une image contenant extérieur, ciel, herbe, nature&#10;&#10;Description générée automatiquement">
            <a:extLst>
              <a:ext uri="{FF2B5EF4-FFF2-40B4-BE49-F238E27FC236}">
                <a16:creationId xmlns:a16="http://schemas.microsoft.com/office/drawing/2014/main" id="{A3ABFAA1-D7E5-4750-3CE9-94AAA8C246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49" y="1740287"/>
            <a:ext cx="2502025" cy="375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F0939EB-3BFB-CCDC-FB30-B611E2FC9F05}"/>
              </a:ext>
            </a:extLst>
          </p:cNvPr>
          <p:cNvSpPr txBox="1"/>
          <p:nvPr/>
        </p:nvSpPr>
        <p:spPr>
          <a:xfrm>
            <a:off x="971600" y="548680"/>
            <a:ext cx="776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0" dirty="0">
                <a:solidFill>
                  <a:srgbClr val="FFCC66"/>
                </a:solidFill>
                <a:effectLst/>
                <a:latin typeface="Poppins" panose="020B0502040204020203" pitchFamily="2" charset="0"/>
              </a:rPr>
              <a:t>D= La péninsule de </a:t>
            </a:r>
            <a:r>
              <a:rPr lang="fr-BE" i="0" dirty="0" err="1">
                <a:solidFill>
                  <a:srgbClr val="FFCC66"/>
                </a:solidFill>
                <a:effectLst/>
                <a:latin typeface="Poppins" panose="020B0502040204020203" pitchFamily="2" charset="0"/>
              </a:rPr>
              <a:t>Reykjanes</a:t>
            </a:r>
            <a:r>
              <a:rPr lang="fr-BE" i="0" dirty="0">
                <a:solidFill>
                  <a:srgbClr val="FFCC66"/>
                </a:solidFill>
                <a:effectLst/>
                <a:latin typeface="Poppins" panose="020B0502040204020203" pitchFamily="2" charset="0"/>
              </a:rPr>
              <a:t> : </a:t>
            </a:r>
          </a:p>
          <a:p>
            <a:r>
              <a:rPr lang="fr-BE" dirty="0">
                <a:solidFill>
                  <a:srgbClr val="FFCC66"/>
                </a:solidFill>
                <a:latin typeface="Poppins" panose="020B0502040204020203" pitchFamily="2" charset="0"/>
              </a:rPr>
              <a:t>                                      </a:t>
            </a:r>
            <a:r>
              <a:rPr lang="fr-BE" i="0" dirty="0">
                <a:solidFill>
                  <a:srgbClr val="FFCC66"/>
                </a:solidFill>
                <a:effectLst/>
                <a:latin typeface="Poppins" panose="020B0502040204020203" pitchFamily="2" charset="0"/>
              </a:rPr>
              <a:t>de l’aéroport international à la capitale.</a:t>
            </a:r>
          </a:p>
        </p:txBody>
      </p:sp>
      <p:pic>
        <p:nvPicPr>
          <p:cNvPr id="5" name="Image 4" descr="Une image contenant montagne, ciel, extérieur, passage&#10;&#10;Description générée automatiquement">
            <a:extLst>
              <a:ext uri="{FF2B5EF4-FFF2-40B4-BE49-F238E27FC236}">
                <a16:creationId xmlns:a16="http://schemas.microsoft.com/office/drawing/2014/main" id="{BA87A641-FC54-8D60-52FD-BCA44C164A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524328" cy="50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D5EF37-56C1-1408-FA6D-C2CA0D96D8C0}"/>
              </a:ext>
            </a:extLst>
          </p:cNvPr>
          <p:cNvSpPr txBox="1"/>
          <p:nvPr/>
        </p:nvSpPr>
        <p:spPr>
          <a:xfrm>
            <a:off x="1763688" y="487878"/>
            <a:ext cx="492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33CCFF"/>
                </a:solidFill>
                <a:latin typeface="Poppins" panose="020B0502040204020203" pitchFamily="2" charset="0"/>
              </a:rPr>
              <a:t>E</a:t>
            </a:r>
            <a:r>
              <a:rPr lang="fr-BE" b="1" i="0" dirty="0">
                <a:solidFill>
                  <a:srgbClr val="33CCFF"/>
                </a:solidFill>
                <a:effectLst/>
                <a:latin typeface="Poppins" panose="020B0502040204020203" pitchFamily="2" charset="0"/>
              </a:rPr>
              <a:t>= La côte sud jusqu’à </a:t>
            </a:r>
            <a:r>
              <a:rPr lang="fr-BE" b="1" i="0" dirty="0" err="1">
                <a:solidFill>
                  <a:srgbClr val="33CCFF"/>
                </a:solidFill>
                <a:effectLst/>
                <a:latin typeface="Poppins" panose="020B0502040204020203" pitchFamily="2" charset="0"/>
              </a:rPr>
              <a:t>Hofn</a:t>
            </a:r>
            <a:r>
              <a:rPr lang="fr-BE" b="1" i="0" dirty="0">
                <a:solidFill>
                  <a:srgbClr val="33CCFF"/>
                </a:solidFill>
                <a:effectLst/>
                <a:latin typeface="Poppins" panose="020B0502040204020203" pitchFamily="2" charset="0"/>
              </a:rPr>
              <a:t>.</a:t>
            </a:r>
          </a:p>
        </p:txBody>
      </p:sp>
      <p:pic>
        <p:nvPicPr>
          <p:cNvPr id="4" name="Image 3" descr="Une image contenant extérieur, ciel, montagne, eau&#10;&#10;Description générée automatiquement">
            <a:extLst>
              <a:ext uri="{FF2B5EF4-FFF2-40B4-BE49-F238E27FC236}">
                <a16:creationId xmlns:a16="http://schemas.microsoft.com/office/drawing/2014/main" id="{DB435460-23D9-9BB3-880D-AD4AA84A2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5011"/>
            <a:ext cx="4320480" cy="2880320"/>
          </a:xfrm>
          <a:prstGeom prst="rect">
            <a:avLst/>
          </a:prstGeom>
        </p:spPr>
      </p:pic>
      <p:pic>
        <p:nvPicPr>
          <p:cNvPr id="6" name="Image 5" descr="Une image contenant oiseau, extérieur, oiseau aquatique&#10;&#10;Description générée automatiquement">
            <a:extLst>
              <a:ext uri="{FF2B5EF4-FFF2-40B4-BE49-F238E27FC236}">
                <a16:creationId xmlns:a16="http://schemas.microsoft.com/office/drawing/2014/main" id="{5D95F6CD-EBCC-104D-2087-DA1B1233C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12976"/>
            <a:ext cx="4644516" cy="3096344"/>
          </a:xfrm>
          <a:prstGeom prst="rect">
            <a:avLst/>
          </a:prstGeom>
        </p:spPr>
      </p:pic>
      <p:pic>
        <p:nvPicPr>
          <p:cNvPr id="8" name="Image 7" descr="Une image contenant nature, neige, ciel, extérieur&#10;&#10;Description générée automatiquement">
            <a:extLst>
              <a:ext uri="{FF2B5EF4-FFF2-40B4-BE49-F238E27FC236}">
                <a16:creationId xmlns:a16="http://schemas.microsoft.com/office/drawing/2014/main" id="{1A148F29-BF43-38AF-A3F6-F0B848073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" y="85721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80350-D581-E89F-2A9D-32A90068BC30}"/>
              </a:ext>
            </a:extLst>
          </p:cNvPr>
          <p:cNvSpPr txBox="1">
            <a:spLocks/>
          </p:cNvSpPr>
          <p:nvPr/>
        </p:nvSpPr>
        <p:spPr>
          <a:xfrm>
            <a:off x="533400" y="2060848"/>
            <a:ext cx="8077200" cy="167335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BE" b="0" dirty="0">
                <a:solidFill>
                  <a:srgbClr val="FF0066"/>
                </a:solidFill>
              </a:rPr>
              <a:t>Informations pour comprendre le paysage et les risques sur place.</a:t>
            </a:r>
          </a:p>
        </p:txBody>
      </p:sp>
    </p:spTree>
    <p:extLst>
      <p:ext uri="{BB962C8B-B14F-4D97-AF65-F5344CB8AC3E}">
        <p14:creationId xmlns:p14="http://schemas.microsoft.com/office/powerpoint/2010/main" val="430852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ersonnalisé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2362</TotalTime>
  <Words>474</Words>
  <Application>Microsoft Office PowerPoint</Application>
  <PresentationFormat>Affichage à l'écran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Monotype Corsiva</vt:lpstr>
      <vt:lpstr>Poppins</vt:lpstr>
      <vt:lpstr>Times New Roman</vt:lpstr>
      <vt:lpstr>Wingdings</vt:lpstr>
      <vt:lpstr>Wingdings 2</vt:lpstr>
      <vt:lpstr>Wingdings 3</vt:lpstr>
      <vt:lpstr>Module</vt:lpstr>
      <vt:lpstr>Vivre dans un milieu à risques : le cas de l’Islande.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banlieue américaine : introduction à l’étude de New-York.</dc:title>
  <dc:creator> </dc:creator>
  <cp:lastModifiedBy>Daniel</cp:lastModifiedBy>
  <cp:revision>197</cp:revision>
  <dcterms:created xsi:type="dcterms:W3CDTF">2011-03-01T19:21:23Z</dcterms:created>
  <dcterms:modified xsi:type="dcterms:W3CDTF">2022-09-11T11:05:02Z</dcterms:modified>
</cp:coreProperties>
</file>