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3" r:id="rId2"/>
    <p:sldId id="424" r:id="rId3"/>
    <p:sldId id="425" r:id="rId4"/>
    <p:sldId id="446" r:id="rId5"/>
    <p:sldId id="426" r:id="rId6"/>
    <p:sldId id="305" r:id="rId7"/>
    <p:sldId id="306" r:id="rId8"/>
    <p:sldId id="428" r:id="rId9"/>
    <p:sldId id="307" r:id="rId10"/>
    <p:sldId id="308" r:id="rId11"/>
    <p:sldId id="42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0066"/>
    <a:srgbClr val="FFFF99"/>
    <a:srgbClr val="33CCFF"/>
    <a:srgbClr val="FFFFCC"/>
    <a:srgbClr val="FF6600"/>
    <a:srgbClr val="FFCC66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1" autoAdjust="0"/>
    <p:restoredTop sz="94660"/>
  </p:normalViewPr>
  <p:slideViewPr>
    <p:cSldViewPr>
      <p:cViewPr varScale="1">
        <p:scale>
          <a:sx n="85" d="100"/>
          <a:sy n="85" d="100"/>
        </p:scale>
        <p:origin x="12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E2B387-B46D-48E6-939E-1BC913281856}" type="datetimeFigureOut">
              <a:rPr lang="fr-FR" smtClean="0"/>
              <a:pPr/>
              <a:t>05/10/2022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9EC66-01ED-41D0-BB5F-53F54ABBD8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Hw87PP_Nc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20E3A8A-425C-44CB-B370-F5994C5A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u="sng" dirty="0">
                <a:solidFill>
                  <a:srgbClr val="FF0000"/>
                </a:solidFill>
              </a:rPr>
              <a:t>Premier aléa volcanique: les coulées de lave.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FE62CA-DA4E-4E6C-81F0-A5F7D29A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5" y="1793359"/>
            <a:ext cx="6077393" cy="37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ciel, extérieur, cité&#10;&#10;Description générée automatiquement">
            <a:extLst>
              <a:ext uri="{FF2B5EF4-FFF2-40B4-BE49-F238E27FC236}">
                <a16:creationId xmlns:a16="http://schemas.microsoft.com/office/drawing/2014/main" id="{52DEB782-46CB-47DD-96CB-01962476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" r="1" b="12551"/>
          <a:stretch/>
        </p:blipFill>
        <p:spPr>
          <a:xfrm>
            <a:off x="482600" y="1339850"/>
            <a:ext cx="8178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82A97D2-E291-F6EC-C531-A9B973BD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1" y="1717600"/>
            <a:ext cx="914400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02F89E04-8736-2E7D-61D5-FC345CD6BB64}"/>
              </a:ext>
            </a:extLst>
          </p:cNvPr>
          <p:cNvSpPr/>
          <p:nvPr/>
        </p:nvSpPr>
        <p:spPr>
          <a:xfrm>
            <a:off x="0" y="2218317"/>
            <a:ext cx="3734032" cy="1201927"/>
          </a:xfrm>
          <a:custGeom>
            <a:avLst/>
            <a:gdLst>
              <a:gd name="connsiteX0" fmla="*/ 1176885 w 3734032"/>
              <a:gd name="connsiteY0" fmla="*/ 0 h 1201927"/>
              <a:gd name="connsiteX1" fmla="*/ 1380085 w 3734032"/>
              <a:gd name="connsiteY1" fmla="*/ 124177 h 1201927"/>
              <a:gd name="connsiteX2" fmla="*/ 1639730 w 3734032"/>
              <a:gd name="connsiteY2" fmla="*/ 237066 h 1201927"/>
              <a:gd name="connsiteX3" fmla="*/ 1921952 w 3734032"/>
              <a:gd name="connsiteY3" fmla="*/ 293511 h 1201927"/>
              <a:gd name="connsiteX4" fmla="*/ 2204174 w 3734032"/>
              <a:gd name="connsiteY4" fmla="*/ 361244 h 1201927"/>
              <a:gd name="connsiteX5" fmla="*/ 2576708 w 3734032"/>
              <a:gd name="connsiteY5" fmla="*/ 383822 h 1201927"/>
              <a:gd name="connsiteX6" fmla="*/ 3028263 w 3734032"/>
              <a:gd name="connsiteY6" fmla="*/ 451555 h 1201927"/>
              <a:gd name="connsiteX7" fmla="*/ 3547552 w 3734032"/>
              <a:gd name="connsiteY7" fmla="*/ 598311 h 1201927"/>
              <a:gd name="connsiteX8" fmla="*/ 3683019 w 3734032"/>
              <a:gd name="connsiteY8" fmla="*/ 677333 h 1201927"/>
              <a:gd name="connsiteX9" fmla="*/ 3716885 w 3734032"/>
              <a:gd name="connsiteY9" fmla="*/ 778933 h 1201927"/>
              <a:gd name="connsiteX10" fmla="*/ 3423374 w 3734032"/>
              <a:gd name="connsiteY10" fmla="*/ 835377 h 1201927"/>
              <a:gd name="connsiteX11" fmla="*/ 3118574 w 3734032"/>
              <a:gd name="connsiteY11" fmla="*/ 880533 h 1201927"/>
              <a:gd name="connsiteX12" fmla="*/ 2429952 w 3734032"/>
              <a:gd name="connsiteY12" fmla="*/ 1128889 h 1201927"/>
              <a:gd name="connsiteX13" fmla="*/ 2068708 w 3734032"/>
              <a:gd name="connsiteY13" fmla="*/ 970844 h 1201927"/>
              <a:gd name="connsiteX14" fmla="*/ 1718752 w 3734032"/>
              <a:gd name="connsiteY14" fmla="*/ 914400 h 1201927"/>
              <a:gd name="connsiteX15" fmla="*/ 1560708 w 3734032"/>
              <a:gd name="connsiteY15" fmla="*/ 891822 h 1201927"/>
              <a:gd name="connsiteX16" fmla="*/ 1255908 w 3734032"/>
              <a:gd name="connsiteY16" fmla="*/ 959555 h 1201927"/>
              <a:gd name="connsiteX17" fmla="*/ 1075285 w 3734032"/>
              <a:gd name="connsiteY17" fmla="*/ 790222 h 1201927"/>
              <a:gd name="connsiteX18" fmla="*/ 815641 w 3734032"/>
              <a:gd name="connsiteY18" fmla="*/ 756355 h 1201927"/>
              <a:gd name="connsiteX19" fmla="*/ 691463 w 3734032"/>
              <a:gd name="connsiteY19" fmla="*/ 824089 h 1201927"/>
              <a:gd name="connsiteX20" fmla="*/ 476974 w 3734032"/>
              <a:gd name="connsiteY20" fmla="*/ 982133 h 1201927"/>
              <a:gd name="connsiteX21" fmla="*/ 239908 w 3734032"/>
              <a:gd name="connsiteY21" fmla="*/ 1072444 h 1201927"/>
              <a:gd name="connsiteX22" fmla="*/ 25419 w 3734032"/>
              <a:gd name="connsiteY22" fmla="*/ 1151466 h 1201927"/>
              <a:gd name="connsiteX23" fmla="*/ 25419 w 3734032"/>
              <a:gd name="connsiteY23" fmla="*/ 237066 h 1201927"/>
              <a:gd name="connsiteX24" fmla="*/ 217330 w 3734032"/>
              <a:gd name="connsiteY24" fmla="*/ 180622 h 1201927"/>
              <a:gd name="connsiteX25" fmla="*/ 544708 w 3734032"/>
              <a:gd name="connsiteY25" fmla="*/ 56444 h 120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4032" h="1201927">
                <a:moveTo>
                  <a:pt x="1176885" y="0"/>
                </a:moveTo>
                <a:cubicBezTo>
                  <a:pt x="1239914" y="42333"/>
                  <a:pt x="1302944" y="84666"/>
                  <a:pt x="1380085" y="124177"/>
                </a:cubicBezTo>
                <a:cubicBezTo>
                  <a:pt x="1457226" y="163688"/>
                  <a:pt x="1549419" y="208844"/>
                  <a:pt x="1639730" y="237066"/>
                </a:cubicBezTo>
                <a:cubicBezTo>
                  <a:pt x="1730041" y="265288"/>
                  <a:pt x="1827878" y="272815"/>
                  <a:pt x="1921952" y="293511"/>
                </a:cubicBezTo>
                <a:cubicBezTo>
                  <a:pt x="2016026" y="314207"/>
                  <a:pt x="2095048" y="346192"/>
                  <a:pt x="2204174" y="361244"/>
                </a:cubicBezTo>
                <a:cubicBezTo>
                  <a:pt x="2313300" y="376296"/>
                  <a:pt x="2576708" y="383822"/>
                  <a:pt x="2576708" y="383822"/>
                </a:cubicBezTo>
                <a:cubicBezTo>
                  <a:pt x="2714056" y="398874"/>
                  <a:pt x="2866456" y="415807"/>
                  <a:pt x="3028263" y="451555"/>
                </a:cubicBezTo>
                <a:cubicBezTo>
                  <a:pt x="3190070" y="487303"/>
                  <a:pt x="3438426" y="560681"/>
                  <a:pt x="3547552" y="598311"/>
                </a:cubicBezTo>
                <a:cubicBezTo>
                  <a:pt x="3656678" y="635941"/>
                  <a:pt x="3654797" y="647229"/>
                  <a:pt x="3683019" y="677333"/>
                </a:cubicBezTo>
                <a:cubicBezTo>
                  <a:pt x="3711241" y="707437"/>
                  <a:pt x="3760159" y="752592"/>
                  <a:pt x="3716885" y="778933"/>
                </a:cubicBezTo>
                <a:cubicBezTo>
                  <a:pt x="3673611" y="805274"/>
                  <a:pt x="3523093" y="818444"/>
                  <a:pt x="3423374" y="835377"/>
                </a:cubicBezTo>
                <a:cubicBezTo>
                  <a:pt x="3323655" y="852310"/>
                  <a:pt x="3284144" y="831614"/>
                  <a:pt x="3118574" y="880533"/>
                </a:cubicBezTo>
                <a:cubicBezTo>
                  <a:pt x="2953004" y="929452"/>
                  <a:pt x="2604930" y="1113837"/>
                  <a:pt x="2429952" y="1128889"/>
                </a:cubicBezTo>
                <a:cubicBezTo>
                  <a:pt x="2254974" y="1143941"/>
                  <a:pt x="2187241" y="1006592"/>
                  <a:pt x="2068708" y="970844"/>
                </a:cubicBezTo>
                <a:cubicBezTo>
                  <a:pt x="1950175" y="935096"/>
                  <a:pt x="1718752" y="914400"/>
                  <a:pt x="1718752" y="914400"/>
                </a:cubicBezTo>
                <a:cubicBezTo>
                  <a:pt x="1634085" y="901230"/>
                  <a:pt x="1637849" y="884296"/>
                  <a:pt x="1560708" y="891822"/>
                </a:cubicBezTo>
                <a:cubicBezTo>
                  <a:pt x="1483567" y="899348"/>
                  <a:pt x="1336812" y="976488"/>
                  <a:pt x="1255908" y="959555"/>
                </a:cubicBezTo>
                <a:cubicBezTo>
                  <a:pt x="1175004" y="942622"/>
                  <a:pt x="1148663" y="824089"/>
                  <a:pt x="1075285" y="790222"/>
                </a:cubicBezTo>
                <a:cubicBezTo>
                  <a:pt x="1001907" y="756355"/>
                  <a:pt x="879611" y="750711"/>
                  <a:pt x="815641" y="756355"/>
                </a:cubicBezTo>
                <a:cubicBezTo>
                  <a:pt x="751671" y="762000"/>
                  <a:pt x="747907" y="786459"/>
                  <a:pt x="691463" y="824089"/>
                </a:cubicBezTo>
                <a:cubicBezTo>
                  <a:pt x="635018" y="861719"/>
                  <a:pt x="552233" y="940741"/>
                  <a:pt x="476974" y="982133"/>
                </a:cubicBezTo>
                <a:cubicBezTo>
                  <a:pt x="401715" y="1023525"/>
                  <a:pt x="315167" y="1044222"/>
                  <a:pt x="239908" y="1072444"/>
                </a:cubicBezTo>
                <a:cubicBezTo>
                  <a:pt x="164649" y="1100666"/>
                  <a:pt x="61167" y="1290696"/>
                  <a:pt x="25419" y="1151466"/>
                </a:cubicBezTo>
                <a:cubicBezTo>
                  <a:pt x="-10329" y="1012236"/>
                  <a:pt x="-6566" y="398873"/>
                  <a:pt x="25419" y="237066"/>
                </a:cubicBezTo>
                <a:cubicBezTo>
                  <a:pt x="57404" y="75259"/>
                  <a:pt x="130782" y="210726"/>
                  <a:pt x="217330" y="180622"/>
                </a:cubicBezTo>
                <a:cubicBezTo>
                  <a:pt x="303878" y="150518"/>
                  <a:pt x="424293" y="103481"/>
                  <a:pt x="544708" y="56444"/>
                </a:cubicBezTo>
              </a:path>
            </a:pathLst>
          </a:cu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B6458B2-B0DD-0F3E-FF83-94AC0BB2CD00}"/>
              </a:ext>
            </a:extLst>
          </p:cNvPr>
          <p:cNvSpPr/>
          <p:nvPr/>
        </p:nvSpPr>
        <p:spPr>
          <a:xfrm>
            <a:off x="395536" y="1717600"/>
            <a:ext cx="1584176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36C977-DCC1-1088-1192-FF529EDAF0D7}"/>
              </a:ext>
            </a:extLst>
          </p:cNvPr>
          <p:cNvSpPr txBox="1"/>
          <p:nvPr/>
        </p:nvSpPr>
        <p:spPr>
          <a:xfrm>
            <a:off x="539552" y="26369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Coulée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107076-3E8D-941F-BE4B-2E9E5F29E016}"/>
              </a:ext>
            </a:extLst>
          </p:cNvPr>
          <p:cNvSpPr txBox="1"/>
          <p:nvPr/>
        </p:nvSpPr>
        <p:spPr>
          <a:xfrm>
            <a:off x="4283968" y="126428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La ville aujourd’hui</a:t>
            </a:r>
          </a:p>
        </p:txBody>
      </p:sp>
    </p:spTree>
    <p:extLst>
      <p:ext uri="{BB962C8B-B14F-4D97-AF65-F5344CB8AC3E}">
        <p14:creationId xmlns:p14="http://schemas.microsoft.com/office/powerpoint/2010/main" val="30853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Nouvelle éruption volcanique en Islande">
            <a:hlinkClick r:id="" action="ppaction://media"/>
            <a:extLst>
              <a:ext uri="{FF2B5EF4-FFF2-40B4-BE49-F238E27FC236}">
                <a16:creationId xmlns:a16="http://schemas.microsoft.com/office/drawing/2014/main" id="{563C3973-A759-D1B3-1BF4-601223AAF0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775" y="980728"/>
            <a:ext cx="866645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8350C3D-CD07-F66F-E17C-1CACF78C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" y="1268902"/>
            <a:ext cx="8376562" cy="43201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8EDE51-E37C-572C-3446-DC3E0E58F4B6}"/>
              </a:ext>
            </a:extLst>
          </p:cNvPr>
          <p:cNvSpPr txBox="1"/>
          <p:nvPr/>
        </p:nvSpPr>
        <p:spPr>
          <a:xfrm>
            <a:off x="472340" y="548680"/>
            <a:ext cx="8376562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00FFFF"/>
                </a:solidFill>
              </a:rPr>
              <a:t>Zoom sur la toute dernière éruption. Août 2022.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28E08B-2521-0D53-F760-8DE2C41BF943}"/>
              </a:ext>
            </a:extLst>
          </p:cNvPr>
          <p:cNvSpPr/>
          <p:nvPr/>
        </p:nvSpPr>
        <p:spPr>
          <a:xfrm>
            <a:off x="6660232" y="2060848"/>
            <a:ext cx="1440160" cy="288032"/>
          </a:xfrm>
          <a:prstGeom prst="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0B193-A1B9-177A-EE08-A036CAF6BB70}"/>
              </a:ext>
            </a:extLst>
          </p:cNvPr>
          <p:cNvSpPr/>
          <p:nvPr/>
        </p:nvSpPr>
        <p:spPr>
          <a:xfrm>
            <a:off x="5148064" y="2924944"/>
            <a:ext cx="1008112" cy="288032"/>
          </a:xfrm>
          <a:prstGeom prst="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C5812-AB3F-EE80-6683-351CBE9A70F4}"/>
              </a:ext>
            </a:extLst>
          </p:cNvPr>
          <p:cNvSpPr/>
          <p:nvPr/>
        </p:nvSpPr>
        <p:spPr>
          <a:xfrm>
            <a:off x="7092280" y="3212976"/>
            <a:ext cx="1224136" cy="288032"/>
          </a:xfrm>
          <a:prstGeom prst="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F6A5E4-C5CE-E81A-F57E-EE32D6674B6E}"/>
              </a:ext>
            </a:extLst>
          </p:cNvPr>
          <p:cNvSpPr/>
          <p:nvPr/>
        </p:nvSpPr>
        <p:spPr>
          <a:xfrm>
            <a:off x="1979712" y="3933056"/>
            <a:ext cx="2592288" cy="288032"/>
          </a:xfrm>
          <a:prstGeom prst="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38025-427D-12D5-2483-1F7BEDCA7D41}"/>
              </a:ext>
            </a:extLst>
          </p:cNvPr>
          <p:cNvSpPr/>
          <p:nvPr/>
        </p:nvSpPr>
        <p:spPr>
          <a:xfrm>
            <a:off x="3203848" y="4580986"/>
            <a:ext cx="2952328" cy="288032"/>
          </a:xfrm>
          <a:prstGeom prst="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10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CD138FB-ABD2-D357-1746-166D59B3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4691"/>
            <a:ext cx="4659982" cy="62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696F1E-B10B-A46D-11E2-1E04F70A0AB0}"/>
              </a:ext>
            </a:extLst>
          </p:cNvPr>
          <p:cNvSpPr txBox="1"/>
          <p:nvPr/>
        </p:nvSpPr>
        <p:spPr>
          <a:xfrm>
            <a:off x="5652120" y="282801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00B0F0"/>
                </a:solidFill>
              </a:rPr>
              <a:t>Conséquence : le public vient admirer le spectacle avec une certaine tolérance/surveillance des autorités.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19F323-B163-8FAA-6017-201A8FDE1D6F}"/>
              </a:ext>
            </a:extLst>
          </p:cNvPr>
          <p:cNvSpPr txBox="1"/>
          <p:nvPr/>
        </p:nvSpPr>
        <p:spPr>
          <a:xfrm>
            <a:off x="5868144" y="59492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https://twitter.com/TJQPNI/status/1555052080557363200/photo</a:t>
            </a:r>
            <a:endParaRPr lang="fr-BE" sz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056290C0-9042-3E7F-31DA-3DA7CF52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C5598B1-CA27-EB3E-B090-81636ECE5BEC}"/>
              </a:ext>
            </a:extLst>
          </p:cNvPr>
          <p:cNvSpPr/>
          <p:nvPr/>
        </p:nvSpPr>
        <p:spPr>
          <a:xfrm>
            <a:off x="4716016" y="3933056"/>
            <a:ext cx="1080120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CF76C88-7DB5-5B35-5EA1-B1325548FB41}"/>
              </a:ext>
            </a:extLst>
          </p:cNvPr>
          <p:cNvSpPr/>
          <p:nvPr/>
        </p:nvSpPr>
        <p:spPr>
          <a:xfrm>
            <a:off x="1187624" y="3212976"/>
            <a:ext cx="1080120" cy="7200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26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2D5C8AD-6334-0C20-731B-7BE4B12839C0}"/>
              </a:ext>
            </a:extLst>
          </p:cNvPr>
          <p:cNvSpPr txBox="1"/>
          <p:nvPr/>
        </p:nvSpPr>
        <p:spPr>
          <a:xfrm>
            <a:off x="467544" y="370797"/>
            <a:ext cx="3250704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Les risques liés aux coulées volcaniques.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6E2B72-55BE-B84A-E072-7B05900BCB9C}"/>
              </a:ext>
            </a:extLst>
          </p:cNvPr>
          <p:cNvSpPr txBox="1"/>
          <p:nvPr/>
        </p:nvSpPr>
        <p:spPr>
          <a:xfrm>
            <a:off x="4427984" y="370797"/>
            <a:ext cx="3968656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Généralement, on a le temps de quitter les lieux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601DEDA-6327-EDEA-3CBE-168C7FD4724B}"/>
              </a:ext>
            </a:extLst>
          </p:cNvPr>
          <p:cNvSpPr txBox="1"/>
          <p:nvPr/>
        </p:nvSpPr>
        <p:spPr>
          <a:xfrm>
            <a:off x="4427983" y="1431846"/>
            <a:ext cx="3960439" cy="769441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Destruction par recouvrement, écrasement et incendie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763443-6A39-1A47-D612-2ED7DEB0AF1D}"/>
              </a:ext>
            </a:extLst>
          </p:cNvPr>
          <p:cNvSpPr txBox="1"/>
          <p:nvPr/>
        </p:nvSpPr>
        <p:spPr>
          <a:xfrm>
            <a:off x="4419765" y="2473770"/>
            <a:ext cx="3968657" cy="43088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Présence de gaz toxiques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598017-D2BC-91A7-04D3-B59CAE1C275C}"/>
              </a:ext>
            </a:extLst>
          </p:cNvPr>
          <p:cNvSpPr txBox="1"/>
          <p:nvPr/>
        </p:nvSpPr>
        <p:spPr>
          <a:xfrm>
            <a:off x="478384" y="3608028"/>
            <a:ext cx="3250704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70C0"/>
                </a:solidFill>
              </a:rPr>
              <a:t>Quelle vulnérabilité pour l’Islande?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2E0FEAF-7AA8-6343-5366-2645A654154F}"/>
              </a:ext>
            </a:extLst>
          </p:cNvPr>
          <p:cNvSpPr txBox="1"/>
          <p:nvPr/>
        </p:nvSpPr>
        <p:spPr>
          <a:xfrm>
            <a:off x="4419765" y="3608028"/>
            <a:ext cx="3968658" cy="1107996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Vu la faible densité de population ,la vulnérabilité est faible sauf dans la région de la capitale et de l’aéroport.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C50C1D-2F8B-6B76-E1BF-06D0C1A581F1}"/>
              </a:ext>
            </a:extLst>
          </p:cNvPr>
          <p:cNvSpPr txBox="1"/>
          <p:nvPr/>
        </p:nvSpPr>
        <p:spPr>
          <a:xfrm>
            <a:off x="4427984" y="4993308"/>
            <a:ext cx="3968659" cy="1107996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BE" sz="2200" dirty="0">
                <a:solidFill>
                  <a:srgbClr val="00FFFF"/>
                </a:solidFill>
              </a:rPr>
              <a:t>Par contre, forte vulnérabilité au niveau de la fréquence. Eruptions tous les 4-5 ans.</a:t>
            </a:r>
          </a:p>
        </p:txBody>
      </p:sp>
    </p:spTree>
    <p:extLst>
      <p:ext uri="{BB962C8B-B14F-4D97-AF65-F5344CB8AC3E}">
        <p14:creationId xmlns:p14="http://schemas.microsoft.com/office/powerpoint/2010/main" val="16649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, lumière&#10;&#10;Description générée automatiquement">
            <a:extLst>
              <a:ext uri="{FF2B5EF4-FFF2-40B4-BE49-F238E27FC236}">
                <a16:creationId xmlns:a16="http://schemas.microsoft.com/office/drawing/2014/main" id="{573C9B10-ADD3-4BD3-B7FD-A45420CCC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9136" b="-1"/>
          <a:stretch/>
        </p:blipFill>
        <p:spPr>
          <a:xfrm>
            <a:off x="482600" y="1339850"/>
            <a:ext cx="4029074" cy="41783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E6D855D-F86C-432D-8317-17C9BF47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2" b="2"/>
          <a:stretch/>
        </p:blipFill>
        <p:spPr>
          <a:xfrm>
            <a:off x="4632325" y="1339850"/>
            <a:ext cx="4029074" cy="41783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794410F-FFE5-1000-86B3-C34DBB6C711B}"/>
              </a:ext>
            </a:extLst>
          </p:cNvPr>
          <p:cNvSpPr txBox="1"/>
          <p:nvPr/>
        </p:nvSpPr>
        <p:spPr>
          <a:xfrm>
            <a:off x="467543" y="476672"/>
            <a:ext cx="819385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200" dirty="0">
                <a:solidFill>
                  <a:srgbClr val="FF0000"/>
                </a:solidFill>
              </a:rPr>
              <a:t>Quels aménagements sont possibles face à une coulée de lave?</a:t>
            </a:r>
          </a:p>
          <a:p>
            <a:pPr algn="ctr"/>
            <a:r>
              <a:rPr lang="fr-BE" sz="2200" dirty="0">
                <a:solidFill>
                  <a:srgbClr val="FF0000"/>
                </a:solidFill>
              </a:rPr>
              <a:t> Le cas exceptionnel de l’</a:t>
            </a:r>
            <a:r>
              <a:rPr lang="fr-BE" sz="2200" dirty="0" err="1">
                <a:solidFill>
                  <a:srgbClr val="FF0000"/>
                </a:solidFill>
              </a:rPr>
              <a:t>Edfell</a:t>
            </a:r>
            <a:r>
              <a:rPr lang="fr-BE" sz="2200" dirty="0">
                <a:solidFill>
                  <a:srgbClr val="FF0000"/>
                </a:solidFill>
              </a:rPr>
              <a:t>, dans les îles </a:t>
            </a:r>
            <a:r>
              <a:rPr lang="fr-BE" sz="2200" dirty="0" err="1">
                <a:solidFill>
                  <a:srgbClr val="FF0000"/>
                </a:solidFill>
              </a:rPr>
              <a:t>Vestmann</a:t>
            </a:r>
            <a:r>
              <a:rPr lang="fr-BE" sz="2200" dirty="0">
                <a:solidFill>
                  <a:srgbClr val="FF0000"/>
                </a:solidFill>
              </a:rPr>
              <a:t>, au sud du pays.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68C504-8271-A2DF-3379-84A4D1F678D2}"/>
              </a:ext>
            </a:extLst>
          </p:cNvPr>
          <p:cNvSpPr/>
          <p:nvPr/>
        </p:nvSpPr>
        <p:spPr>
          <a:xfrm>
            <a:off x="6876256" y="2636912"/>
            <a:ext cx="1584176" cy="129614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6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012905-9417-4119-8564-AEE766B6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8" y="2168923"/>
            <a:ext cx="3968750" cy="25201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03C8A07-793E-4BA8-8DD4-47CECD2B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7" y="2188766"/>
            <a:ext cx="3968750" cy="24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41B658E-2839-872B-8E37-C287C62E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42950"/>
            <a:ext cx="8572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extérieur, montagne&#10;&#10;Description générée automatiquement">
            <a:extLst>
              <a:ext uri="{FF2B5EF4-FFF2-40B4-BE49-F238E27FC236}">
                <a16:creationId xmlns:a16="http://schemas.microsoft.com/office/drawing/2014/main" id="{B4CBE880-1DDB-D6DB-C89E-56778048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3549400" cy="27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F929E8-6511-4500-B21B-0DA602FD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5" y="764704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ersonnalisé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2361</TotalTime>
  <Words>153</Words>
  <Application>Microsoft Office PowerPoint</Application>
  <PresentationFormat>Affichage à l'écran (4:3)</PresentationFormat>
  <Paragraphs>15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Monotype Corsiva</vt:lpstr>
      <vt:lpstr>Times New Roman</vt:lpstr>
      <vt:lpstr>Wingdings</vt:lpstr>
      <vt:lpstr>Wingdings 2</vt:lpstr>
      <vt:lpstr>Wingdings 3</vt:lpstr>
      <vt:lpstr>Module</vt:lpstr>
      <vt:lpstr>Premier aléa volcanique: les coulées de lave.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banlieue américaine : introduction à l’étude de New-York.</dc:title>
  <dc:creator> </dc:creator>
  <cp:lastModifiedBy>Daniel</cp:lastModifiedBy>
  <cp:revision>196</cp:revision>
  <dcterms:created xsi:type="dcterms:W3CDTF">2011-03-01T19:21:23Z</dcterms:created>
  <dcterms:modified xsi:type="dcterms:W3CDTF">2022-10-05T16:18:44Z</dcterms:modified>
</cp:coreProperties>
</file>