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447" r:id="rId3"/>
    <p:sldId id="454" r:id="rId4"/>
    <p:sldId id="455" r:id="rId5"/>
    <p:sldId id="467" r:id="rId6"/>
    <p:sldId id="458" r:id="rId7"/>
    <p:sldId id="431" r:id="rId8"/>
    <p:sldId id="457" r:id="rId9"/>
    <p:sldId id="432" r:id="rId10"/>
    <p:sldId id="47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0066"/>
    <a:srgbClr val="FFFF99"/>
    <a:srgbClr val="33CCFF"/>
    <a:srgbClr val="FFFFCC"/>
    <a:srgbClr val="FF6600"/>
    <a:srgbClr val="FFCC66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1" autoAdjust="0"/>
    <p:restoredTop sz="94660"/>
  </p:normalViewPr>
  <p:slideViewPr>
    <p:cSldViewPr>
      <p:cViewPr varScale="1">
        <p:scale>
          <a:sx n="85" d="100"/>
          <a:sy n="85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20E3A8A-425C-44CB-B370-F5994C5A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16" y="305176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Second aléa volcanique :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les retombées de </a:t>
            </a:r>
            <a:r>
              <a:rPr lang="fr-BE" dirty="0">
                <a:solidFill>
                  <a:srgbClr val="FF0000"/>
                </a:solidFill>
              </a:rPr>
              <a:t>téphras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78793D-6E8A-49E8-9AA3-6073BEE6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7" y="2063187"/>
            <a:ext cx="3280666" cy="2231744"/>
          </a:xfrm>
          <a:prstGeom prst="rect">
            <a:avLst/>
          </a:prstGeom>
        </p:spPr>
      </p:pic>
      <p:pic>
        <p:nvPicPr>
          <p:cNvPr id="9" name="Image 8" descr="Une image contenant personne, main, tenant, animal&#10;&#10;Description générée automatiquement">
            <a:extLst>
              <a:ext uri="{FF2B5EF4-FFF2-40B4-BE49-F238E27FC236}">
                <a16:creationId xmlns:a16="http://schemas.microsoft.com/office/drawing/2014/main" id="{9D9B7E97-63C4-4E6D-BCD0-F70F0C31B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19" y="1520563"/>
            <a:ext cx="2319014" cy="1527677"/>
          </a:xfrm>
          <a:prstGeom prst="rect">
            <a:avLst/>
          </a:prstGeom>
        </p:spPr>
      </p:pic>
      <p:pic>
        <p:nvPicPr>
          <p:cNvPr id="11" name="Image 10" descr="Une image contenant animal, personne, intérieur&#10;&#10;Description générée automatiquement">
            <a:extLst>
              <a:ext uri="{FF2B5EF4-FFF2-40B4-BE49-F238E27FC236}">
                <a16:creationId xmlns:a16="http://schemas.microsoft.com/office/drawing/2014/main" id="{BBE84A03-92D0-469B-8199-1C7F66EFA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70" y="3269456"/>
            <a:ext cx="3929063" cy="24574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F46BBF6-4648-465E-9AE8-0EC8A799875E}"/>
              </a:ext>
            </a:extLst>
          </p:cNvPr>
          <p:cNvSpPr txBox="1"/>
          <p:nvPr/>
        </p:nvSpPr>
        <p:spPr>
          <a:xfrm>
            <a:off x="462516" y="4485610"/>
            <a:ext cx="11403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>
                <a:solidFill>
                  <a:srgbClr val="FF0000"/>
                </a:solidFill>
              </a:rPr>
              <a:t>Bombes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823043-33A8-452F-A125-CD04CC87261C}"/>
              </a:ext>
            </a:extLst>
          </p:cNvPr>
          <p:cNvSpPr txBox="1"/>
          <p:nvPr/>
        </p:nvSpPr>
        <p:spPr>
          <a:xfrm>
            <a:off x="4755411" y="2558861"/>
            <a:ext cx="11403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>
                <a:solidFill>
                  <a:srgbClr val="FF0000"/>
                </a:solidFill>
              </a:rPr>
              <a:t>Lapillis  ou scories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CC4643-FA1D-47D8-8F74-31E106B48DDB}"/>
              </a:ext>
            </a:extLst>
          </p:cNvPr>
          <p:cNvSpPr txBox="1"/>
          <p:nvPr/>
        </p:nvSpPr>
        <p:spPr>
          <a:xfrm>
            <a:off x="4161371" y="5242158"/>
            <a:ext cx="11403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>
                <a:solidFill>
                  <a:srgbClr val="FF0000"/>
                </a:solidFill>
              </a:rPr>
              <a:t>cendres</a:t>
            </a:r>
          </a:p>
        </p:txBody>
      </p:sp>
    </p:spTree>
    <p:extLst>
      <p:ext uri="{BB962C8B-B14F-4D97-AF65-F5344CB8AC3E}">
        <p14:creationId xmlns:p14="http://schemas.microsoft.com/office/powerpoint/2010/main" val="37095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EBDA4B-A719-9AFA-7C09-2940538A048F}"/>
              </a:ext>
            </a:extLst>
          </p:cNvPr>
          <p:cNvSpPr txBox="1"/>
          <p:nvPr/>
        </p:nvSpPr>
        <p:spPr>
          <a:xfrm>
            <a:off x="467544" y="370797"/>
            <a:ext cx="3250704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70C0"/>
                </a:solidFill>
              </a:rPr>
              <a:t>De quel aléa s’agit –t-il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4D6E37-73E0-F4DE-97D1-E6BFC2578672}"/>
              </a:ext>
            </a:extLst>
          </p:cNvPr>
          <p:cNvSpPr txBox="1"/>
          <p:nvPr/>
        </p:nvSpPr>
        <p:spPr>
          <a:xfrm>
            <a:off x="4006280" y="379606"/>
            <a:ext cx="4563924" cy="76944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Les téphras volcaniques : la retombée des cendres du panache.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DB9D3F-B096-62D5-37D7-0FC48BBAB068}"/>
              </a:ext>
            </a:extLst>
          </p:cNvPr>
          <p:cNvSpPr txBox="1"/>
          <p:nvPr/>
        </p:nvSpPr>
        <p:spPr>
          <a:xfrm>
            <a:off x="470827" y="2284360"/>
            <a:ext cx="3250704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70C0"/>
                </a:solidFill>
              </a:rPr>
              <a:t>Quelle vulnérabilité?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AB042F-C2E9-937C-A38C-BB6DCA3BAFB3}"/>
              </a:ext>
            </a:extLst>
          </p:cNvPr>
          <p:cNvSpPr txBox="1"/>
          <p:nvPr/>
        </p:nvSpPr>
        <p:spPr>
          <a:xfrm>
            <a:off x="4007059" y="2284360"/>
            <a:ext cx="4577054" cy="76944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Liée à la direction des vents et à l’importance et la durée de l’éruption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D0C197-BD18-0532-875B-769D616D09D9}"/>
              </a:ext>
            </a:extLst>
          </p:cNvPr>
          <p:cNvSpPr txBox="1"/>
          <p:nvPr/>
        </p:nvSpPr>
        <p:spPr>
          <a:xfrm>
            <a:off x="4010909" y="3271427"/>
            <a:ext cx="4577054" cy="76944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Plus on s’éloigne du lieu volcan actif, plus la vulnérabilité est faible.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4D3AAB-6502-A342-C0ED-745946AACC89}"/>
              </a:ext>
            </a:extLst>
          </p:cNvPr>
          <p:cNvSpPr txBox="1"/>
          <p:nvPr/>
        </p:nvSpPr>
        <p:spPr>
          <a:xfrm>
            <a:off x="467544" y="4365104"/>
            <a:ext cx="3250704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70C0"/>
                </a:solidFill>
              </a:rPr>
              <a:t>Risques et adaptations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EE2F84-E8E1-DF58-1C0B-65892E903DD4}"/>
              </a:ext>
            </a:extLst>
          </p:cNvPr>
          <p:cNvSpPr txBox="1"/>
          <p:nvPr/>
        </p:nvSpPr>
        <p:spPr>
          <a:xfrm>
            <a:off x="4015939" y="4365104"/>
            <a:ext cx="4577054" cy="43088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Blocage possible des moteurs des avions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5ED8EF-4C89-744B-045C-F54B619764FA}"/>
              </a:ext>
            </a:extLst>
          </p:cNvPr>
          <p:cNvSpPr txBox="1"/>
          <p:nvPr/>
        </p:nvSpPr>
        <p:spPr>
          <a:xfrm>
            <a:off x="4013624" y="4967450"/>
            <a:ext cx="4594153" cy="43088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Adaptation : aucune. Patienter!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C6B5DE-F65B-EC0C-A899-E78666022921}"/>
              </a:ext>
            </a:extLst>
          </p:cNvPr>
          <p:cNvSpPr txBox="1"/>
          <p:nvPr/>
        </p:nvSpPr>
        <p:spPr>
          <a:xfrm>
            <a:off x="4013624" y="1289661"/>
            <a:ext cx="4563924" cy="76944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Nous n’évoquerons qu’une forme d’impact sur les régions lointaines !</a:t>
            </a:r>
          </a:p>
        </p:txBody>
      </p:sp>
    </p:spTree>
    <p:extLst>
      <p:ext uri="{BB962C8B-B14F-4D97-AF65-F5344CB8AC3E}">
        <p14:creationId xmlns:p14="http://schemas.microsoft.com/office/powerpoint/2010/main" val="31030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80350-D581-E89F-2A9D-32A90068BC30}"/>
              </a:ext>
            </a:extLst>
          </p:cNvPr>
          <p:cNvSpPr txBox="1">
            <a:spLocks/>
          </p:cNvSpPr>
          <p:nvPr/>
        </p:nvSpPr>
        <p:spPr>
          <a:xfrm>
            <a:off x="611560" y="1196752"/>
            <a:ext cx="8077200" cy="16733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BE" b="0" dirty="0">
                <a:solidFill>
                  <a:srgbClr val="FF0000"/>
                </a:solidFill>
              </a:rPr>
              <a:t>Impossible d’analyser tous les aléas liés aux téphras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F29D832-A5A0-23BC-2A86-70698E009E3C}"/>
              </a:ext>
            </a:extLst>
          </p:cNvPr>
          <p:cNvSpPr txBox="1">
            <a:spLocks/>
          </p:cNvSpPr>
          <p:nvPr/>
        </p:nvSpPr>
        <p:spPr>
          <a:xfrm>
            <a:off x="611560" y="3284984"/>
            <a:ext cx="8077200" cy="16733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BE" b="0" dirty="0">
                <a:solidFill>
                  <a:srgbClr val="FF0000"/>
                </a:solidFill>
              </a:rPr>
              <a:t>Voici le cas de l’</a:t>
            </a:r>
            <a:r>
              <a:rPr lang="fr-BE" b="0" dirty="0" err="1">
                <a:solidFill>
                  <a:srgbClr val="FF0000"/>
                </a:solidFill>
              </a:rPr>
              <a:t>Eyjafjöll</a:t>
            </a:r>
            <a:r>
              <a:rPr lang="fr-BE" b="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0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4E05D72-7F75-FBEB-3E71-6C8BD10F6B0A}"/>
              </a:ext>
            </a:extLst>
          </p:cNvPr>
          <p:cNvSpPr txBox="1"/>
          <p:nvPr/>
        </p:nvSpPr>
        <p:spPr>
          <a:xfrm>
            <a:off x="467542" y="476672"/>
            <a:ext cx="8193855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00B0F0"/>
                </a:solidFill>
              </a:rPr>
              <a:t>L’</a:t>
            </a:r>
            <a:r>
              <a:rPr lang="fr-BE" sz="2200" dirty="0" err="1">
                <a:solidFill>
                  <a:srgbClr val="00B0F0"/>
                </a:solidFill>
              </a:rPr>
              <a:t>Eyjafjöll</a:t>
            </a:r>
            <a:r>
              <a:rPr lang="fr-BE" sz="2200" dirty="0">
                <a:solidFill>
                  <a:srgbClr val="00B0F0"/>
                </a:solidFill>
              </a:rPr>
              <a:t> est devenu célèbre en 2010.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5FBD931E-BACE-DF47-3641-84B23E31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5" y="1299865"/>
            <a:ext cx="6697010" cy="425826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77E1199-E0CB-90BE-3965-DFCAC04B8655}"/>
              </a:ext>
            </a:extLst>
          </p:cNvPr>
          <p:cNvSpPr/>
          <p:nvPr/>
        </p:nvSpPr>
        <p:spPr>
          <a:xfrm>
            <a:off x="2980294" y="4653136"/>
            <a:ext cx="1584176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 descr="Une image contenant nature&#10;&#10;Description générée automatiquement">
            <a:extLst>
              <a:ext uri="{FF2B5EF4-FFF2-40B4-BE49-F238E27FC236}">
                <a16:creationId xmlns:a16="http://schemas.microsoft.com/office/drawing/2014/main" id="{3465929A-AFDF-EE8E-70DF-30F1B8ECE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37" y="1052736"/>
            <a:ext cx="6887525" cy="565661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64386C9-C7EB-0FC6-5C36-C3A373C959AF}"/>
              </a:ext>
            </a:extLst>
          </p:cNvPr>
          <p:cNvSpPr/>
          <p:nvPr/>
        </p:nvSpPr>
        <p:spPr>
          <a:xfrm>
            <a:off x="2352373" y="3540750"/>
            <a:ext cx="1584176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40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AAFB19A-ACAA-DA27-4C46-13E49667A908}"/>
              </a:ext>
            </a:extLst>
          </p:cNvPr>
          <p:cNvSpPr txBox="1"/>
          <p:nvPr/>
        </p:nvSpPr>
        <p:spPr>
          <a:xfrm>
            <a:off x="827584" y="492692"/>
            <a:ext cx="806489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FF0000"/>
                </a:solidFill>
              </a:rPr>
              <a:t>Un volcan peut présenter différentes phases d’éruption. Cela a été le cas pour l’</a:t>
            </a:r>
            <a:r>
              <a:rPr lang="fr-BE" sz="2400" dirty="0" err="1">
                <a:solidFill>
                  <a:srgbClr val="FF0000"/>
                </a:solidFill>
              </a:rPr>
              <a:t>Eyjafjöll</a:t>
            </a:r>
            <a:r>
              <a:rPr lang="fr-BE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BAABB2-0CA8-A4F4-C4AD-C2F54665A15B}"/>
              </a:ext>
            </a:extLst>
          </p:cNvPr>
          <p:cNvSpPr txBox="1"/>
          <p:nvPr/>
        </p:nvSpPr>
        <p:spPr>
          <a:xfrm>
            <a:off x="849168" y="1512799"/>
            <a:ext cx="8064896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FF6600"/>
                </a:solidFill>
              </a:rPr>
              <a:t>Après un épisode d’éruption effusive ( type hawaïen), càd avec des coulées de lave ,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9B7482-CA7C-AF59-20C9-4FEF7698B406}"/>
              </a:ext>
            </a:extLst>
          </p:cNvPr>
          <p:cNvSpPr txBox="1"/>
          <p:nvPr/>
        </p:nvSpPr>
        <p:spPr>
          <a:xfrm>
            <a:off x="844563" y="2611948"/>
            <a:ext cx="8064896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FFC000"/>
                </a:solidFill>
              </a:rPr>
              <a:t>ce volcan est passé en phase explosive,</a:t>
            </a:r>
          </a:p>
          <a:p>
            <a:pPr algn="ctr"/>
            <a:r>
              <a:rPr lang="fr-BE" sz="2400" dirty="0">
                <a:solidFill>
                  <a:srgbClr val="FFC000"/>
                </a:solidFill>
              </a:rPr>
              <a:t> type </a:t>
            </a:r>
            <a:r>
              <a:rPr lang="fr-BE" sz="2400" dirty="0" err="1">
                <a:solidFill>
                  <a:srgbClr val="FFC000"/>
                </a:solidFill>
              </a:rPr>
              <a:t>phréato</a:t>
            </a:r>
            <a:r>
              <a:rPr lang="fr-BE" sz="2400" dirty="0">
                <a:solidFill>
                  <a:srgbClr val="FFC000"/>
                </a:solidFill>
              </a:rPr>
              <a:t>-magmatique*( = avec explosion au contact de la glace)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5A00EA-882E-C49D-83D7-F14E1515A847}"/>
              </a:ext>
            </a:extLst>
          </p:cNvPr>
          <p:cNvSpPr txBox="1"/>
          <p:nvPr/>
        </p:nvSpPr>
        <p:spPr>
          <a:xfrm>
            <a:off x="816627" y="4797152"/>
            <a:ext cx="8064896" cy="461665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FFFF99"/>
                </a:solidFill>
              </a:rPr>
              <a:t>Le tout a été suivi par un lahar* appelé ici  </a:t>
            </a:r>
            <a:r>
              <a:rPr lang="fr-BE" sz="2400" dirty="0" err="1">
                <a:solidFill>
                  <a:srgbClr val="FFFF99"/>
                </a:solidFill>
              </a:rPr>
              <a:t>jökulhlaup</a:t>
            </a:r>
            <a:r>
              <a:rPr lang="fr-BE" sz="2400" dirty="0">
                <a:solidFill>
                  <a:srgbClr val="FFFF99"/>
                </a:solidFill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75C21C-A5D5-D59E-A66D-6E55148F54D1}"/>
              </a:ext>
            </a:extLst>
          </p:cNvPr>
          <p:cNvSpPr txBox="1"/>
          <p:nvPr/>
        </p:nvSpPr>
        <p:spPr>
          <a:xfrm>
            <a:off x="836014" y="3704550"/>
            <a:ext cx="8064896" cy="830997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FFCC66"/>
                </a:solidFill>
              </a:rPr>
              <a:t>avec émission d’un important panache de cendres et de vapeur d’eau, jusqu’à 10 km de haut.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06D176-250E-91AB-15F3-10157B20F71C}"/>
              </a:ext>
            </a:extLst>
          </p:cNvPr>
          <p:cNvSpPr txBox="1"/>
          <p:nvPr/>
        </p:nvSpPr>
        <p:spPr>
          <a:xfrm>
            <a:off x="816627" y="5495761"/>
            <a:ext cx="8075853" cy="830997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FFFFCC"/>
                </a:solidFill>
              </a:rPr>
              <a:t>Enfin, les derniers jours, le volcan  a présenté un épisode explosif, type strombolien.</a:t>
            </a:r>
          </a:p>
        </p:txBody>
      </p:sp>
    </p:spTree>
    <p:extLst>
      <p:ext uri="{BB962C8B-B14F-4D97-AF65-F5344CB8AC3E}">
        <p14:creationId xmlns:p14="http://schemas.microsoft.com/office/powerpoint/2010/main" val="6777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323F760-5D11-0EA1-3F8F-F6306E9F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u="sng" dirty="0">
                <a:solidFill>
                  <a:srgbClr val="FF0000"/>
                </a:solidFill>
              </a:rPr>
              <a:t>Les retombées des cendres. 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F62E9-5534-5138-559E-8FAB3C70E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Dans ce cas, analyse uniquement des retombées « lointaines »….</a:t>
            </a:r>
          </a:p>
        </p:txBody>
      </p:sp>
      <p:pic>
        <p:nvPicPr>
          <p:cNvPr id="2050" name="Picture 2" descr="Perturbations aeriennes">
            <a:extLst>
              <a:ext uri="{FF2B5EF4-FFF2-40B4-BE49-F238E27FC236}">
                <a16:creationId xmlns:a16="http://schemas.microsoft.com/office/drawing/2014/main" id="{51407A5A-777A-0A09-0C6F-82CB2899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716016" cy="31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71E3F8-3413-1636-73CA-187142A3C1F0}"/>
              </a:ext>
            </a:extLst>
          </p:cNvPr>
          <p:cNvSpPr txBox="1"/>
          <p:nvPr/>
        </p:nvSpPr>
        <p:spPr>
          <a:xfrm>
            <a:off x="2555776" y="6472753"/>
            <a:ext cx="6049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https://www.lepoint.fr/islande-les-images-spectaculaires-de-l-eruption-volcanique-20-04-2010-942014_19.ph</a:t>
            </a:r>
            <a:endParaRPr lang="fr-BE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yjafjallajökull - HIC volcanic eruption case study video - Rayburn Tours">
            <a:extLst>
              <a:ext uri="{FF2B5EF4-FFF2-40B4-BE49-F238E27FC236}">
                <a16:creationId xmlns:a16="http://schemas.microsoft.com/office/drawing/2014/main" id="{D60FE2F2-DB51-6AAB-F510-98F145BF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0" y="1268760"/>
            <a:ext cx="7963060" cy="53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E56A53-2F77-CBFA-AB42-F7BA36AC3D22}"/>
              </a:ext>
            </a:extLst>
          </p:cNvPr>
          <p:cNvSpPr txBox="1"/>
          <p:nvPr/>
        </p:nvSpPr>
        <p:spPr>
          <a:xfrm>
            <a:off x="1187624" y="332656"/>
            <a:ext cx="6130764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00B0F0"/>
                </a:solidFill>
              </a:rPr>
              <a:t>Le panache de fumée à perturber l’aviation en Europe pendant plusieurs semaines.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135991-C10D-B1FB-A26C-B99B0D987F2D}"/>
              </a:ext>
            </a:extLst>
          </p:cNvPr>
          <p:cNvSpPr txBox="1"/>
          <p:nvPr/>
        </p:nvSpPr>
        <p:spPr>
          <a:xfrm>
            <a:off x="7318388" y="6165304"/>
            <a:ext cx="133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Source: internet.</a:t>
            </a:r>
          </a:p>
        </p:txBody>
      </p:sp>
    </p:spTree>
    <p:extLst>
      <p:ext uri="{BB962C8B-B14F-4D97-AF65-F5344CB8AC3E}">
        <p14:creationId xmlns:p14="http://schemas.microsoft.com/office/powerpoint/2010/main" val="42389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BF9B038-6756-87BF-303A-05EF7ED4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455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2D85AC-5E14-EEC8-324E-29F0D1DEED15}"/>
              </a:ext>
            </a:extLst>
          </p:cNvPr>
          <p:cNvSpPr txBox="1"/>
          <p:nvPr/>
        </p:nvSpPr>
        <p:spPr>
          <a:xfrm>
            <a:off x="7020272" y="6309320"/>
            <a:ext cx="133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Source: internet.</a:t>
            </a:r>
          </a:p>
        </p:txBody>
      </p:sp>
    </p:spTree>
    <p:extLst>
      <p:ext uri="{BB962C8B-B14F-4D97-AF65-F5344CB8AC3E}">
        <p14:creationId xmlns:p14="http://schemas.microsoft.com/office/powerpoint/2010/main" val="36589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Iceland Volcano's Eruption Caused So Much Trouble | Live Science">
            <a:extLst>
              <a:ext uri="{FF2B5EF4-FFF2-40B4-BE49-F238E27FC236}">
                <a16:creationId xmlns:a16="http://schemas.microsoft.com/office/drawing/2014/main" id="{E3F7785D-4981-FE31-FF6C-224A339A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" y="696434"/>
            <a:ext cx="8554333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8135943-2E11-48BD-7E6B-9D3E153B7417}"/>
              </a:ext>
            </a:extLst>
          </p:cNvPr>
          <p:cNvSpPr/>
          <p:nvPr/>
        </p:nvSpPr>
        <p:spPr>
          <a:xfrm>
            <a:off x="1475656" y="1268760"/>
            <a:ext cx="1584176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0CCA92-6DF2-EF47-7533-243AAC4B5DA4}"/>
              </a:ext>
            </a:extLst>
          </p:cNvPr>
          <p:cNvSpPr txBox="1"/>
          <p:nvPr/>
        </p:nvSpPr>
        <p:spPr>
          <a:xfrm>
            <a:off x="7375282" y="6344618"/>
            <a:ext cx="133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Source: internet.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F4F34312-CACD-AD6F-E407-29A416712C49}"/>
              </a:ext>
            </a:extLst>
          </p:cNvPr>
          <p:cNvSpPr/>
          <p:nvPr/>
        </p:nvSpPr>
        <p:spPr>
          <a:xfrm>
            <a:off x="2555776" y="1769355"/>
            <a:ext cx="3661658" cy="5088645"/>
          </a:xfrm>
          <a:custGeom>
            <a:avLst/>
            <a:gdLst>
              <a:gd name="connsiteX0" fmla="*/ 277275 w 4117028"/>
              <a:gd name="connsiteY0" fmla="*/ 442129 h 5542523"/>
              <a:gd name="connsiteX1" fmla="*/ 2456030 w 4117028"/>
              <a:gd name="connsiteY1" fmla="*/ 5002840 h 5542523"/>
              <a:gd name="connsiteX2" fmla="*/ 4059053 w 4117028"/>
              <a:gd name="connsiteY2" fmla="*/ 4946395 h 5542523"/>
              <a:gd name="connsiteX3" fmla="*/ 356297 w 4117028"/>
              <a:gd name="connsiteY3" fmla="*/ 430840 h 5542523"/>
              <a:gd name="connsiteX4" fmla="*/ 356297 w 4117028"/>
              <a:gd name="connsiteY4" fmla="*/ 442129 h 554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028" h="5542523">
                <a:moveTo>
                  <a:pt x="277275" y="442129"/>
                </a:moveTo>
                <a:cubicBezTo>
                  <a:pt x="1051504" y="2347129"/>
                  <a:pt x="1825734" y="4252129"/>
                  <a:pt x="2456030" y="5002840"/>
                </a:cubicBezTo>
                <a:cubicBezTo>
                  <a:pt x="3086326" y="5753551"/>
                  <a:pt x="4409008" y="5708395"/>
                  <a:pt x="4059053" y="4946395"/>
                </a:cubicBezTo>
                <a:cubicBezTo>
                  <a:pt x="3709098" y="4184395"/>
                  <a:pt x="356297" y="430840"/>
                  <a:pt x="356297" y="430840"/>
                </a:cubicBezTo>
                <a:cubicBezTo>
                  <a:pt x="-260829" y="-319871"/>
                  <a:pt x="47734" y="61129"/>
                  <a:pt x="356297" y="442129"/>
                </a:cubicBezTo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95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D04415A-AEBF-1538-918F-E9B62D78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" y="1092954"/>
            <a:ext cx="8559039" cy="54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CE5A9F2-B2B9-9FA6-8B5E-4E56A90B4121}"/>
              </a:ext>
            </a:extLst>
          </p:cNvPr>
          <p:cNvSpPr txBox="1"/>
          <p:nvPr/>
        </p:nvSpPr>
        <p:spPr>
          <a:xfrm>
            <a:off x="2123728" y="431019"/>
            <a:ext cx="4752529" cy="43088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FF0066"/>
                </a:solidFill>
              </a:rPr>
              <a:t>Evolution du nuage de cendres.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873577-EB15-6092-C2EB-4FDEC94C37D3}"/>
              </a:ext>
            </a:extLst>
          </p:cNvPr>
          <p:cNvSpPr txBox="1"/>
          <p:nvPr/>
        </p:nvSpPr>
        <p:spPr>
          <a:xfrm>
            <a:off x="4301492" y="6534487"/>
            <a:ext cx="4550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" dirty="0">
                <a:solidFill>
                  <a:schemeClr val="tx1">
                    <a:lumMod val="95000"/>
                  </a:schemeClr>
                </a:solidFill>
              </a:rPr>
              <a:t>https://www.blog-note.com/wp-content/uploads/2010/04/volcan-islande-nuage.gif</a:t>
            </a:r>
          </a:p>
        </p:txBody>
      </p:sp>
    </p:spTree>
    <p:extLst>
      <p:ext uri="{BB962C8B-B14F-4D97-AF65-F5344CB8AC3E}">
        <p14:creationId xmlns:p14="http://schemas.microsoft.com/office/powerpoint/2010/main" val="33732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2361</TotalTime>
  <Words>285</Words>
  <Application>Microsoft Office PowerPoint</Application>
  <PresentationFormat>Affichage à l'écran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Monotype Corsiva</vt:lpstr>
      <vt:lpstr>Wingdings</vt:lpstr>
      <vt:lpstr>Wingdings 2</vt:lpstr>
      <vt:lpstr>Wingdings 3</vt:lpstr>
      <vt:lpstr>Module</vt:lpstr>
      <vt:lpstr>Second aléa volcanique :  les retombées de téphras</vt:lpstr>
      <vt:lpstr>Présentation PowerPoint</vt:lpstr>
      <vt:lpstr>Présentation PowerPoint</vt:lpstr>
      <vt:lpstr>Présentation PowerPoint</vt:lpstr>
      <vt:lpstr>Les retombées des cendres.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banlieue américaine : introduction à l’étude de New-York.</dc:title>
  <dc:creator> </dc:creator>
  <cp:lastModifiedBy>Daniel</cp:lastModifiedBy>
  <cp:revision>196</cp:revision>
  <dcterms:created xsi:type="dcterms:W3CDTF">2011-03-01T19:21:23Z</dcterms:created>
  <dcterms:modified xsi:type="dcterms:W3CDTF">2022-10-05T16:36:43Z</dcterms:modified>
</cp:coreProperties>
</file>