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8" r:id="rId2"/>
    <p:sldId id="433" r:id="rId3"/>
    <p:sldId id="421" r:id="rId4"/>
    <p:sldId id="459" r:id="rId5"/>
    <p:sldId id="460" r:id="rId6"/>
    <p:sldId id="462" r:id="rId7"/>
    <p:sldId id="463" r:id="rId8"/>
    <p:sldId id="464" r:id="rId9"/>
    <p:sldId id="469" r:id="rId10"/>
    <p:sldId id="470" r:id="rId11"/>
    <p:sldId id="47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0066"/>
    <a:srgbClr val="FFFF99"/>
    <a:srgbClr val="33CCFF"/>
    <a:srgbClr val="FFFFCC"/>
    <a:srgbClr val="FF6600"/>
    <a:srgbClr val="FFCC66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1" autoAdjust="0"/>
    <p:restoredTop sz="94660"/>
  </p:normalViewPr>
  <p:slideViewPr>
    <p:cSldViewPr>
      <p:cViewPr varScale="1">
        <p:scale>
          <a:sx n="85" d="100"/>
          <a:sy n="85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static.lpnt.fr/images/2014/08/29/maxnewsfrthree-volcan-islande-bardarbunga-eruption-2804855-jpg_2434781_660x28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323F760-5D11-0EA1-3F8F-F6306E9F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Quatrième aléa volcanique : </a:t>
            </a:r>
            <a:r>
              <a:rPr lang="fr-BE" u="sng" dirty="0">
                <a:solidFill>
                  <a:srgbClr val="FF0000"/>
                </a:solidFill>
              </a:rPr>
              <a:t>les lahars ou coulées de boue.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F62E9-5534-5138-559E-8FAB3C70E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Jökulhlaup</a:t>
            </a: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2010 suite  à l’éruption de l’</a:t>
            </a:r>
            <a:r>
              <a:rPr lang="fr-BE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Eyjafjöll</a:t>
            </a: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71E3F8-3413-1636-73CA-187142A3C1F0}"/>
              </a:ext>
            </a:extLst>
          </p:cNvPr>
          <p:cNvSpPr txBox="1"/>
          <p:nvPr/>
        </p:nvSpPr>
        <p:spPr>
          <a:xfrm>
            <a:off x="2555776" y="6472753"/>
            <a:ext cx="6049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https://www.lepoint.fr/islande-les-images-spectaculaires-de-l-eruption-volcanique-20-04-2010-942014_19.ph</a:t>
            </a:r>
            <a:endParaRPr lang="fr-BE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Inondations">
            <a:extLst>
              <a:ext uri="{FF2B5EF4-FFF2-40B4-BE49-F238E27FC236}">
                <a16:creationId xmlns:a16="http://schemas.microsoft.com/office/drawing/2014/main" id="{A5B1504C-A82C-B279-D379-BED29059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58" y="2799374"/>
            <a:ext cx="5418348" cy="36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3470CBA-E0DA-F93A-DF1C-73FB851763B3}"/>
              </a:ext>
            </a:extLst>
          </p:cNvPr>
          <p:cNvSpPr/>
          <p:nvPr/>
        </p:nvSpPr>
        <p:spPr>
          <a:xfrm>
            <a:off x="2551289" y="3589867"/>
            <a:ext cx="4278489" cy="2765777"/>
          </a:xfrm>
          <a:custGeom>
            <a:avLst/>
            <a:gdLst>
              <a:gd name="connsiteX0" fmla="*/ 0 w 4278489"/>
              <a:gd name="connsiteY0" fmla="*/ 2765777 h 2765777"/>
              <a:gd name="connsiteX1" fmla="*/ 1783644 w 4278489"/>
              <a:gd name="connsiteY1" fmla="*/ 1128889 h 2765777"/>
              <a:gd name="connsiteX2" fmla="*/ 3093155 w 4278489"/>
              <a:gd name="connsiteY2" fmla="*/ 361244 h 2765777"/>
              <a:gd name="connsiteX3" fmla="*/ 4278489 w 4278489"/>
              <a:gd name="connsiteY3" fmla="*/ 0 h 276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8489" h="2765777">
                <a:moveTo>
                  <a:pt x="0" y="2765777"/>
                </a:moveTo>
                <a:cubicBezTo>
                  <a:pt x="634059" y="2147710"/>
                  <a:pt x="1268118" y="1529644"/>
                  <a:pt x="1783644" y="1128889"/>
                </a:cubicBezTo>
                <a:cubicBezTo>
                  <a:pt x="2299170" y="728133"/>
                  <a:pt x="2677348" y="549392"/>
                  <a:pt x="3093155" y="361244"/>
                </a:cubicBezTo>
                <a:cubicBezTo>
                  <a:pt x="3508963" y="173096"/>
                  <a:pt x="3893726" y="86548"/>
                  <a:pt x="4278489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4C75235-4860-5A8F-4432-4E7B8C26D598}"/>
              </a:ext>
            </a:extLst>
          </p:cNvPr>
          <p:cNvSpPr/>
          <p:nvPr/>
        </p:nvSpPr>
        <p:spPr>
          <a:xfrm>
            <a:off x="2856089" y="3623071"/>
            <a:ext cx="4163555" cy="2743862"/>
          </a:xfrm>
          <a:custGeom>
            <a:avLst/>
            <a:gdLst>
              <a:gd name="connsiteX0" fmla="*/ 0 w 4163555"/>
              <a:gd name="connsiteY0" fmla="*/ 2743862 h 2743862"/>
              <a:gd name="connsiteX1" fmla="*/ 1365955 w 4163555"/>
              <a:gd name="connsiteY1" fmla="*/ 1445640 h 2743862"/>
              <a:gd name="connsiteX2" fmla="*/ 2472267 w 4163555"/>
              <a:gd name="connsiteY2" fmla="*/ 598973 h 2743862"/>
              <a:gd name="connsiteX3" fmla="*/ 3928533 w 4163555"/>
              <a:gd name="connsiteY3" fmla="*/ 68396 h 2743862"/>
              <a:gd name="connsiteX4" fmla="*/ 4143022 w 4163555"/>
              <a:gd name="connsiteY4" fmla="*/ 23240 h 274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3555" h="2743862">
                <a:moveTo>
                  <a:pt x="0" y="2743862"/>
                </a:moveTo>
                <a:cubicBezTo>
                  <a:pt x="476955" y="2273491"/>
                  <a:pt x="953911" y="1803121"/>
                  <a:pt x="1365955" y="1445640"/>
                </a:cubicBezTo>
                <a:cubicBezTo>
                  <a:pt x="1777999" y="1088159"/>
                  <a:pt x="2045171" y="828514"/>
                  <a:pt x="2472267" y="598973"/>
                </a:cubicBezTo>
                <a:cubicBezTo>
                  <a:pt x="2899363" y="369432"/>
                  <a:pt x="3650074" y="164351"/>
                  <a:pt x="3928533" y="68396"/>
                </a:cubicBezTo>
                <a:cubicBezTo>
                  <a:pt x="4206992" y="-27560"/>
                  <a:pt x="4175007" y="-2160"/>
                  <a:pt x="4143022" y="2324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A2723C-7F91-93B4-F292-8E777163BE95}"/>
              </a:ext>
            </a:extLst>
          </p:cNvPr>
          <p:cNvSpPr txBox="1"/>
          <p:nvPr/>
        </p:nvSpPr>
        <p:spPr>
          <a:xfrm>
            <a:off x="3553319" y="3623071"/>
            <a:ext cx="241472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 principale.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16B8D8C-6FFE-8F79-B305-39E2B358EC20}"/>
              </a:ext>
            </a:extLst>
          </p:cNvPr>
          <p:cNvCxnSpPr>
            <a:cxnSpLocks/>
          </p:cNvCxnSpPr>
          <p:nvPr/>
        </p:nvCxnSpPr>
        <p:spPr>
          <a:xfrm>
            <a:off x="2537319" y="4612715"/>
            <a:ext cx="3816424" cy="72008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2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ontagne, nature&#10;&#10;Description générée automatiquement">
            <a:extLst>
              <a:ext uri="{FF2B5EF4-FFF2-40B4-BE49-F238E27FC236}">
                <a16:creationId xmlns:a16="http://schemas.microsoft.com/office/drawing/2014/main" id="{31DAFB2C-F1E0-0F17-972C-2E1BA74B0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21"/>
            <a:ext cx="9144000" cy="63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1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C46AA-1E57-3F34-C7EC-D7942E3BFF19}"/>
              </a:ext>
            </a:extLst>
          </p:cNvPr>
          <p:cNvSpPr txBox="1"/>
          <p:nvPr/>
        </p:nvSpPr>
        <p:spPr>
          <a:xfrm>
            <a:off x="1187624" y="764704"/>
            <a:ext cx="6768752" cy="769441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33CCFF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fr-BE" sz="2200" dirty="0" err="1">
                <a:solidFill>
                  <a:srgbClr val="33CCFF"/>
                </a:solidFill>
                <a:latin typeface="+mj-lt"/>
                <a:cs typeface="Times New Roman" panose="02020603050405020304" pitchFamily="18" charset="0"/>
              </a:rPr>
              <a:t>Vik</a:t>
            </a:r>
            <a:r>
              <a:rPr lang="fr-BE" sz="2200" dirty="0">
                <a:solidFill>
                  <a:srgbClr val="33CCFF"/>
                </a:solidFill>
                <a:latin typeface="+mj-lt"/>
                <a:cs typeface="Times New Roman" panose="02020603050405020304" pitchFamily="18" charset="0"/>
              </a:rPr>
              <a:t>, en cas d’alerte, chaque habitant est prévenu via son GSM , la radio, une sirène ou les services de secours de la ville…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BDA9B8-11D9-3326-1DC0-9C8F4CC07964}"/>
              </a:ext>
            </a:extLst>
          </p:cNvPr>
          <p:cNvSpPr txBox="1"/>
          <p:nvPr/>
        </p:nvSpPr>
        <p:spPr>
          <a:xfrm>
            <a:off x="1171399" y="1844824"/>
            <a:ext cx="6768752" cy="769441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33CCFF"/>
                </a:solidFill>
                <a:latin typeface="+mj-lt"/>
                <a:cs typeface="Times New Roman" panose="02020603050405020304" pitchFamily="18" charset="0"/>
              </a:rPr>
              <a:t>Les habitants ont 10 min. pour se rendre à un point de rassemblement en hauteur, dans ce cas, un restaurant.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CD6E2F-97D3-C4C6-D394-487EACC819B5}"/>
              </a:ext>
            </a:extLst>
          </p:cNvPr>
          <p:cNvSpPr txBox="1"/>
          <p:nvPr/>
        </p:nvSpPr>
        <p:spPr>
          <a:xfrm>
            <a:off x="1187624" y="3717032"/>
            <a:ext cx="6768752" cy="769441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33CCFF"/>
                </a:solidFill>
                <a:latin typeface="+mj-lt"/>
                <a:cs typeface="Times New Roman" panose="02020603050405020304" pitchFamily="18" charset="0"/>
              </a:rPr>
              <a:t>Les agriculteurs ont pour consigne d’ouvrir les écuries et les barrières pour libérer les animaux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FFB78B-5C29-A9CA-5933-0A7828ADEC9A}"/>
              </a:ext>
            </a:extLst>
          </p:cNvPr>
          <p:cNvSpPr txBox="1"/>
          <p:nvPr/>
        </p:nvSpPr>
        <p:spPr>
          <a:xfrm>
            <a:off x="1187624" y="2808028"/>
            <a:ext cx="6768752" cy="769441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33CCFF"/>
                </a:solidFill>
                <a:latin typeface="+mj-lt"/>
                <a:cs typeface="Times New Roman" panose="02020603050405020304" pitchFamily="18" charset="0"/>
              </a:rPr>
              <a:t>Les touristes ont pour consigne de rejoindre l’église qui est également en hauteur.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4550E1-23F1-DBC3-30B6-161B2244B08F}"/>
              </a:ext>
            </a:extLst>
          </p:cNvPr>
          <p:cNvSpPr txBox="1"/>
          <p:nvPr/>
        </p:nvSpPr>
        <p:spPr>
          <a:xfrm>
            <a:off x="1222364" y="4675962"/>
            <a:ext cx="6768752" cy="1107996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33CCFF"/>
                </a:solidFill>
                <a:latin typeface="+mj-lt"/>
                <a:cs typeface="Times New Roman" panose="02020603050405020304" pitchFamily="18" charset="0"/>
              </a:rPr>
              <a:t>Avant  de quitter sa maison, chacun place sur la fenêtre ou la porte, de manière bien visible, une pancarte qui stipule que tout le monde a quitté les lieux.</a:t>
            </a:r>
          </a:p>
        </p:txBody>
      </p:sp>
    </p:spTree>
    <p:extLst>
      <p:ext uri="{BB962C8B-B14F-4D97-AF65-F5344CB8AC3E}">
        <p14:creationId xmlns:p14="http://schemas.microsoft.com/office/powerpoint/2010/main" val="3122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lpnt.fr/images/2014/08/29/maxnewsfrthree-volcan-islande-bardarbunga-eruption-2804855-jpg_2434781_660x281.JPG">
            <a:extLst>
              <a:ext uri="{FF2B5EF4-FFF2-40B4-BE49-F238E27FC236}">
                <a16:creationId xmlns:a16="http://schemas.microsoft.com/office/drawing/2014/main" id="{0CC3A8E2-3A28-C45E-739E-EA2FD3349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20688"/>
            <a:ext cx="8184278" cy="34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1DC849-AFC6-EF4E-3588-714462111388}"/>
              </a:ext>
            </a:extLst>
          </p:cNvPr>
          <p:cNvSpPr txBox="1"/>
          <p:nvPr/>
        </p:nvSpPr>
        <p:spPr>
          <a:xfrm>
            <a:off x="1475656" y="4509120"/>
            <a:ext cx="6768752" cy="43088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Risques d’éruptions volcaniques  et de lahars ( = </a:t>
            </a:r>
            <a:r>
              <a:rPr lang="fr-BE" sz="2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floods</a:t>
            </a:r>
            <a:r>
              <a:rPr lang="fr-BE" sz="2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85724FB-0277-BB33-BA8D-97D6CB8A642F}"/>
              </a:ext>
            </a:extLst>
          </p:cNvPr>
          <p:cNvCxnSpPr/>
          <p:nvPr/>
        </p:nvCxnSpPr>
        <p:spPr>
          <a:xfrm flipV="1">
            <a:off x="5508104" y="3140968"/>
            <a:ext cx="1008112" cy="13681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99BBB36-B38D-6370-B1B9-DBE3E9EE009E}"/>
              </a:ext>
            </a:extLst>
          </p:cNvPr>
          <p:cNvSpPr txBox="1"/>
          <p:nvPr/>
        </p:nvSpPr>
        <p:spPr>
          <a:xfrm>
            <a:off x="558304" y="3801297"/>
            <a:ext cx="133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Source: internet.</a:t>
            </a:r>
          </a:p>
        </p:txBody>
      </p:sp>
    </p:spTree>
    <p:extLst>
      <p:ext uri="{BB962C8B-B14F-4D97-AF65-F5344CB8AC3E}">
        <p14:creationId xmlns:p14="http://schemas.microsoft.com/office/powerpoint/2010/main" val="23744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A56B416B-9546-248D-6F34-43977FBC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80853" cy="51125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AB012FD-A742-A070-6234-B41C6FB5429C}"/>
              </a:ext>
            </a:extLst>
          </p:cNvPr>
          <p:cNvSpPr txBox="1"/>
          <p:nvPr/>
        </p:nvSpPr>
        <p:spPr>
          <a:xfrm>
            <a:off x="7175049" y="6114201"/>
            <a:ext cx="1333388" cy="24622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chemeClr val="bg1"/>
                </a:solidFill>
              </a:rPr>
              <a:t>Source: internet.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7AFE2C-85BC-AF7C-5648-3EF96B92F540}"/>
              </a:ext>
            </a:extLst>
          </p:cNvPr>
          <p:cNvSpPr txBox="1"/>
          <p:nvPr/>
        </p:nvSpPr>
        <p:spPr>
          <a:xfrm>
            <a:off x="827584" y="404664"/>
            <a:ext cx="7680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Dans la région sud, à proximité des glaciers, les routes sont construites légèrement en hauteur par rapport au niveau du sol. Régulièrement détruites par des lahars, elles sont sans cesse en travaux.</a:t>
            </a:r>
          </a:p>
        </p:txBody>
      </p:sp>
    </p:spTree>
    <p:extLst>
      <p:ext uri="{BB962C8B-B14F-4D97-AF65-F5344CB8AC3E}">
        <p14:creationId xmlns:p14="http://schemas.microsoft.com/office/powerpoint/2010/main" val="23443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nature, nuageux&#10;&#10;Description générée automatiquement">
            <a:extLst>
              <a:ext uri="{FF2B5EF4-FFF2-40B4-BE49-F238E27FC236}">
                <a16:creationId xmlns:a16="http://schemas.microsoft.com/office/drawing/2014/main" id="{7068B94C-0AE2-56AE-FFF7-79FF27E7F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" y="2273469"/>
            <a:ext cx="4417356" cy="2944904"/>
          </a:xfrm>
          <a:prstGeom prst="rect">
            <a:avLst/>
          </a:prstGeom>
        </p:spPr>
      </p:pic>
      <p:pic>
        <p:nvPicPr>
          <p:cNvPr id="3" name="Image 2" descr="Une image contenant ciel, extérieur, route, passage&#10;&#10;Description générée automatiquement">
            <a:extLst>
              <a:ext uri="{FF2B5EF4-FFF2-40B4-BE49-F238E27FC236}">
                <a16:creationId xmlns:a16="http://schemas.microsoft.com/office/drawing/2014/main" id="{9C86B56D-B324-0BA9-A221-4154F26A9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98" y="1700808"/>
            <a:ext cx="4572000" cy="304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8D84D60-9A61-DA01-5017-4B79F1BD9494}"/>
              </a:ext>
            </a:extLst>
          </p:cNvPr>
          <p:cNvSpPr txBox="1"/>
          <p:nvPr/>
        </p:nvSpPr>
        <p:spPr>
          <a:xfrm>
            <a:off x="600711" y="620688"/>
            <a:ext cx="768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Photo prise sur place, août 2022. Des passerelles sont aménagées …Mais elles ne résistent pas à certaines coulées. Voir dia suivante.</a:t>
            </a:r>
          </a:p>
        </p:txBody>
      </p:sp>
    </p:spTree>
    <p:extLst>
      <p:ext uri="{BB962C8B-B14F-4D97-AF65-F5344CB8AC3E}">
        <p14:creationId xmlns:p14="http://schemas.microsoft.com/office/powerpoint/2010/main" val="38426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montagne&#10;&#10;Description générée automatiquement">
            <a:extLst>
              <a:ext uri="{FF2B5EF4-FFF2-40B4-BE49-F238E27FC236}">
                <a16:creationId xmlns:a16="http://schemas.microsoft.com/office/drawing/2014/main" id="{AB2D5937-7477-2082-6DC2-2E0359DF7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802B4B-AD02-112C-8403-29E6762FED0D}"/>
              </a:ext>
            </a:extLst>
          </p:cNvPr>
          <p:cNvSpPr txBox="1"/>
          <p:nvPr/>
        </p:nvSpPr>
        <p:spPr>
          <a:xfrm>
            <a:off x="600711" y="620688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chemeClr val="bg1"/>
                </a:solidFill>
              </a:rPr>
              <a:t>Ce qu’il reste d’une passerelle suite à un </a:t>
            </a:r>
            <a:r>
              <a:rPr lang="fr-BE" sz="2400" dirty="0" err="1">
                <a:solidFill>
                  <a:schemeClr val="bg1"/>
                </a:solidFill>
              </a:rPr>
              <a:t>jökulhlaup</a:t>
            </a:r>
            <a:r>
              <a:rPr lang="fr-BE" sz="2400" dirty="0">
                <a:solidFill>
                  <a:schemeClr val="bg1"/>
                </a:solidFill>
              </a:rPr>
              <a:t> … </a:t>
            </a:r>
          </a:p>
        </p:txBody>
      </p:sp>
    </p:spTree>
    <p:extLst>
      <p:ext uri="{BB962C8B-B14F-4D97-AF65-F5344CB8AC3E}">
        <p14:creationId xmlns:p14="http://schemas.microsoft.com/office/powerpoint/2010/main" val="12214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route, passage&#10;&#10;Description générée automatiquement">
            <a:extLst>
              <a:ext uri="{FF2B5EF4-FFF2-40B4-BE49-F238E27FC236}">
                <a16:creationId xmlns:a16="http://schemas.microsoft.com/office/drawing/2014/main" id="{5294BC9B-F05A-185F-8B0F-28454557D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Image 4" descr="Une image contenant ciel, extérieur, montagne&#10;&#10;Description générée automatiquement">
            <a:extLst>
              <a:ext uri="{FF2B5EF4-FFF2-40B4-BE49-F238E27FC236}">
                <a16:creationId xmlns:a16="http://schemas.microsoft.com/office/drawing/2014/main" id="{15E293AF-6942-D469-2AEA-E559B4268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1E371885-DBD3-4279-4214-E5C568940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50"/>
            <a:ext cx="9144000" cy="59943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EEF5DBC-5E09-B891-366F-979E61427E90}"/>
              </a:ext>
            </a:extLst>
          </p:cNvPr>
          <p:cNvSpPr/>
          <p:nvPr/>
        </p:nvSpPr>
        <p:spPr>
          <a:xfrm>
            <a:off x="5004048" y="5157192"/>
            <a:ext cx="1584176" cy="720080"/>
          </a:xfrm>
          <a:prstGeom prst="ellipse">
            <a:avLst/>
          </a:prstGeom>
          <a:noFill/>
          <a:ln w="57150" cmpd="sng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3AAAFB-F92C-05B2-717C-226C96E25C88}"/>
              </a:ext>
            </a:extLst>
          </p:cNvPr>
          <p:cNvSpPr txBox="1"/>
          <p:nvPr/>
        </p:nvSpPr>
        <p:spPr>
          <a:xfrm>
            <a:off x="0" y="0"/>
            <a:ext cx="9140717" cy="1107996"/>
          </a:xfrm>
          <a:prstGeom prst="rect">
            <a:avLst/>
          </a:prstGeom>
          <a:solidFill>
            <a:srgbClr val="FFFF99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0070C0"/>
                </a:solidFill>
              </a:rPr>
              <a:t>Jusque dans les années 1970, les habitants du sud-est de l’Islande ne pouvaient pas rejoindre la capitale sans faire un énorme détour par le nord.  A partir du moment où on a construit une route, régulièrement entretenue et réparée, ils n’ont plus été aussi isolés.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F26DBE-655F-B2F3-01D0-0D793EE7E47A}"/>
              </a:ext>
            </a:extLst>
          </p:cNvPr>
          <p:cNvSpPr txBox="1"/>
          <p:nvPr/>
        </p:nvSpPr>
        <p:spPr>
          <a:xfrm>
            <a:off x="588350" y="3492534"/>
            <a:ext cx="4464496" cy="430887"/>
          </a:xfrm>
          <a:prstGeom prst="rect">
            <a:avLst/>
          </a:prstGeom>
          <a:solidFill>
            <a:srgbClr val="FFFF99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0070C0"/>
                </a:solidFill>
              </a:rPr>
              <a:t>Zone vulnérable aux </a:t>
            </a:r>
            <a:r>
              <a:rPr lang="fr-BE" sz="2200" dirty="0" err="1">
                <a:solidFill>
                  <a:srgbClr val="0070C0"/>
                </a:solidFill>
              </a:rPr>
              <a:t>jökulhlaups</a:t>
            </a:r>
            <a:endParaRPr lang="fr-BE" sz="2200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639E9E2-74FD-DE25-DF43-46C3E84E985B}"/>
              </a:ext>
            </a:extLst>
          </p:cNvPr>
          <p:cNvCxnSpPr>
            <a:endCxn id="8" idx="1"/>
          </p:cNvCxnSpPr>
          <p:nvPr/>
        </p:nvCxnSpPr>
        <p:spPr>
          <a:xfrm>
            <a:off x="3923928" y="4041412"/>
            <a:ext cx="1296144" cy="1259796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ED782CA-B426-8F32-7619-CD91E9BCACBD}"/>
              </a:ext>
            </a:extLst>
          </p:cNvPr>
          <p:cNvSpPr txBox="1"/>
          <p:nvPr/>
        </p:nvSpPr>
        <p:spPr>
          <a:xfrm>
            <a:off x="5796136" y="3397741"/>
            <a:ext cx="1944216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70C0"/>
                </a:solidFill>
              </a:rPr>
              <a:t>Vatnajökull</a:t>
            </a:r>
            <a:endParaRPr lang="fr-BE" sz="2200" dirty="0">
              <a:solidFill>
                <a:srgbClr val="0070C0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AE9C17E-5F54-A68D-56B8-B83DBCDDFAA9}"/>
              </a:ext>
            </a:extLst>
          </p:cNvPr>
          <p:cNvCxnSpPr>
            <a:cxnSpLocks/>
          </p:cNvCxnSpPr>
          <p:nvPr/>
        </p:nvCxnSpPr>
        <p:spPr>
          <a:xfrm flipH="1">
            <a:off x="6084168" y="3767073"/>
            <a:ext cx="684076" cy="67003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6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xtérieur, plante, arbre&#10;&#10;Description générée automatiquement">
            <a:extLst>
              <a:ext uri="{FF2B5EF4-FFF2-40B4-BE49-F238E27FC236}">
                <a16:creationId xmlns:a16="http://schemas.microsoft.com/office/drawing/2014/main" id="{FD0F9817-06BB-7BCB-A49B-01B7D58D2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27" y="1268760"/>
            <a:ext cx="5877745" cy="53252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E95CAEE-B656-F7F3-CC26-3EC40C311ADA}"/>
              </a:ext>
            </a:extLst>
          </p:cNvPr>
          <p:cNvSpPr txBox="1"/>
          <p:nvPr/>
        </p:nvSpPr>
        <p:spPr>
          <a:xfrm>
            <a:off x="3995936" y="35730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r>
              <a:rPr lang="fr-BE" dirty="0"/>
              <a:t>38 km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4BE0C7-895A-5E60-ACE7-E681C0A21E1D}"/>
              </a:ext>
            </a:extLst>
          </p:cNvPr>
          <p:cNvSpPr txBox="1"/>
          <p:nvPr/>
        </p:nvSpPr>
        <p:spPr>
          <a:xfrm>
            <a:off x="1597844" y="404664"/>
            <a:ext cx="5913028" cy="1107996"/>
          </a:xfrm>
          <a:prstGeom prst="rect">
            <a:avLst/>
          </a:prstGeom>
          <a:solidFill>
            <a:srgbClr val="FFFF99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0070C0"/>
                </a:solidFill>
              </a:rPr>
              <a:t>Zoom sur cette zone. Toute éruption sous le Vatnajökull peut entraîner une coulée d’eau et de boues particulièrement violente et puissante.</a:t>
            </a:r>
          </a:p>
        </p:txBody>
      </p:sp>
    </p:spTree>
    <p:extLst>
      <p:ext uri="{BB962C8B-B14F-4D97-AF65-F5344CB8AC3E}">
        <p14:creationId xmlns:p14="http://schemas.microsoft.com/office/powerpoint/2010/main" val="382922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23170B3F-684B-25D0-76E5-A3296B024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00" y="1285576"/>
            <a:ext cx="6439799" cy="42868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D730D7-9E9F-C365-F1AF-5109F4F9EC86}"/>
              </a:ext>
            </a:extLst>
          </p:cNvPr>
          <p:cNvSpPr txBox="1"/>
          <p:nvPr/>
        </p:nvSpPr>
        <p:spPr>
          <a:xfrm>
            <a:off x="3707904" y="32443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163 km</a:t>
            </a:r>
            <a:r>
              <a:rPr lang="fr-BE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89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0B121CE-B256-D27E-967B-E0F3603D74DE}"/>
              </a:ext>
            </a:extLst>
          </p:cNvPr>
          <p:cNvSpPr txBox="1"/>
          <p:nvPr/>
        </p:nvSpPr>
        <p:spPr>
          <a:xfrm>
            <a:off x="1691680" y="980728"/>
            <a:ext cx="5877744" cy="769441"/>
          </a:xfrm>
          <a:prstGeom prst="rect">
            <a:avLst/>
          </a:prstGeom>
          <a:solidFill>
            <a:srgbClr val="FFFF99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0070C0"/>
                </a:solidFill>
              </a:rPr>
              <a:t>La région de </a:t>
            </a:r>
            <a:r>
              <a:rPr lang="fr-BE" sz="2200" dirty="0" err="1">
                <a:solidFill>
                  <a:srgbClr val="0070C0"/>
                </a:solidFill>
              </a:rPr>
              <a:t>Vik</a:t>
            </a:r>
            <a:r>
              <a:rPr lang="fr-BE" sz="2200" dirty="0">
                <a:solidFill>
                  <a:srgbClr val="0070C0"/>
                </a:solidFill>
              </a:rPr>
              <a:t>, petite ville du sud, est susceptible d’être ravagée par un </a:t>
            </a:r>
            <a:r>
              <a:rPr lang="fr-BE" sz="2200" dirty="0" err="1">
                <a:solidFill>
                  <a:srgbClr val="0070C0"/>
                </a:solidFill>
              </a:rPr>
              <a:t>jökulhlaup</a:t>
            </a:r>
            <a:r>
              <a:rPr lang="fr-BE" sz="2200" dirty="0">
                <a:solidFill>
                  <a:srgbClr val="0070C0"/>
                </a:solidFill>
              </a:rPr>
              <a:t> suite à une éruption du </a:t>
            </a:r>
            <a:r>
              <a:rPr lang="fr-BE" sz="2200" dirty="0" err="1">
                <a:solidFill>
                  <a:srgbClr val="0070C0"/>
                </a:solidFill>
              </a:rPr>
              <a:t>Katla</a:t>
            </a:r>
            <a:r>
              <a:rPr lang="fr-BE" sz="22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502C7620-273A-7765-4EFC-F63518400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940152" cy="398150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CDF236F-F7C3-B4D8-34D3-BC55322F2176}"/>
              </a:ext>
            </a:extLst>
          </p:cNvPr>
          <p:cNvSpPr/>
          <p:nvPr/>
        </p:nvSpPr>
        <p:spPr>
          <a:xfrm>
            <a:off x="3275856" y="4725144"/>
            <a:ext cx="1584176" cy="720080"/>
          </a:xfrm>
          <a:prstGeom prst="ellipse">
            <a:avLst/>
          </a:prstGeom>
          <a:noFill/>
          <a:ln w="57150" cmpd="sng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66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2363</TotalTime>
  <Words>345</Words>
  <Application>Microsoft Office PowerPoint</Application>
  <PresentationFormat>Affichage à l'écran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Monotype Corsiva</vt:lpstr>
      <vt:lpstr>Times New Roman</vt:lpstr>
      <vt:lpstr>Wingdings</vt:lpstr>
      <vt:lpstr>Wingdings 2</vt:lpstr>
      <vt:lpstr>Wingdings 3</vt:lpstr>
      <vt:lpstr>Module</vt:lpstr>
      <vt:lpstr>Quatrième aléa volcanique : les lahars ou coulées de boue.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banlieue américaine : introduction à l’étude de New-York.</dc:title>
  <dc:creator> </dc:creator>
  <cp:lastModifiedBy>Daniel</cp:lastModifiedBy>
  <cp:revision>196</cp:revision>
  <dcterms:created xsi:type="dcterms:W3CDTF">2011-03-01T19:21:23Z</dcterms:created>
  <dcterms:modified xsi:type="dcterms:W3CDTF">2022-10-05T16:39:18Z</dcterms:modified>
</cp:coreProperties>
</file>