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0" r:id="rId2"/>
    <p:sldId id="474" r:id="rId3"/>
    <p:sldId id="475" r:id="rId4"/>
    <p:sldId id="385" r:id="rId5"/>
    <p:sldId id="355" r:id="rId6"/>
    <p:sldId id="391" r:id="rId7"/>
    <p:sldId id="393" r:id="rId8"/>
    <p:sldId id="392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FF0066"/>
    <a:srgbClr val="FFFF99"/>
    <a:srgbClr val="33CCFF"/>
    <a:srgbClr val="FFFFCC"/>
    <a:srgbClr val="FF6600"/>
    <a:srgbClr val="FFCC66"/>
    <a:srgbClr val="FF33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71" autoAdjust="0"/>
    <p:restoredTop sz="94660"/>
  </p:normalViewPr>
  <p:slideViewPr>
    <p:cSldViewPr>
      <p:cViewPr varScale="1">
        <p:scale>
          <a:sx n="85" d="100"/>
          <a:sy n="85" d="100"/>
        </p:scale>
        <p:origin x="120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DE2B387-B46D-48E6-939E-1BC913281856}" type="datetimeFigureOut">
              <a:rPr lang="fr-FR" smtClean="0"/>
              <a:pPr/>
              <a:t>11/10/2022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649EC66-01ED-41D0-BB5F-53F54ABBD8B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FEBDA4B-A719-9AFA-7C09-2940538A048F}"/>
              </a:ext>
            </a:extLst>
          </p:cNvPr>
          <p:cNvSpPr txBox="1"/>
          <p:nvPr/>
        </p:nvSpPr>
        <p:spPr>
          <a:xfrm>
            <a:off x="467544" y="370797"/>
            <a:ext cx="3250704" cy="4308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70C0"/>
                </a:solidFill>
              </a:rPr>
              <a:t>De quel aléa s’agit –t-il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4D6E37-73E0-F4DE-97D1-E6BFC2578672}"/>
              </a:ext>
            </a:extLst>
          </p:cNvPr>
          <p:cNvSpPr txBox="1"/>
          <p:nvPr/>
        </p:nvSpPr>
        <p:spPr>
          <a:xfrm>
            <a:off x="4006280" y="379606"/>
            <a:ext cx="4571268" cy="430887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FFFF"/>
                </a:solidFill>
              </a:rPr>
              <a:t>Les  lahars ou </a:t>
            </a:r>
            <a:r>
              <a:rPr lang="fr-BE" sz="2200" dirty="0" err="1">
                <a:solidFill>
                  <a:srgbClr val="00FFFF"/>
                </a:solidFill>
              </a:rPr>
              <a:t>jökulhlaups</a:t>
            </a:r>
            <a:endParaRPr lang="fr-BE" sz="2200" dirty="0">
              <a:solidFill>
                <a:srgbClr val="00FFFF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A1DAD1-E3F9-5920-3935-0DADC01DAE09}"/>
              </a:ext>
            </a:extLst>
          </p:cNvPr>
          <p:cNvSpPr txBox="1"/>
          <p:nvPr/>
        </p:nvSpPr>
        <p:spPr>
          <a:xfrm>
            <a:off x="467544" y="1017426"/>
            <a:ext cx="3250704" cy="4308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70C0"/>
                </a:solidFill>
              </a:rPr>
              <a:t>Quelle en est la cause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7A22B6-A91F-1C6D-5AA8-BEC213B5131A}"/>
              </a:ext>
            </a:extLst>
          </p:cNvPr>
          <p:cNvSpPr txBox="1"/>
          <p:nvPr/>
        </p:nvSpPr>
        <p:spPr>
          <a:xfrm>
            <a:off x="4006280" y="999875"/>
            <a:ext cx="4577054" cy="430887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FFFF"/>
                </a:solidFill>
              </a:rPr>
              <a:t>Eruption sous glaciaire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4DB9D3F-B096-62D5-37D7-0FC48BBAB068}"/>
              </a:ext>
            </a:extLst>
          </p:cNvPr>
          <p:cNvSpPr txBox="1"/>
          <p:nvPr/>
        </p:nvSpPr>
        <p:spPr>
          <a:xfrm>
            <a:off x="455712" y="1775420"/>
            <a:ext cx="3250704" cy="4308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70C0"/>
                </a:solidFill>
              </a:rPr>
              <a:t>Quelle vulnérabilité?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DAB042F-C2E9-937C-A38C-BB6DCA3BAFB3}"/>
              </a:ext>
            </a:extLst>
          </p:cNvPr>
          <p:cNvSpPr txBox="1"/>
          <p:nvPr/>
        </p:nvSpPr>
        <p:spPr>
          <a:xfrm>
            <a:off x="3983395" y="1765803"/>
            <a:ext cx="4577054" cy="769441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FFFF"/>
                </a:solidFill>
              </a:rPr>
              <a:t>Importante pour les régions autour des glaciers qui surmontent des volcans.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4D3AAB-6502-A342-C0ED-745946AACC89}"/>
              </a:ext>
            </a:extLst>
          </p:cNvPr>
          <p:cNvSpPr txBox="1"/>
          <p:nvPr/>
        </p:nvSpPr>
        <p:spPr>
          <a:xfrm>
            <a:off x="479376" y="2852936"/>
            <a:ext cx="3250704" cy="43088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70C0"/>
                </a:solidFill>
              </a:rPr>
              <a:t>Risques et adaptations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EE2F84-E8E1-DF58-1C0B-65892E903DD4}"/>
              </a:ext>
            </a:extLst>
          </p:cNvPr>
          <p:cNvSpPr txBox="1"/>
          <p:nvPr/>
        </p:nvSpPr>
        <p:spPr>
          <a:xfrm>
            <a:off x="3965092" y="2839861"/>
            <a:ext cx="4577054" cy="769441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FFFF"/>
                </a:solidFill>
              </a:rPr>
              <a:t>Destruction massive de toutes les constructions, infrastructures, morts…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5ED8EF-4C89-744B-045C-F54B619764FA}"/>
              </a:ext>
            </a:extLst>
          </p:cNvPr>
          <p:cNvSpPr txBox="1"/>
          <p:nvPr/>
        </p:nvSpPr>
        <p:spPr>
          <a:xfrm>
            <a:off x="3934295" y="3789040"/>
            <a:ext cx="4594153" cy="1446550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FFFF"/>
                </a:solidFill>
              </a:rPr>
              <a:t>Aménagement de la route principale en fonction de cet aléa et reconstruction régulière après chaque passage des eaux boueuses.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9DD6C60-51A7-B87C-12CC-F0CA684698D1}"/>
              </a:ext>
            </a:extLst>
          </p:cNvPr>
          <p:cNvSpPr txBox="1"/>
          <p:nvPr/>
        </p:nvSpPr>
        <p:spPr>
          <a:xfrm>
            <a:off x="3934294" y="5351680"/>
            <a:ext cx="4594153" cy="769441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  <p:txBody>
          <a:bodyPr wrap="square" rtlCol="0">
            <a:spAutoFit/>
          </a:bodyPr>
          <a:lstStyle/>
          <a:p>
            <a:r>
              <a:rPr lang="fr-BE" sz="2200" dirty="0">
                <a:solidFill>
                  <a:srgbClr val="00FFFF"/>
                </a:solidFill>
              </a:rPr>
              <a:t>Système d’alarme et prévention pour les habitants</a:t>
            </a:r>
          </a:p>
        </p:txBody>
      </p:sp>
    </p:spTree>
    <p:extLst>
      <p:ext uri="{BB962C8B-B14F-4D97-AF65-F5344CB8AC3E}">
        <p14:creationId xmlns:p14="http://schemas.microsoft.com/office/powerpoint/2010/main" val="277416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11" grpId="0" animBg="1"/>
      <p:bldP spid="12" grpId="0" animBg="1"/>
      <p:bldP spid="13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DECF3-28D3-F455-7A46-803B8EEBB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BE" dirty="0">
                <a:solidFill>
                  <a:srgbClr val="33CCFF"/>
                </a:solidFill>
              </a:rPr>
              <a:t>Quelques points positifs liés à la présence des volcans dans ce pays.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C934280-F719-CD5D-8ABC-69E11D40C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077200" cy="1499616"/>
          </a:xfrm>
        </p:spPr>
        <p:txBody>
          <a:bodyPr>
            <a:normAutofit/>
          </a:bodyPr>
          <a:lstStyle/>
          <a:p>
            <a:pPr algn="ctr"/>
            <a:r>
              <a:rPr lang="fr-BE" sz="2400" dirty="0">
                <a:solidFill>
                  <a:srgbClr val="33CCFF"/>
                </a:solidFill>
              </a:rPr>
              <a:t>Les volcans n’amènent pas que du négatif. Pour changer un peu et évoquer autre chose que des catastrophes potentielles, voici :</a:t>
            </a:r>
          </a:p>
        </p:txBody>
      </p:sp>
    </p:spTree>
    <p:extLst>
      <p:ext uri="{BB962C8B-B14F-4D97-AF65-F5344CB8AC3E}">
        <p14:creationId xmlns:p14="http://schemas.microsoft.com/office/powerpoint/2010/main" val="40987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80350-D581-E89F-2A9D-32A90068BC30}"/>
              </a:ext>
            </a:extLst>
          </p:cNvPr>
          <p:cNvSpPr txBox="1">
            <a:spLocks/>
          </p:cNvSpPr>
          <p:nvPr/>
        </p:nvSpPr>
        <p:spPr>
          <a:xfrm>
            <a:off x="611560" y="1196752"/>
            <a:ext cx="8077200" cy="1673352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endParaRPr lang="fr-BE" b="0" dirty="0">
              <a:solidFill>
                <a:srgbClr val="33CCFF"/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F29D832-A5A0-23BC-2A86-70698E009E3C}"/>
              </a:ext>
            </a:extLst>
          </p:cNvPr>
          <p:cNvSpPr txBox="1">
            <a:spLocks/>
          </p:cNvSpPr>
          <p:nvPr/>
        </p:nvSpPr>
        <p:spPr>
          <a:xfrm>
            <a:off x="1763688" y="1058017"/>
            <a:ext cx="5838800" cy="836676"/>
          </a:xfrm>
          <a:prstGeom prst="rect">
            <a:avLst/>
          </a:prstGeom>
          <a:ln>
            <a:solidFill>
              <a:srgbClr val="FFFF99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fr-BE" b="0" dirty="0">
                <a:solidFill>
                  <a:srgbClr val="FFFF99"/>
                </a:solidFill>
              </a:rPr>
              <a:t>Dans le triangle d’Or.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1018BE50-A299-7127-9E38-9B620FFC8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165557"/>
            <a:ext cx="4794820" cy="3312896"/>
          </a:xfrm>
          <a:prstGeom prst="rect">
            <a:avLst/>
          </a:prstGeom>
        </p:spPr>
      </p:pic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54A5BBF6-7198-551A-B7E4-9F5DA0BEBFA9}"/>
              </a:ext>
            </a:extLst>
          </p:cNvPr>
          <p:cNvSpPr/>
          <p:nvPr/>
        </p:nvSpPr>
        <p:spPr>
          <a:xfrm rot="2729406">
            <a:off x="3745492" y="4181926"/>
            <a:ext cx="513106" cy="522476"/>
          </a:xfrm>
          <a:prstGeom prst="triangle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712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extérieur, printemps, ciel, eau&#10;&#10;Description générée automatiquement">
            <a:extLst>
              <a:ext uri="{FF2B5EF4-FFF2-40B4-BE49-F238E27FC236}">
                <a16:creationId xmlns:a16="http://schemas.microsoft.com/office/drawing/2014/main" id="{CBF0CB4C-2DD2-4401-FAE1-95FE7B896B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819021"/>
            <a:ext cx="3353910" cy="5030866"/>
          </a:xfrm>
          <a:prstGeom prst="rect">
            <a:avLst/>
          </a:prstGeom>
        </p:spPr>
      </p:pic>
      <p:pic>
        <p:nvPicPr>
          <p:cNvPr id="9" name="Image 8" descr="Une image contenant extérieur, nature&#10;&#10;Description générée automatiquement">
            <a:extLst>
              <a:ext uri="{FF2B5EF4-FFF2-40B4-BE49-F238E27FC236}">
                <a16:creationId xmlns:a16="http://schemas.microsoft.com/office/drawing/2014/main" id="{8DEA4F28-3369-2BEE-9D73-A47316BF19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29879"/>
            <a:ext cx="4680012" cy="312000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353ABA-E2CE-3A10-7E1A-37288C35E833}"/>
              </a:ext>
            </a:extLst>
          </p:cNvPr>
          <p:cNvSpPr txBox="1"/>
          <p:nvPr/>
        </p:nvSpPr>
        <p:spPr>
          <a:xfrm>
            <a:off x="611560" y="819021"/>
            <a:ext cx="4680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33CCFF"/>
                </a:solidFill>
              </a:rPr>
              <a:t>Quand les eaux souterraines sont au contact des roches volcaniques toutes proches de la surface…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F20846-E885-4439-1D58-4B58640FC2F8}"/>
              </a:ext>
            </a:extLst>
          </p:cNvPr>
          <p:cNvSpPr txBox="1"/>
          <p:nvPr/>
        </p:nvSpPr>
        <p:spPr>
          <a:xfrm>
            <a:off x="618787" y="1700808"/>
            <a:ext cx="4680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>
                <a:solidFill>
                  <a:srgbClr val="33CCFF"/>
                </a:solidFill>
              </a:rPr>
              <a:t>Les geysers, la géothermie, les sources chaudes…</a:t>
            </a:r>
          </a:p>
        </p:txBody>
      </p:sp>
    </p:spTree>
    <p:extLst>
      <p:ext uri="{BB962C8B-B14F-4D97-AF65-F5344CB8AC3E}">
        <p14:creationId xmlns:p14="http://schemas.microsoft.com/office/powerpoint/2010/main" val="387866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, ciel, herbe, montagne&#10;&#10;Description générée automatiquement">
            <a:extLst>
              <a:ext uri="{FF2B5EF4-FFF2-40B4-BE49-F238E27FC236}">
                <a16:creationId xmlns:a16="http://schemas.microsoft.com/office/drawing/2014/main" id="{25240416-1D72-841B-98AB-ABC0E338ED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terrain, printemps, nature&#10;&#10;Description générée automatiquement">
            <a:extLst>
              <a:ext uri="{FF2B5EF4-FFF2-40B4-BE49-F238E27FC236}">
                <a16:creationId xmlns:a16="http://schemas.microsoft.com/office/drawing/2014/main" id="{F8286ED5-7AD1-6468-9606-31F620090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2" y="440668"/>
            <a:ext cx="8964995" cy="5976664"/>
          </a:xfrm>
          <a:prstGeom prst="rect">
            <a:avLst/>
          </a:prstGeom>
        </p:spPr>
      </p:pic>
      <p:pic>
        <p:nvPicPr>
          <p:cNvPr id="7" name="Image 6" descr="Une image contenant extérieur, printemps, terrain, fumée&#10;&#10;Description générée automatiquement">
            <a:extLst>
              <a:ext uri="{FF2B5EF4-FFF2-40B4-BE49-F238E27FC236}">
                <a16:creationId xmlns:a16="http://schemas.microsoft.com/office/drawing/2014/main" id="{1E35B059-AAFA-A7AC-D8DA-3F92624A85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Image 8" descr="Une image contenant printemps, extérieur, nature&#10;&#10;Description générée automatiquement">
            <a:extLst>
              <a:ext uri="{FF2B5EF4-FFF2-40B4-BE49-F238E27FC236}">
                <a16:creationId xmlns:a16="http://schemas.microsoft.com/office/drawing/2014/main" id="{F048B86C-AF7C-EF7C-6B38-B86630CC3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1" name="Image 10" descr="Une image contenant printemps, extérieur, nature, saleté&#10;&#10;Description générée automatiquement">
            <a:extLst>
              <a:ext uri="{FF2B5EF4-FFF2-40B4-BE49-F238E27FC236}">
                <a16:creationId xmlns:a16="http://schemas.microsoft.com/office/drawing/2014/main" id="{4B7F1229-7868-E6CB-D420-C97B63435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printemps&#10;&#10;Description générée automatiquement">
            <a:extLst>
              <a:ext uri="{FF2B5EF4-FFF2-40B4-BE49-F238E27FC236}">
                <a16:creationId xmlns:a16="http://schemas.microsoft.com/office/drawing/2014/main" id="{738CF82F-A01F-B896-1418-36B30FECF9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" y="381000"/>
            <a:ext cx="9144000" cy="609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7F35F7-2A5F-F168-F5DE-4894CE7CF1B4}"/>
              </a:ext>
            </a:extLst>
          </p:cNvPr>
          <p:cNvSpPr txBox="1"/>
          <p:nvPr/>
        </p:nvSpPr>
        <p:spPr>
          <a:xfrm>
            <a:off x="395536" y="692696"/>
            <a:ext cx="7992888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dirty="0">
                <a:solidFill>
                  <a:srgbClr val="00B0F0"/>
                </a:solidFill>
              </a:rPr>
              <a:t>Vous avez aimé ? Moi oui, allez encore une fois !</a:t>
            </a:r>
          </a:p>
        </p:txBody>
      </p:sp>
    </p:spTree>
    <p:extLst>
      <p:ext uri="{BB962C8B-B14F-4D97-AF65-F5344CB8AC3E}">
        <p14:creationId xmlns:p14="http://schemas.microsoft.com/office/powerpoint/2010/main" val="32313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eau, printemps&#10;&#10;Description générée automatiquement">
            <a:extLst>
              <a:ext uri="{FF2B5EF4-FFF2-40B4-BE49-F238E27FC236}">
                <a16:creationId xmlns:a16="http://schemas.microsoft.com/office/drawing/2014/main" id="{C665BC90-9036-5A7C-F421-5BAEEBFD5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5" name="Image 4" descr="Une image contenant extérieur, eau, printemps, nature&#10;&#10;Description générée automatiquement">
            <a:extLst>
              <a:ext uri="{FF2B5EF4-FFF2-40B4-BE49-F238E27FC236}">
                <a16:creationId xmlns:a16="http://schemas.microsoft.com/office/drawing/2014/main" id="{DB3475C4-4FCC-0603-4F2D-A3985337AA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Image 6" descr="Une image contenant printemps, extérieur, eau, système d’arrosage&#10;&#10;Description générée automatiquement">
            <a:extLst>
              <a:ext uri="{FF2B5EF4-FFF2-40B4-BE49-F238E27FC236}">
                <a16:creationId xmlns:a16="http://schemas.microsoft.com/office/drawing/2014/main" id="{FC350F0A-E61A-171D-BAE2-967B1A43C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9" name="Image 8" descr="Une image contenant extérieur, printemps&#10;&#10;Description générée automatiquement">
            <a:extLst>
              <a:ext uri="{FF2B5EF4-FFF2-40B4-BE49-F238E27FC236}">
                <a16:creationId xmlns:a16="http://schemas.microsoft.com/office/drawing/2014/main" id="{E2F53746-FCEA-9060-9A16-93924FB9BC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1" name="Image 10" descr="Une image contenant printemps, extérieur, nature, gaz lacrymogène&#10;&#10;Description générée automatiquement">
            <a:extLst>
              <a:ext uri="{FF2B5EF4-FFF2-40B4-BE49-F238E27FC236}">
                <a16:creationId xmlns:a16="http://schemas.microsoft.com/office/drawing/2014/main" id="{4CEE32D6-EE79-840D-7E31-BA74AF17F1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13" name="Image 12" descr="Une image contenant extérieur, eau, printemps, nature&#10;&#10;Description générée automatiquement">
            <a:extLst>
              <a:ext uri="{FF2B5EF4-FFF2-40B4-BE49-F238E27FC236}">
                <a16:creationId xmlns:a16="http://schemas.microsoft.com/office/drawing/2014/main" id="{FCE45DC2-3742-DF34-A9AC-CF30911757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2" name="Image 1" descr="Une image contenant extérieur, eau, printemps, nature&#10;&#10;Description générée automatiquement">
            <a:extLst>
              <a:ext uri="{FF2B5EF4-FFF2-40B4-BE49-F238E27FC236}">
                <a16:creationId xmlns:a16="http://schemas.microsoft.com/office/drawing/2014/main" id="{4A5B8970-CCA8-A5C2-B083-C44395F57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7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Personnalisé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2362</TotalTime>
  <Words>155</Words>
  <Application>Microsoft Office PowerPoint</Application>
  <PresentationFormat>Affichage à l'écran (4:3)</PresentationFormat>
  <Paragraphs>16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Monotype Corsiva</vt:lpstr>
      <vt:lpstr>Wingdings</vt:lpstr>
      <vt:lpstr>Wingdings 2</vt:lpstr>
      <vt:lpstr>Wingdings 3</vt:lpstr>
      <vt:lpstr>Module</vt:lpstr>
      <vt:lpstr>Présentation PowerPoint</vt:lpstr>
      <vt:lpstr>Quelques points positifs liés à la présence des volcans dans ce pays.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banlieue américaine : introduction à l’étude de New-York.</dc:title>
  <dc:creator> </dc:creator>
  <cp:lastModifiedBy>Daniel</cp:lastModifiedBy>
  <cp:revision>196</cp:revision>
  <dcterms:created xsi:type="dcterms:W3CDTF">2011-03-01T19:21:23Z</dcterms:created>
  <dcterms:modified xsi:type="dcterms:W3CDTF">2022-10-11T18:26:10Z</dcterms:modified>
</cp:coreProperties>
</file>