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375" r:id="rId3"/>
    <p:sldId id="380" r:id="rId4"/>
    <p:sldId id="381" r:id="rId5"/>
    <p:sldId id="376" r:id="rId6"/>
    <p:sldId id="384" r:id="rId7"/>
    <p:sldId id="382" r:id="rId8"/>
    <p:sldId id="402" r:id="rId9"/>
    <p:sldId id="40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FF0066"/>
    <a:srgbClr val="FFFF99"/>
    <a:srgbClr val="33CCFF"/>
    <a:srgbClr val="FFFFCC"/>
    <a:srgbClr val="FF6600"/>
    <a:srgbClr val="FFCC66"/>
    <a:srgbClr val="FF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1" autoAdjust="0"/>
    <p:restoredTop sz="94660"/>
  </p:normalViewPr>
  <p:slideViewPr>
    <p:cSldViewPr>
      <p:cViewPr varScale="1">
        <p:scale>
          <a:sx n="85" d="100"/>
          <a:sy n="85" d="100"/>
        </p:scale>
        <p:origin x="120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jS4u5epMjU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C060AD5B-E8F2-CE8B-EF42-5C6EBEB05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0" y="1412776"/>
            <a:ext cx="8668960" cy="46679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0F6278-7D13-7072-C479-6F99DDF0ECE4}"/>
              </a:ext>
            </a:extLst>
          </p:cNvPr>
          <p:cNvSpPr txBox="1"/>
          <p:nvPr/>
        </p:nvSpPr>
        <p:spPr>
          <a:xfrm>
            <a:off x="683568" y="191542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>
                <a:solidFill>
                  <a:srgbClr val="6699FF"/>
                </a:solidFill>
              </a:rPr>
              <a:t>Les séismes dans le monde: compare avec la limite des plaques tectoniques.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93C4DC-80DF-4C0E-8F52-82DF55E4474D}"/>
              </a:ext>
            </a:extLst>
          </p:cNvPr>
          <p:cNvSpPr txBox="1"/>
          <p:nvPr/>
        </p:nvSpPr>
        <p:spPr>
          <a:xfrm>
            <a:off x="1691680" y="6215982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https://www.iris.edu/hq/inclass/activities/mapping_worldwide_earthquake_epicenters?zoombox=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73500A6-B68E-D229-DAAD-E4C9E45AB48A}"/>
              </a:ext>
            </a:extLst>
          </p:cNvPr>
          <p:cNvSpPr/>
          <p:nvPr/>
        </p:nvSpPr>
        <p:spPr>
          <a:xfrm>
            <a:off x="3707904" y="1700808"/>
            <a:ext cx="1008112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39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90703B21-D39E-19F7-49B5-E039A733D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2" r="15889"/>
          <a:stretch/>
        </p:blipFill>
        <p:spPr>
          <a:xfrm>
            <a:off x="0" y="2060848"/>
            <a:ext cx="8964488" cy="38324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B45D17C-327F-59FF-AF4E-88D86063DF44}"/>
              </a:ext>
            </a:extLst>
          </p:cNvPr>
          <p:cNvSpPr txBox="1"/>
          <p:nvPr/>
        </p:nvSpPr>
        <p:spPr>
          <a:xfrm>
            <a:off x="611560" y="18864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>
                <a:solidFill>
                  <a:srgbClr val="6699FF"/>
                </a:solidFill>
              </a:rPr>
              <a:t>Séismes en 2021.</a:t>
            </a:r>
          </a:p>
          <a:p>
            <a:pPr algn="ctr"/>
            <a:r>
              <a:rPr lang="fr-BE" sz="3200" dirty="0">
                <a:solidFill>
                  <a:srgbClr val="6699FF"/>
                </a:solidFill>
              </a:rPr>
              <a:t> Compare avec la position du rift et de la dorsale médio-atlantique ( ligne brisée rouge)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01FD23-0003-0E04-05B3-C05294D441C6}"/>
              </a:ext>
            </a:extLst>
          </p:cNvPr>
          <p:cNvSpPr txBox="1"/>
          <p:nvPr/>
        </p:nvSpPr>
        <p:spPr>
          <a:xfrm>
            <a:off x="683568" y="6011186"/>
            <a:ext cx="8136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https://www.volcanodiscovery.com/fr/earthquakes/iceland/archive/2021</a:t>
            </a:r>
            <a:endParaRPr lang="fr-BE" sz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5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90703B21-D39E-19F7-49B5-E039A733D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2" r="15889"/>
          <a:stretch/>
        </p:blipFill>
        <p:spPr>
          <a:xfrm>
            <a:off x="89756" y="2060848"/>
            <a:ext cx="8964488" cy="38324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B45D17C-327F-59FF-AF4E-88D86063DF44}"/>
              </a:ext>
            </a:extLst>
          </p:cNvPr>
          <p:cNvSpPr txBox="1"/>
          <p:nvPr/>
        </p:nvSpPr>
        <p:spPr>
          <a:xfrm>
            <a:off x="611560" y="18864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>
                <a:solidFill>
                  <a:srgbClr val="6699FF"/>
                </a:solidFill>
              </a:rPr>
              <a:t>Même carte :séismes en 2021.</a:t>
            </a:r>
          </a:p>
          <a:p>
            <a:pPr algn="ctr"/>
            <a:r>
              <a:rPr lang="fr-BE" sz="3200" dirty="0">
                <a:solidFill>
                  <a:srgbClr val="6699FF"/>
                </a:solidFill>
              </a:rPr>
              <a:t> Compare avec la position des zones volcaniques </a:t>
            </a:r>
          </a:p>
          <a:p>
            <a:pPr algn="ctr"/>
            <a:r>
              <a:rPr lang="fr-BE" sz="3200" dirty="0">
                <a:solidFill>
                  <a:srgbClr val="6699FF"/>
                </a:solidFill>
              </a:rPr>
              <a:t>( dia suivante).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E08254-C60C-C846-D4A4-DA39B2058ECF}"/>
              </a:ext>
            </a:extLst>
          </p:cNvPr>
          <p:cNvSpPr txBox="1"/>
          <p:nvPr/>
        </p:nvSpPr>
        <p:spPr>
          <a:xfrm>
            <a:off x="683568" y="6011186"/>
            <a:ext cx="8136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https://www.volcanodiscovery.com/fr/earthquakes/iceland/archive/2021</a:t>
            </a:r>
            <a:endParaRPr lang="fr-BE" sz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7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FF428EF2-F169-AADE-DED4-907756DBE1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19288"/>
          <a:stretch/>
        </p:blipFill>
        <p:spPr>
          <a:xfrm>
            <a:off x="3419872" y="620688"/>
            <a:ext cx="4953458" cy="499221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228F7B2-36AD-3D42-83AD-DEBC94CA964F}"/>
              </a:ext>
            </a:extLst>
          </p:cNvPr>
          <p:cNvSpPr txBox="1"/>
          <p:nvPr/>
        </p:nvSpPr>
        <p:spPr>
          <a:xfrm>
            <a:off x="1403648" y="9087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CC66"/>
                </a:solidFill>
              </a:rPr>
              <a:t>Zone volcanique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03ACF-3805-7C9D-4EDC-8C576262DDBC}"/>
              </a:ext>
            </a:extLst>
          </p:cNvPr>
          <p:cNvSpPr/>
          <p:nvPr/>
        </p:nvSpPr>
        <p:spPr>
          <a:xfrm>
            <a:off x="683568" y="908720"/>
            <a:ext cx="648072" cy="369332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D2AF9E-29A1-3267-B524-9DE6E3FD3165}"/>
              </a:ext>
            </a:extLst>
          </p:cNvPr>
          <p:cNvSpPr txBox="1"/>
          <p:nvPr/>
        </p:nvSpPr>
        <p:spPr>
          <a:xfrm>
            <a:off x="1447156" y="15567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C000"/>
                </a:solidFill>
              </a:rPr>
              <a:t>Volcans centraux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F4621-8CBC-45AD-1FF2-F85869C97590}"/>
              </a:ext>
            </a:extLst>
          </p:cNvPr>
          <p:cNvSpPr/>
          <p:nvPr/>
        </p:nvSpPr>
        <p:spPr>
          <a:xfrm>
            <a:off x="683568" y="1556792"/>
            <a:ext cx="648072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A0EF48-2511-54B6-6007-A05906C39568}"/>
              </a:ext>
            </a:extLst>
          </p:cNvPr>
          <p:cNvSpPr txBox="1"/>
          <p:nvPr/>
        </p:nvSpPr>
        <p:spPr>
          <a:xfrm>
            <a:off x="1425402" y="2241347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FF99"/>
                </a:solidFill>
              </a:rPr>
              <a:t>Sommets volcaniques  ou caldeiras*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0441DD1-431B-D3FB-0068-2E73BF14DDBF}"/>
              </a:ext>
            </a:extLst>
          </p:cNvPr>
          <p:cNvSpPr txBox="1"/>
          <p:nvPr/>
        </p:nvSpPr>
        <p:spPr>
          <a:xfrm>
            <a:off x="1398340" y="320957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tx1">
                    <a:lumMod val="75000"/>
                  </a:schemeClr>
                </a:solidFill>
              </a:rPr>
              <a:t>Limite des plaques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9B901919-B9B7-C3C4-5E03-8429C5A8C46B}"/>
              </a:ext>
            </a:extLst>
          </p:cNvPr>
          <p:cNvSpPr/>
          <p:nvPr/>
        </p:nvSpPr>
        <p:spPr>
          <a:xfrm>
            <a:off x="933129" y="2343150"/>
            <a:ext cx="287826" cy="306623"/>
          </a:xfrm>
          <a:custGeom>
            <a:avLst/>
            <a:gdLst>
              <a:gd name="connsiteX0" fmla="*/ 171771 w 287826"/>
              <a:gd name="connsiteY0" fmla="*/ 0 h 306623"/>
              <a:gd name="connsiteX1" fmla="*/ 321 w 287826"/>
              <a:gd name="connsiteY1" fmla="*/ 276225 h 306623"/>
              <a:gd name="connsiteX2" fmla="*/ 209871 w 287826"/>
              <a:gd name="connsiteY2" fmla="*/ 295275 h 306623"/>
              <a:gd name="connsiteX3" fmla="*/ 286071 w 287826"/>
              <a:gd name="connsiteY3" fmla="*/ 238125 h 306623"/>
              <a:gd name="connsiteX4" fmla="*/ 257496 w 287826"/>
              <a:gd name="connsiteY4" fmla="*/ 38100 h 306623"/>
              <a:gd name="connsiteX5" fmla="*/ 190821 w 287826"/>
              <a:gd name="connsiteY5" fmla="*/ 57150 h 306623"/>
              <a:gd name="connsiteX6" fmla="*/ 209871 w 287826"/>
              <a:gd name="connsiteY6" fmla="*/ 47625 h 30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26" h="306623">
                <a:moveTo>
                  <a:pt x="171771" y="0"/>
                </a:moveTo>
                <a:cubicBezTo>
                  <a:pt x="82871" y="113506"/>
                  <a:pt x="-6029" y="227012"/>
                  <a:pt x="321" y="276225"/>
                </a:cubicBezTo>
                <a:cubicBezTo>
                  <a:pt x="6671" y="325438"/>
                  <a:pt x="162246" y="301625"/>
                  <a:pt x="209871" y="295275"/>
                </a:cubicBezTo>
                <a:cubicBezTo>
                  <a:pt x="257496" y="288925"/>
                  <a:pt x="278134" y="280987"/>
                  <a:pt x="286071" y="238125"/>
                </a:cubicBezTo>
                <a:cubicBezTo>
                  <a:pt x="294008" y="195263"/>
                  <a:pt x="273371" y="68262"/>
                  <a:pt x="257496" y="38100"/>
                </a:cubicBezTo>
                <a:cubicBezTo>
                  <a:pt x="241621" y="7938"/>
                  <a:pt x="198759" y="55562"/>
                  <a:pt x="190821" y="57150"/>
                </a:cubicBezTo>
                <a:cubicBezTo>
                  <a:pt x="182883" y="58738"/>
                  <a:pt x="196377" y="53181"/>
                  <a:pt x="209871" y="47625"/>
                </a:cubicBezTo>
              </a:path>
            </a:pathLst>
          </a:cu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23C012D-CD1E-7D9E-790C-4CB9D23A7B1E}"/>
              </a:ext>
            </a:extLst>
          </p:cNvPr>
          <p:cNvCxnSpPr/>
          <p:nvPr/>
        </p:nvCxnSpPr>
        <p:spPr>
          <a:xfrm>
            <a:off x="683568" y="3164677"/>
            <a:ext cx="537387" cy="264323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C4DB4187-2F37-B317-90A3-AAF5DE7D6535}"/>
              </a:ext>
            </a:extLst>
          </p:cNvPr>
          <p:cNvSpPr txBox="1"/>
          <p:nvPr/>
        </p:nvSpPr>
        <p:spPr>
          <a:xfrm>
            <a:off x="3419872" y="586100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tx1">
                    <a:lumMod val="75000"/>
                  </a:schemeClr>
                </a:solidFill>
              </a:rPr>
              <a:t>Carte murale du musée de Perlan.</a:t>
            </a:r>
          </a:p>
        </p:txBody>
      </p:sp>
    </p:spTree>
    <p:extLst>
      <p:ext uri="{BB962C8B-B14F-4D97-AF65-F5344CB8AC3E}">
        <p14:creationId xmlns:p14="http://schemas.microsoft.com/office/powerpoint/2010/main" val="327576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FD33839A-FD6C-C331-8123-171EAD15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945"/>
            <a:ext cx="9144000" cy="406810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FF067D2-63B3-B10B-0B22-4234CF02938D}"/>
              </a:ext>
            </a:extLst>
          </p:cNvPr>
          <p:cNvSpPr txBox="1"/>
          <p:nvPr/>
        </p:nvSpPr>
        <p:spPr>
          <a:xfrm>
            <a:off x="179512" y="62068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Compare la localisation des séismes du 15 et 16 août 2022 avec celle du volcan en activité depuis quelques jours :dia suivante.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8356DD2-7A4C-A471-75B9-7B2EA66633CE}"/>
              </a:ext>
            </a:extLst>
          </p:cNvPr>
          <p:cNvSpPr txBox="1"/>
          <p:nvPr/>
        </p:nvSpPr>
        <p:spPr>
          <a:xfrm>
            <a:off x="755576" y="5867980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https://www.volcanodiscovery.com/fr/earthquakes/iceland/archive/2021</a:t>
            </a:r>
            <a:endParaRPr lang="fr-BE" sz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4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 Voir et que Faire dans la Péninsule de Reykjanes">
            <a:extLst>
              <a:ext uri="{FF2B5EF4-FFF2-40B4-BE49-F238E27FC236}">
                <a16:creationId xmlns:a16="http://schemas.microsoft.com/office/drawing/2014/main" id="{E44E697D-0C47-43DC-D53A-92058EC74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289"/>
            <a:ext cx="9144000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1392143-5C76-4D33-0D43-052583F6F2C3}"/>
              </a:ext>
            </a:extLst>
          </p:cNvPr>
          <p:cNvSpPr/>
          <p:nvPr/>
        </p:nvSpPr>
        <p:spPr>
          <a:xfrm>
            <a:off x="3510183" y="4365104"/>
            <a:ext cx="1008112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A78FDC-A6D7-AECD-E64A-4FD67C410E47}"/>
              </a:ext>
            </a:extLst>
          </p:cNvPr>
          <p:cNvSpPr txBox="1"/>
          <p:nvPr/>
        </p:nvSpPr>
        <p:spPr>
          <a:xfrm>
            <a:off x="2790103" y="375696"/>
            <a:ext cx="3995936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Péninsule de </a:t>
            </a:r>
            <a:r>
              <a:rPr lang="fr-BE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Reykjanes</a:t>
            </a:r>
            <a:r>
              <a:rPr lang="fr-BE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E8119B-BF48-1F7E-E2FB-EA2DC3F808AB}"/>
              </a:ext>
            </a:extLst>
          </p:cNvPr>
          <p:cNvSpPr txBox="1"/>
          <p:nvPr/>
        </p:nvSpPr>
        <p:spPr>
          <a:xfrm>
            <a:off x="2253548" y="3972191"/>
            <a:ext cx="345638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Fagradalsfjall</a:t>
            </a:r>
            <a:r>
              <a:rPr lang="fr-B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Eruption août 2022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D9A37D8-3C50-959F-37F9-0B76BAE599EF}"/>
              </a:ext>
            </a:extLst>
          </p:cNvPr>
          <p:cNvSpPr/>
          <p:nvPr/>
        </p:nvSpPr>
        <p:spPr>
          <a:xfrm>
            <a:off x="989903" y="2976116"/>
            <a:ext cx="1008112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7D4D6B-04E3-409D-E641-7959CC265EFE}"/>
              </a:ext>
            </a:extLst>
          </p:cNvPr>
          <p:cNvSpPr txBox="1"/>
          <p:nvPr/>
        </p:nvSpPr>
        <p:spPr>
          <a:xfrm>
            <a:off x="413839" y="2579051"/>
            <a:ext cx="237626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Aéroport international</a:t>
            </a:r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72BECDF8-273D-CFA5-41E1-4EEB0B94E710}"/>
              </a:ext>
            </a:extLst>
          </p:cNvPr>
          <p:cNvSpPr/>
          <p:nvPr/>
        </p:nvSpPr>
        <p:spPr>
          <a:xfrm>
            <a:off x="3657704" y="4470991"/>
            <a:ext cx="648072" cy="46805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23A171E-5D93-714B-6E5F-AF7C675C60AA}"/>
              </a:ext>
            </a:extLst>
          </p:cNvPr>
          <p:cNvSpPr/>
          <p:nvPr/>
        </p:nvSpPr>
        <p:spPr>
          <a:xfrm>
            <a:off x="3510844" y="4533931"/>
            <a:ext cx="485423" cy="488420"/>
          </a:xfrm>
          <a:custGeom>
            <a:avLst/>
            <a:gdLst>
              <a:gd name="connsiteX0" fmla="*/ 485423 w 485423"/>
              <a:gd name="connsiteY0" fmla="*/ 70731 h 488420"/>
              <a:gd name="connsiteX1" fmla="*/ 428978 w 485423"/>
              <a:gd name="connsiteY1" fmla="*/ 2998 h 488420"/>
              <a:gd name="connsiteX2" fmla="*/ 361245 w 485423"/>
              <a:gd name="connsiteY2" fmla="*/ 36865 h 488420"/>
              <a:gd name="connsiteX3" fmla="*/ 327378 w 485423"/>
              <a:gd name="connsiteY3" fmla="*/ 251353 h 488420"/>
              <a:gd name="connsiteX4" fmla="*/ 282223 w 485423"/>
              <a:gd name="connsiteY4" fmla="*/ 273931 h 488420"/>
              <a:gd name="connsiteX5" fmla="*/ 169334 w 485423"/>
              <a:gd name="connsiteY5" fmla="*/ 352953 h 488420"/>
              <a:gd name="connsiteX6" fmla="*/ 101600 w 485423"/>
              <a:gd name="connsiteY6" fmla="*/ 364242 h 488420"/>
              <a:gd name="connsiteX7" fmla="*/ 0 w 485423"/>
              <a:gd name="connsiteY7" fmla="*/ 488420 h 48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423" h="488420">
                <a:moveTo>
                  <a:pt x="485423" y="70731"/>
                </a:moveTo>
                <a:cubicBezTo>
                  <a:pt x="467548" y="39686"/>
                  <a:pt x="449674" y="8642"/>
                  <a:pt x="428978" y="2998"/>
                </a:cubicBezTo>
                <a:cubicBezTo>
                  <a:pt x="408282" y="-2646"/>
                  <a:pt x="378178" y="-4528"/>
                  <a:pt x="361245" y="36865"/>
                </a:cubicBezTo>
                <a:cubicBezTo>
                  <a:pt x="344312" y="78258"/>
                  <a:pt x="327378" y="251353"/>
                  <a:pt x="327378" y="251353"/>
                </a:cubicBezTo>
                <a:cubicBezTo>
                  <a:pt x="314208" y="290864"/>
                  <a:pt x="308564" y="256998"/>
                  <a:pt x="282223" y="273931"/>
                </a:cubicBezTo>
                <a:cubicBezTo>
                  <a:pt x="255882" y="290864"/>
                  <a:pt x="199438" y="337901"/>
                  <a:pt x="169334" y="352953"/>
                </a:cubicBezTo>
                <a:cubicBezTo>
                  <a:pt x="139230" y="368005"/>
                  <a:pt x="129822" y="341664"/>
                  <a:pt x="101600" y="364242"/>
                </a:cubicBezTo>
                <a:cubicBezTo>
                  <a:pt x="73378" y="386820"/>
                  <a:pt x="36689" y="437620"/>
                  <a:pt x="0" y="488420"/>
                </a:cubicBezTo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A8E2610-80B2-39B3-44C5-E616D8C957D2}"/>
              </a:ext>
            </a:extLst>
          </p:cNvPr>
          <p:cNvSpPr/>
          <p:nvPr/>
        </p:nvSpPr>
        <p:spPr>
          <a:xfrm>
            <a:off x="4014239" y="4553847"/>
            <a:ext cx="702419" cy="480410"/>
          </a:xfrm>
          <a:custGeom>
            <a:avLst/>
            <a:gdLst>
              <a:gd name="connsiteX0" fmla="*/ 2508 w 702419"/>
              <a:gd name="connsiteY0" fmla="*/ 85299 h 480410"/>
              <a:gd name="connsiteX1" fmla="*/ 25086 w 702419"/>
              <a:gd name="connsiteY1" fmla="*/ 28854 h 480410"/>
              <a:gd name="connsiteX2" fmla="*/ 183130 w 702419"/>
              <a:gd name="connsiteY2" fmla="*/ 6277 h 480410"/>
              <a:gd name="connsiteX3" fmla="*/ 296019 w 702419"/>
              <a:gd name="connsiteY3" fmla="*/ 141743 h 480410"/>
              <a:gd name="connsiteX4" fmla="*/ 454064 w 702419"/>
              <a:gd name="connsiteY4" fmla="*/ 356232 h 480410"/>
              <a:gd name="connsiteX5" fmla="*/ 578241 w 702419"/>
              <a:gd name="connsiteY5" fmla="*/ 412677 h 480410"/>
              <a:gd name="connsiteX6" fmla="*/ 589530 w 702419"/>
              <a:gd name="connsiteY6" fmla="*/ 446543 h 480410"/>
              <a:gd name="connsiteX7" fmla="*/ 702419 w 702419"/>
              <a:gd name="connsiteY7" fmla="*/ 480410 h 48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419" h="480410">
                <a:moveTo>
                  <a:pt x="2508" y="85299"/>
                </a:moveTo>
                <a:cubicBezTo>
                  <a:pt x="-1255" y="63661"/>
                  <a:pt x="-5018" y="42024"/>
                  <a:pt x="25086" y="28854"/>
                </a:cubicBezTo>
                <a:cubicBezTo>
                  <a:pt x="55190" y="15684"/>
                  <a:pt x="137975" y="-12538"/>
                  <a:pt x="183130" y="6277"/>
                </a:cubicBezTo>
                <a:cubicBezTo>
                  <a:pt x="228286" y="25092"/>
                  <a:pt x="250863" y="83417"/>
                  <a:pt x="296019" y="141743"/>
                </a:cubicBezTo>
                <a:cubicBezTo>
                  <a:pt x="341175" y="200069"/>
                  <a:pt x="407027" y="311076"/>
                  <a:pt x="454064" y="356232"/>
                </a:cubicBezTo>
                <a:cubicBezTo>
                  <a:pt x="501101" y="401388"/>
                  <a:pt x="578241" y="412677"/>
                  <a:pt x="578241" y="412677"/>
                </a:cubicBezTo>
                <a:cubicBezTo>
                  <a:pt x="600819" y="427729"/>
                  <a:pt x="568834" y="435254"/>
                  <a:pt x="589530" y="446543"/>
                </a:cubicBezTo>
                <a:cubicBezTo>
                  <a:pt x="610226" y="457832"/>
                  <a:pt x="656322" y="469121"/>
                  <a:pt x="702419" y="480410"/>
                </a:cubicBezTo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74E6B5CF-E1A5-F40E-B2F9-73725E301A6F}"/>
              </a:ext>
            </a:extLst>
          </p:cNvPr>
          <p:cNvSpPr/>
          <p:nvPr/>
        </p:nvSpPr>
        <p:spPr>
          <a:xfrm>
            <a:off x="4007555" y="4661107"/>
            <a:ext cx="596443" cy="399029"/>
          </a:xfrm>
          <a:custGeom>
            <a:avLst/>
            <a:gdLst>
              <a:gd name="connsiteX0" fmla="*/ 0 w 596443"/>
              <a:gd name="connsiteY0" fmla="*/ 0 h 399029"/>
              <a:gd name="connsiteX1" fmla="*/ 259645 w 596443"/>
              <a:gd name="connsiteY1" fmla="*/ 101600 h 399029"/>
              <a:gd name="connsiteX2" fmla="*/ 259645 w 596443"/>
              <a:gd name="connsiteY2" fmla="*/ 146755 h 399029"/>
              <a:gd name="connsiteX3" fmla="*/ 293512 w 596443"/>
              <a:gd name="connsiteY3" fmla="*/ 225777 h 399029"/>
              <a:gd name="connsiteX4" fmla="*/ 575734 w 596443"/>
              <a:gd name="connsiteY4" fmla="*/ 383822 h 399029"/>
              <a:gd name="connsiteX5" fmla="*/ 553156 w 596443"/>
              <a:gd name="connsiteY5" fmla="*/ 383822 h 39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443" h="399029">
                <a:moveTo>
                  <a:pt x="0" y="0"/>
                </a:moveTo>
                <a:cubicBezTo>
                  <a:pt x="108185" y="38570"/>
                  <a:pt x="216371" y="77141"/>
                  <a:pt x="259645" y="101600"/>
                </a:cubicBezTo>
                <a:cubicBezTo>
                  <a:pt x="302919" y="126059"/>
                  <a:pt x="254001" y="126059"/>
                  <a:pt x="259645" y="146755"/>
                </a:cubicBezTo>
                <a:cubicBezTo>
                  <a:pt x="265290" y="167451"/>
                  <a:pt x="240831" y="186266"/>
                  <a:pt x="293512" y="225777"/>
                </a:cubicBezTo>
                <a:cubicBezTo>
                  <a:pt x="346193" y="265288"/>
                  <a:pt x="532460" y="357481"/>
                  <a:pt x="575734" y="383822"/>
                </a:cubicBezTo>
                <a:cubicBezTo>
                  <a:pt x="619008" y="410163"/>
                  <a:pt x="586082" y="396992"/>
                  <a:pt x="553156" y="383822"/>
                </a:cubicBezTo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58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4" grpId="0" animBg="1"/>
      <p:bldP spid="5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édia en ligne 4" title="Islande : les images fascinantes de l'éruption du Fagradalsfjall">
            <a:hlinkClick r:id="" action="ppaction://media"/>
            <a:extLst>
              <a:ext uri="{FF2B5EF4-FFF2-40B4-BE49-F238E27FC236}">
                <a16:creationId xmlns:a16="http://schemas.microsoft.com/office/drawing/2014/main" id="{87C7DF61-BADC-816B-69CB-D34999327E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1119" y="1196752"/>
            <a:ext cx="8029210" cy="453650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4DC0C61-44F4-B25A-4D59-B6943FE1F55F}"/>
              </a:ext>
            </a:extLst>
          </p:cNvPr>
          <p:cNvSpPr txBox="1"/>
          <p:nvPr/>
        </p:nvSpPr>
        <p:spPr>
          <a:xfrm>
            <a:off x="557395" y="472480"/>
            <a:ext cx="802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Eruption effusive*: essentiellement des fontaines et des coulées de lave.</a:t>
            </a:r>
          </a:p>
        </p:txBody>
      </p:sp>
    </p:spTree>
    <p:extLst>
      <p:ext uri="{BB962C8B-B14F-4D97-AF65-F5344CB8AC3E}">
        <p14:creationId xmlns:p14="http://schemas.microsoft.com/office/powerpoint/2010/main" val="26499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BA73E43-8879-C93B-D6BC-4BE0CD3A2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560685" cy="42006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310D04-CEF3-1B64-4D61-384EDFE52C77}"/>
              </a:ext>
            </a:extLst>
          </p:cNvPr>
          <p:cNvSpPr txBox="1"/>
          <p:nvPr/>
        </p:nvSpPr>
        <p:spPr>
          <a:xfrm>
            <a:off x="1571234" y="1332057"/>
            <a:ext cx="602510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3200" dirty="0">
                <a:solidFill>
                  <a:srgbClr val="0070C0"/>
                </a:solidFill>
              </a:rPr>
              <a:t>Conclusion sur les séismes: </a:t>
            </a:r>
          </a:p>
        </p:txBody>
      </p:sp>
    </p:spTree>
    <p:extLst>
      <p:ext uri="{BB962C8B-B14F-4D97-AF65-F5344CB8AC3E}">
        <p14:creationId xmlns:p14="http://schemas.microsoft.com/office/powerpoint/2010/main" val="160767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EBDA4B-A719-9AFA-7C09-2940538A048F}"/>
              </a:ext>
            </a:extLst>
          </p:cNvPr>
          <p:cNvSpPr txBox="1"/>
          <p:nvPr/>
        </p:nvSpPr>
        <p:spPr>
          <a:xfrm>
            <a:off x="467544" y="370797"/>
            <a:ext cx="3250704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70C0"/>
                </a:solidFill>
              </a:rPr>
              <a:t>De quel aléa s’agit –t-il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4D6E37-73E0-F4DE-97D1-E6BFC2578672}"/>
              </a:ext>
            </a:extLst>
          </p:cNvPr>
          <p:cNvSpPr txBox="1"/>
          <p:nvPr/>
        </p:nvSpPr>
        <p:spPr>
          <a:xfrm>
            <a:off x="3980326" y="334579"/>
            <a:ext cx="1656184" cy="430887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Les séismes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A1DAD1-E3F9-5920-3935-0DADC01DAE09}"/>
              </a:ext>
            </a:extLst>
          </p:cNvPr>
          <p:cNvSpPr txBox="1"/>
          <p:nvPr/>
        </p:nvSpPr>
        <p:spPr>
          <a:xfrm>
            <a:off x="467544" y="1017426"/>
            <a:ext cx="3250704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70C0"/>
                </a:solidFill>
              </a:rPr>
              <a:t>Quelle en est la cause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87A22B6-A91F-1C6D-5AA8-BEC213B5131A}"/>
              </a:ext>
            </a:extLst>
          </p:cNvPr>
          <p:cNvSpPr txBox="1"/>
          <p:nvPr/>
        </p:nvSpPr>
        <p:spPr>
          <a:xfrm>
            <a:off x="3987340" y="1016769"/>
            <a:ext cx="4577054" cy="430887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L’écartement des plaques tectoniques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248715-0975-21E6-1016-ABB3A6D9FFEF}"/>
              </a:ext>
            </a:extLst>
          </p:cNvPr>
          <p:cNvSpPr txBox="1"/>
          <p:nvPr/>
        </p:nvSpPr>
        <p:spPr>
          <a:xfrm>
            <a:off x="3987340" y="1512829"/>
            <a:ext cx="4577054" cy="830997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La remontée de magma vers la surface =&gt;  une activité volcanique</a:t>
            </a:r>
            <a:r>
              <a:rPr lang="fr-BE" sz="2400" dirty="0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DB9D3F-B096-62D5-37D7-0FC48BBAB068}"/>
              </a:ext>
            </a:extLst>
          </p:cNvPr>
          <p:cNvSpPr txBox="1"/>
          <p:nvPr/>
        </p:nvSpPr>
        <p:spPr>
          <a:xfrm>
            <a:off x="480911" y="2527508"/>
            <a:ext cx="3250704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70C0"/>
                </a:solidFill>
              </a:rPr>
              <a:t>Quelle vulnérabilité?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AB042F-C2E9-937C-A38C-BB6DCA3BAFB3}"/>
              </a:ext>
            </a:extLst>
          </p:cNvPr>
          <p:cNvSpPr txBox="1"/>
          <p:nvPr/>
        </p:nvSpPr>
        <p:spPr>
          <a:xfrm>
            <a:off x="3993150" y="2499804"/>
            <a:ext cx="4577054" cy="1015663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rgbClr val="00FFFF"/>
                </a:solidFill>
              </a:rPr>
              <a:t>Forte pour la fréquence mais moyenne pour les dégâts car peu de séismes élevés sur l’échelle de Richter.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D0C197-BD18-0532-875B-769D616D09D9}"/>
              </a:ext>
            </a:extLst>
          </p:cNvPr>
          <p:cNvSpPr txBox="1"/>
          <p:nvPr/>
        </p:nvSpPr>
        <p:spPr>
          <a:xfrm>
            <a:off x="4006280" y="3660730"/>
            <a:ext cx="4577054" cy="1015663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rgbClr val="00FFFF"/>
                </a:solidFill>
              </a:rPr>
              <a:t>Dans les régions peu ou pas habitées: très peu d’enjeux. Par contre, c’est l’inverse dans la zone la plus dense.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4D3AAB-6502-A342-C0ED-745946AACC89}"/>
              </a:ext>
            </a:extLst>
          </p:cNvPr>
          <p:cNvSpPr txBox="1"/>
          <p:nvPr/>
        </p:nvSpPr>
        <p:spPr>
          <a:xfrm>
            <a:off x="467544" y="4830787"/>
            <a:ext cx="3250704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70C0"/>
                </a:solidFill>
              </a:rPr>
              <a:t>Risques et adaptations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EE2F84-E8E1-DF58-1C0B-65892E903DD4}"/>
              </a:ext>
            </a:extLst>
          </p:cNvPr>
          <p:cNvSpPr txBox="1"/>
          <p:nvPr/>
        </p:nvSpPr>
        <p:spPr>
          <a:xfrm>
            <a:off x="3993150" y="4789794"/>
            <a:ext cx="4577054" cy="769441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Fissures dans les terrains, les routes, les constructions, objets cassés…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5ED8EF-4C89-744B-045C-F54B619764FA}"/>
              </a:ext>
            </a:extLst>
          </p:cNvPr>
          <p:cNvSpPr txBox="1"/>
          <p:nvPr/>
        </p:nvSpPr>
        <p:spPr>
          <a:xfrm>
            <a:off x="3997730" y="5671525"/>
            <a:ext cx="4594153" cy="769441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Enormément d’appareils de mesures et de surveillance. But : prévoir une éruption </a:t>
            </a:r>
            <a:r>
              <a:rPr lang="fr-BE" sz="2200" dirty="0" err="1">
                <a:solidFill>
                  <a:srgbClr val="00FFFF"/>
                </a:solidFill>
              </a:rPr>
              <a:t>volc</a:t>
            </a:r>
            <a:r>
              <a:rPr lang="fr-BE" sz="2200" dirty="0">
                <a:solidFill>
                  <a:srgbClr val="00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230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ersonnalisé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2362</TotalTime>
  <Words>309</Words>
  <Application>Microsoft Office PowerPoint</Application>
  <PresentationFormat>Affichage à l'écran (4:3)</PresentationFormat>
  <Paragraphs>32</Paragraphs>
  <Slides>9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Monotype Corsiva</vt:lpstr>
      <vt:lpstr>Times New Roman</vt:lpstr>
      <vt:lpstr>Wingdings</vt:lpstr>
      <vt:lpstr>Wingdings 2</vt:lpstr>
      <vt:lpstr>Wingdings 3</vt:lpstr>
      <vt:lpstr>Module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banlieue américaine : introduction à l’étude de New-York.</dc:title>
  <dc:creator> </dc:creator>
  <cp:lastModifiedBy>Daniel</cp:lastModifiedBy>
  <cp:revision>197</cp:revision>
  <dcterms:created xsi:type="dcterms:W3CDTF">2011-03-01T19:21:23Z</dcterms:created>
  <dcterms:modified xsi:type="dcterms:W3CDTF">2022-10-05T16:00:03Z</dcterms:modified>
</cp:coreProperties>
</file>