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6" r:id="rId2"/>
    <p:sldId id="407" r:id="rId3"/>
    <p:sldId id="439" r:id="rId4"/>
    <p:sldId id="408" r:id="rId5"/>
    <p:sldId id="503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FF0066"/>
    <a:srgbClr val="FFFF99"/>
    <a:srgbClr val="33CCFF"/>
    <a:srgbClr val="FFFFCC"/>
    <a:srgbClr val="FF6600"/>
    <a:srgbClr val="FFCC66"/>
    <a:srgbClr val="FF33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1" autoAdjust="0"/>
    <p:restoredTop sz="94660"/>
  </p:normalViewPr>
  <p:slideViewPr>
    <p:cSldViewPr>
      <p:cViewPr varScale="1">
        <p:scale>
          <a:sx n="85" d="100"/>
          <a:sy n="85" d="100"/>
        </p:scale>
        <p:origin x="12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herbe, extérieur, montagne&#10;&#10;Description générée automatiquement">
            <a:extLst>
              <a:ext uri="{FF2B5EF4-FFF2-40B4-BE49-F238E27FC236}">
                <a16:creationId xmlns:a16="http://schemas.microsoft.com/office/drawing/2014/main" id="{56021096-2C02-7226-D149-F74DDC12F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F1C73EE8-B50C-D95E-3B37-95AA48040D78}"/>
              </a:ext>
            </a:extLst>
          </p:cNvPr>
          <p:cNvSpPr/>
          <p:nvPr/>
        </p:nvSpPr>
        <p:spPr>
          <a:xfrm>
            <a:off x="4067944" y="3573016"/>
            <a:ext cx="4968552" cy="108012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DFFD45-8979-63EC-A845-25ED2079DFD4}"/>
              </a:ext>
            </a:extLst>
          </p:cNvPr>
          <p:cNvSpPr txBox="1"/>
          <p:nvPr/>
        </p:nvSpPr>
        <p:spPr>
          <a:xfrm>
            <a:off x="4572000" y="1052736"/>
            <a:ext cx="3888432" cy="1477328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Le </a:t>
            </a:r>
            <a:r>
              <a:rPr lang="fr-BE" dirty="0" err="1">
                <a:solidFill>
                  <a:schemeClr val="bg1"/>
                </a:solidFill>
              </a:rPr>
              <a:t>Snaefellsjökull</a:t>
            </a:r>
            <a:r>
              <a:rPr lang="fr-BE" dirty="0">
                <a:solidFill>
                  <a:schemeClr val="bg1"/>
                </a:solidFill>
              </a:rPr>
              <a:t> est un glacier qui surmonte un stratovolcan*(1446m) .La dernière éruption remonte environ à 1800 ans. Le parc national du même nom couvre 170 km</a:t>
            </a:r>
            <a:r>
              <a:rPr lang="fr-BE" baseline="30000" dirty="0">
                <a:solidFill>
                  <a:schemeClr val="bg1"/>
                </a:solidFill>
              </a:rPr>
              <a:t>2 </a:t>
            </a:r>
            <a:r>
              <a:rPr lang="fr-BE" dirty="0">
                <a:solidFill>
                  <a:schemeClr val="bg1"/>
                </a:solidFill>
              </a:rPr>
              <a:t>recouvert de champs de lave et petits cratères. 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F634AE17-2AD4-EBD9-C3DE-A1B1D1178885}"/>
              </a:ext>
            </a:extLst>
          </p:cNvPr>
          <p:cNvSpPr/>
          <p:nvPr/>
        </p:nvSpPr>
        <p:spPr>
          <a:xfrm>
            <a:off x="6372200" y="2469282"/>
            <a:ext cx="360040" cy="10081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63AB1A10-1E7B-4169-0571-FC2BB4A3EF33}"/>
              </a:ext>
            </a:extLst>
          </p:cNvPr>
          <p:cNvSpPr/>
          <p:nvPr/>
        </p:nvSpPr>
        <p:spPr>
          <a:xfrm>
            <a:off x="3499556" y="4127941"/>
            <a:ext cx="5644444" cy="490721"/>
          </a:xfrm>
          <a:custGeom>
            <a:avLst/>
            <a:gdLst>
              <a:gd name="connsiteX0" fmla="*/ 0 w 5644444"/>
              <a:gd name="connsiteY0" fmla="*/ 321296 h 490721"/>
              <a:gd name="connsiteX1" fmla="*/ 282222 w 5644444"/>
              <a:gd name="connsiteY1" fmla="*/ 490630 h 490721"/>
              <a:gd name="connsiteX2" fmla="*/ 609600 w 5644444"/>
              <a:gd name="connsiteY2" fmla="*/ 343874 h 490721"/>
              <a:gd name="connsiteX3" fmla="*/ 1016000 w 5644444"/>
              <a:gd name="connsiteY3" fmla="*/ 264852 h 490721"/>
              <a:gd name="connsiteX4" fmla="*/ 1817511 w 5644444"/>
              <a:gd name="connsiteY4" fmla="*/ 163252 h 490721"/>
              <a:gd name="connsiteX5" fmla="*/ 2562578 w 5644444"/>
              <a:gd name="connsiteY5" fmla="*/ 118096 h 490721"/>
              <a:gd name="connsiteX6" fmla="*/ 2833511 w 5644444"/>
              <a:gd name="connsiteY6" fmla="*/ 5207 h 490721"/>
              <a:gd name="connsiteX7" fmla="*/ 3183467 w 5644444"/>
              <a:gd name="connsiteY7" fmla="*/ 27785 h 490721"/>
              <a:gd name="connsiteX8" fmla="*/ 3668889 w 5644444"/>
              <a:gd name="connsiteY8" fmla="*/ 106807 h 490721"/>
              <a:gd name="connsiteX9" fmla="*/ 4188178 w 5644444"/>
              <a:gd name="connsiteY9" fmla="*/ 118096 h 490721"/>
              <a:gd name="connsiteX10" fmla="*/ 4673600 w 5644444"/>
              <a:gd name="connsiteY10" fmla="*/ 230985 h 490721"/>
              <a:gd name="connsiteX11" fmla="*/ 5012267 w 5644444"/>
              <a:gd name="connsiteY11" fmla="*/ 321296 h 490721"/>
              <a:gd name="connsiteX12" fmla="*/ 5283200 w 5644444"/>
              <a:gd name="connsiteY12" fmla="*/ 332585 h 490721"/>
              <a:gd name="connsiteX13" fmla="*/ 5644444 w 5644444"/>
              <a:gd name="connsiteY13" fmla="*/ 366452 h 49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44444" h="490721">
                <a:moveTo>
                  <a:pt x="0" y="321296"/>
                </a:moveTo>
                <a:cubicBezTo>
                  <a:pt x="90311" y="404081"/>
                  <a:pt x="180622" y="486867"/>
                  <a:pt x="282222" y="490630"/>
                </a:cubicBezTo>
                <a:cubicBezTo>
                  <a:pt x="383822" y="494393"/>
                  <a:pt x="487304" y="381504"/>
                  <a:pt x="609600" y="343874"/>
                </a:cubicBezTo>
                <a:cubicBezTo>
                  <a:pt x="731896" y="306244"/>
                  <a:pt x="814682" y="294956"/>
                  <a:pt x="1016000" y="264852"/>
                </a:cubicBezTo>
                <a:cubicBezTo>
                  <a:pt x="1217318" y="234748"/>
                  <a:pt x="1559748" y="187711"/>
                  <a:pt x="1817511" y="163252"/>
                </a:cubicBezTo>
                <a:cubicBezTo>
                  <a:pt x="2075274" y="138793"/>
                  <a:pt x="2393245" y="144437"/>
                  <a:pt x="2562578" y="118096"/>
                </a:cubicBezTo>
                <a:cubicBezTo>
                  <a:pt x="2731911" y="91755"/>
                  <a:pt x="2730030" y="20259"/>
                  <a:pt x="2833511" y="5207"/>
                </a:cubicBezTo>
                <a:cubicBezTo>
                  <a:pt x="2936992" y="-9845"/>
                  <a:pt x="3044237" y="10852"/>
                  <a:pt x="3183467" y="27785"/>
                </a:cubicBezTo>
                <a:cubicBezTo>
                  <a:pt x="3322697" y="44718"/>
                  <a:pt x="3501437" y="91755"/>
                  <a:pt x="3668889" y="106807"/>
                </a:cubicBezTo>
                <a:cubicBezTo>
                  <a:pt x="3836341" y="121859"/>
                  <a:pt x="4020726" y="97400"/>
                  <a:pt x="4188178" y="118096"/>
                </a:cubicBezTo>
                <a:cubicBezTo>
                  <a:pt x="4355630" y="138792"/>
                  <a:pt x="4536252" y="197118"/>
                  <a:pt x="4673600" y="230985"/>
                </a:cubicBezTo>
                <a:cubicBezTo>
                  <a:pt x="4810948" y="264852"/>
                  <a:pt x="4910667" y="304363"/>
                  <a:pt x="5012267" y="321296"/>
                </a:cubicBezTo>
                <a:cubicBezTo>
                  <a:pt x="5113867" y="338229"/>
                  <a:pt x="5177837" y="325059"/>
                  <a:pt x="5283200" y="332585"/>
                </a:cubicBezTo>
                <a:cubicBezTo>
                  <a:pt x="5388563" y="340111"/>
                  <a:pt x="5516503" y="353281"/>
                  <a:pt x="5644444" y="366452"/>
                </a:cubicBezTo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146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herbe, extérieur, champ&#10;&#10;Description générée automatiquement">
            <a:extLst>
              <a:ext uri="{FF2B5EF4-FFF2-40B4-BE49-F238E27FC236}">
                <a16:creationId xmlns:a16="http://schemas.microsoft.com/office/drawing/2014/main" id="{97868342-6834-F605-DEE8-EA49F66CA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24"/>
            <a:ext cx="9144000" cy="60960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D5A94E4-E7E6-09F9-AD4F-A4E2C26616EA}"/>
              </a:ext>
            </a:extLst>
          </p:cNvPr>
          <p:cNvSpPr/>
          <p:nvPr/>
        </p:nvSpPr>
        <p:spPr>
          <a:xfrm>
            <a:off x="2411760" y="2336304"/>
            <a:ext cx="4968552" cy="108012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D88388F-8A1D-B414-CD2D-28566664990B}"/>
              </a:ext>
            </a:extLst>
          </p:cNvPr>
          <p:cNvSpPr txBox="1"/>
          <p:nvPr/>
        </p:nvSpPr>
        <p:spPr>
          <a:xfrm>
            <a:off x="2987824" y="1807540"/>
            <a:ext cx="4104456" cy="36933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Le </a:t>
            </a:r>
            <a:r>
              <a:rPr lang="fr-BE" dirty="0" err="1">
                <a:solidFill>
                  <a:schemeClr val="bg1"/>
                </a:solidFill>
              </a:rPr>
              <a:t>Snaefellsjökull</a:t>
            </a:r>
            <a:r>
              <a:rPr lang="fr-BE" dirty="0">
                <a:solidFill>
                  <a:schemeClr val="bg1"/>
                </a:solidFill>
              </a:rPr>
              <a:t>, une vue un peu plus à l’ouest.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F283C27-4CC9-EAE4-8D02-CFD863F24C6C}"/>
              </a:ext>
            </a:extLst>
          </p:cNvPr>
          <p:cNvSpPr txBox="1"/>
          <p:nvPr/>
        </p:nvSpPr>
        <p:spPr>
          <a:xfrm>
            <a:off x="2843808" y="4453444"/>
            <a:ext cx="4104456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Avant-plan :champ de lave provenant de ce massif volcanique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57AF716-BC09-B98B-EC78-2EB5B7D05027}"/>
              </a:ext>
            </a:extLst>
          </p:cNvPr>
          <p:cNvSpPr/>
          <p:nvPr/>
        </p:nvSpPr>
        <p:spPr>
          <a:xfrm>
            <a:off x="11289" y="2980267"/>
            <a:ext cx="9087555" cy="440266"/>
          </a:xfrm>
          <a:custGeom>
            <a:avLst/>
            <a:gdLst>
              <a:gd name="connsiteX0" fmla="*/ 0 w 9087555"/>
              <a:gd name="connsiteY0" fmla="*/ 440266 h 440266"/>
              <a:gd name="connsiteX1" fmla="*/ 2619022 w 9087555"/>
              <a:gd name="connsiteY1" fmla="*/ 316089 h 440266"/>
              <a:gd name="connsiteX2" fmla="*/ 3465689 w 9087555"/>
              <a:gd name="connsiteY2" fmla="*/ 293511 h 440266"/>
              <a:gd name="connsiteX3" fmla="*/ 4346222 w 9087555"/>
              <a:gd name="connsiteY3" fmla="*/ 191911 h 440266"/>
              <a:gd name="connsiteX4" fmla="*/ 4391378 w 9087555"/>
              <a:gd name="connsiteY4" fmla="*/ 146755 h 440266"/>
              <a:gd name="connsiteX5" fmla="*/ 6660444 w 9087555"/>
              <a:gd name="connsiteY5" fmla="*/ 124177 h 440266"/>
              <a:gd name="connsiteX6" fmla="*/ 9087555 w 9087555"/>
              <a:gd name="connsiteY6" fmla="*/ 0 h 44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7555" h="440266">
                <a:moveTo>
                  <a:pt x="0" y="440266"/>
                </a:moveTo>
                <a:lnTo>
                  <a:pt x="2619022" y="316089"/>
                </a:lnTo>
                <a:cubicBezTo>
                  <a:pt x="3196637" y="291630"/>
                  <a:pt x="3177822" y="314207"/>
                  <a:pt x="3465689" y="293511"/>
                </a:cubicBezTo>
                <a:cubicBezTo>
                  <a:pt x="3753556" y="272815"/>
                  <a:pt x="4191941" y="216370"/>
                  <a:pt x="4346222" y="191911"/>
                </a:cubicBezTo>
                <a:cubicBezTo>
                  <a:pt x="4500503" y="167452"/>
                  <a:pt x="4005674" y="158044"/>
                  <a:pt x="4391378" y="146755"/>
                </a:cubicBezTo>
                <a:cubicBezTo>
                  <a:pt x="4777082" y="135466"/>
                  <a:pt x="5877748" y="148636"/>
                  <a:pt x="6660444" y="124177"/>
                </a:cubicBezTo>
                <a:cubicBezTo>
                  <a:pt x="7443140" y="99718"/>
                  <a:pt x="8265347" y="49859"/>
                  <a:pt x="9087555" y="0"/>
                </a:cubicBezTo>
              </a:path>
            </a:pathLst>
          </a:custGeom>
          <a:noFill/>
          <a:ln w="38100" cmpd="sng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616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gâteau, chocolat&#10;&#10;Description générée automatiquement">
            <a:extLst>
              <a:ext uri="{FF2B5EF4-FFF2-40B4-BE49-F238E27FC236}">
                <a16:creationId xmlns:a16="http://schemas.microsoft.com/office/drawing/2014/main" id="{02E71627-B17A-BCFF-2D69-94D15AFC4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00"/>
            <a:ext cx="9144000" cy="578235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324EA02-02BE-0BA9-1AEF-84FA66526CF0}"/>
              </a:ext>
            </a:extLst>
          </p:cNvPr>
          <p:cNvSpPr txBox="1"/>
          <p:nvPr/>
        </p:nvSpPr>
        <p:spPr>
          <a:xfrm>
            <a:off x="4595570" y="980728"/>
            <a:ext cx="3888432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L’extrémité de la péninsule du </a:t>
            </a:r>
            <a:r>
              <a:rPr lang="fr-BE" dirty="0" err="1">
                <a:solidFill>
                  <a:schemeClr val="bg1"/>
                </a:solidFill>
              </a:rPr>
              <a:t>Snaefellness</a:t>
            </a:r>
            <a:r>
              <a:rPr lang="fr-BE" dirty="0">
                <a:solidFill>
                  <a:schemeClr val="bg1"/>
                </a:solidFill>
              </a:rPr>
              <a:t> est un parc naturel. Difficile d’en faire autre chose : ce n’est qu’un ensemble de coulées de lave.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AA52DBC-9C0F-351A-335D-5A5D7D706AED}"/>
              </a:ext>
            </a:extLst>
          </p:cNvPr>
          <p:cNvCxnSpPr/>
          <p:nvPr/>
        </p:nvCxnSpPr>
        <p:spPr>
          <a:xfrm flipH="1">
            <a:off x="2987824" y="2042517"/>
            <a:ext cx="2304256" cy="1440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rallélogramme 6">
            <a:extLst>
              <a:ext uri="{FF2B5EF4-FFF2-40B4-BE49-F238E27FC236}">
                <a16:creationId xmlns:a16="http://schemas.microsoft.com/office/drawing/2014/main" id="{D7AB05BE-551D-0790-A5B1-811F73790B2A}"/>
              </a:ext>
            </a:extLst>
          </p:cNvPr>
          <p:cNvSpPr/>
          <p:nvPr/>
        </p:nvSpPr>
        <p:spPr>
          <a:xfrm>
            <a:off x="269776" y="2564904"/>
            <a:ext cx="1224136" cy="936104"/>
          </a:xfrm>
          <a:prstGeom prst="parallelogram">
            <a:avLst/>
          </a:prstGeom>
          <a:noFill/>
          <a:ln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1EDD92-663F-D2C3-2872-6A5D0BC06873}"/>
              </a:ext>
            </a:extLst>
          </p:cNvPr>
          <p:cNvSpPr txBox="1"/>
          <p:nvPr/>
        </p:nvSpPr>
        <p:spPr>
          <a:xfrm>
            <a:off x="307107" y="1491952"/>
            <a:ext cx="1528589" cy="936103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Zoom sur cette partie = dia suivante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E008C5E-9BDE-E57D-D66F-53876AC539E5}"/>
              </a:ext>
            </a:extLst>
          </p:cNvPr>
          <p:cNvSpPr/>
          <p:nvPr/>
        </p:nvSpPr>
        <p:spPr>
          <a:xfrm>
            <a:off x="0" y="1321718"/>
            <a:ext cx="5544616" cy="4824536"/>
          </a:xfrm>
          <a:prstGeom prst="ellipse">
            <a:avLst/>
          </a:prstGeom>
          <a:noFill/>
          <a:ln w="28575" cmpd="sng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588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herbe, extérieur, champ&#10;&#10;Description générée automatiquement">
            <a:extLst>
              <a:ext uri="{FF2B5EF4-FFF2-40B4-BE49-F238E27FC236}">
                <a16:creationId xmlns:a16="http://schemas.microsoft.com/office/drawing/2014/main" id="{D1B81EDA-D758-3F92-B78C-A14E23E58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311A30A-9CBA-9F43-9B24-A966C6BF58ED}"/>
              </a:ext>
            </a:extLst>
          </p:cNvPr>
          <p:cNvSpPr txBox="1"/>
          <p:nvPr/>
        </p:nvSpPr>
        <p:spPr>
          <a:xfrm>
            <a:off x="2195736" y="3861048"/>
            <a:ext cx="4104456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L’ensemble de la photo =champ de lave.</a:t>
            </a:r>
          </a:p>
          <a:p>
            <a:pPr algn="ctr"/>
            <a:r>
              <a:rPr lang="fr-BE" dirty="0">
                <a:solidFill>
                  <a:schemeClr val="bg1"/>
                </a:solidFill>
              </a:rPr>
              <a:t>Deux/trois petits cônes se sont formés au milieu.</a:t>
            </a:r>
          </a:p>
        </p:txBody>
      </p:sp>
    </p:spTree>
    <p:extLst>
      <p:ext uri="{BB962C8B-B14F-4D97-AF65-F5344CB8AC3E}">
        <p14:creationId xmlns:p14="http://schemas.microsoft.com/office/powerpoint/2010/main" val="8442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hamp, lichen&#10;&#10;Description générée automatiquement">
            <a:extLst>
              <a:ext uri="{FF2B5EF4-FFF2-40B4-BE49-F238E27FC236}">
                <a16:creationId xmlns:a16="http://schemas.microsoft.com/office/drawing/2014/main" id="{1BF10E9A-2DEC-EE8F-5171-E62FA2675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871E857-4C62-C3B3-C922-12B094F11203}"/>
              </a:ext>
            </a:extLst>
          </p:cNvPr>
          <p:cNvSpPr txBox="1"/>
          <p:nvPr/>
        </p:nvSpPr>
        <p:spPr>
          <a:xfrm>
            <a:off x="2267744" y="692696"/>
            <a:ext cx="4104456" cy="92333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Détail du sol au même </a:t>
            </a:r>
            <a:r>
              <a:rPr lang="fr-BE" dirty="0" err="1">
                <a:solidFill>
                  <a:schemeClr val="bg1"/>
                </a:solidFill>
              </a:rPr>
              <a:t>endroit.Impossible</a:t>
            </a:r>
            <a:r>
              <a:rPr lang="fr-BE" dirty="0">
                <a:solidFill>
                  <a:schemeClr val="bg1"/>
                </a:solidFill>
              </a:rPr>
              <a:t> d’y faire autre chose que de l’élevage extensif de quelques courageux moutons.</a:t>
            </a:r>
          </a:p>
        </p:txBody>
      </p:sp>
    </p:spTree>
    <p:extLst>
      <p:ext uri="{BB962C8B-B14F-4D97-AF65-F5344CB8AC3E}">
        <p14:creationId xmlns:p14="http://schemas.microsoft.com/office/powerpoint/2010/main" val="346377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ersonnalisé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2362</TotalTime>
  <Words>135</Words>
  <Application>Microsoft Office PowerPoint</Application>
  <PresentationFormat>Affichage à l'écran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Monotype Corsiva</vt:lpstr>
      <vt:lpstr>Wingdings</vt:lpstr>
      <vt:lpstr>Wingdings 2</vt:lpstr>
      <vt:lpstr>Wingdings 3</vt:lpstr>
      <vt:lpstr>Module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banlieue américaine : introduction à l’étude de New-York.</dc:title>
  <dc:creator> </dc:creator>
  <cp:lastModifiedBy>Daniel</cp:lastModifiedBy>
  <cp:revision>198</cp:revision>
  <dcterms:created xsi:type="dcterms:W3CDTF">2011-03-01T19:21:23Z</dcterms:created>
  <dcterms:modified xsi:type="dcterms:W3CDTF">2022-10-05T16:09:58Z</dcterms:modified>
</cp:coreProperties>
</file>