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9" r:id="rId2"/>
  </p:sldMasterIdLst>
  <p:notesMasterIdLst>
    <p:notesMasterId r:id="rId57"/>
  </p:notesMasterIdLst>
  <p:handoutMasterIdLst>
    <p:handoutMasterId r:id="rId58"/>
  </p:handoutMasterIdLst>
  <p:sldIdLst>
    <p:sldId id="315" r:id="rId3"/>
    <p:sldId id="890" r:id="rId4"/>
    <p:sldId id="879" r:id="rId5"/>
    <p:sldId id="392" r:id="rId6"/>
    <p:sldId id="393" r:id="rId7"/>
    <p:sldId id="400" r:id="rId8"/>
    <p:sldId id="310" r:id="rId9"/>
    <p:sldId id="891" r:id="rId10"/>
    <p:sldId id="396" r:id="rId11"/>
    <p:sldId id="394" r:id="rId12"/>
    <p:sldId id="395" r:id="rId13"/>
    <p:sldId id="881" r:id="rId14"/>
    <p:sldId id="317" r:id="rId15"/>
    <p:sldId id="323" r:id="rId16"/>
    <p:sldId id="339" r:id="rId17"/>
    <p:sldId id="322" r:id="rId18"/>
    <p:sldId id="882" r:id="rId19"/>
    <p:sldId id="889" r:id="rId20"/>
    <p:sldId id="883" r:id="rId21"/>
    <p:sldId id="885" r:id="rId22"/>
    <p:sldId id="884" r:id="rId23"/>
    <p:sldId id="886" r:id="rId24"/>
    <p:sldId id="888" r:id="rId25"/>
    <p:sldId id="401" r:id="rId26"/>
    <p:sldId id="403" r:id="rId27"/>
    <p:sldId id="865" r:id="rId28"/>
    <p:sldId id="406" r:id="rId29"/>
    <p:sldId id="870" r:id="rId30"/>
    <p:sldId id="876" r:id="rId31"/>
    <p:sldId id="880" r:id="rId32"/>
    <p:sldId id="428" r:id="rId33"/>
    <p:sldId id="866" r:id="rId34"/>
    <p:sldId id="360" r:id="rId35"/>
    <p:sldId id="834" r:id="rId36"/>
    <p:sldId id="868" r:id="rId37"/>
    <p:sldId id="855" r:id="rId38"/>
    <p:sldId id="872" r:id="rId39"/>
    <p:sldId id="680" r:id="rId40"/>
    <p:sldId id="818" r:id="rId41"/>
    <p:sldId id="817" r:id="rId42"/>
    <p:sldId id="878" r:id="rId43"/>
    <p:sldId id="874" r:id="rId44"/>
    <p:sldId id="772" r:id="rId45"/>
    <p:sldId id="773" r:id="rId46"/>
    <p:sldId id="774" r:id="rId47"/>
    <p:sldId id="775" r:id="rId48"/>
    <p:sldId id="875" r:id="rId49"/>
    <p:sldId id="443" r:id="rId50"/>
    <p:sldId id="841" r:id="rId51"/>
    <p:sldId id="842" r:id="rId52"/>
    <p:sldId id="873" r:id="rId53"/>
    <p:sldId id="407" r:id="rId54"/>
    <p:sldId id="877" r:id="rId55"/>
    <p:sldId id="402" r:id="rId5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Helvetica Neue" panose="020B0604020202020204" charset="0"/>
      <p:regular r:id="rId63"/>
      <p:bold r:id="rId64"/>
      <p:italic r:id="rId65"/>
      <p:boldItalic r:id="rId66"/>
    </p:embeddedFont>
    <p:embeddedFont>
      <p:font typeface="Malgun Gothic" panose="020B0503020000020004" pitchFamily="34" charset="-127"/>
      <p:regular r:id="rId67"/>
      <p:bold r:id="rId68"/>
    </p:embeddedFont>
    <p:embeddedFont>
      <p:font typeface="Malgun Gothic" panose="020B0503020000020004" pitchFamily="34" charset="-127"/>
      <p:regular r:id="rId67"/>
      <p:bold r:id="rId68"/>
    </p:embeddedFont>
    <p:embeddedFont>
      <p:font typeface="MS PGothic" panose="020B0600070205080204" pitchFamily="34" charset="-128"/>
      <p:regular r:id="rId69"/>
    </p:embeddedFont>
    <p:embeddedFont>
      <p:font typeface="Poppins" panose="00000500000000000000" pitchFamily="2" charset="0"/>
      <p:regular r:id="rId70"/>
      <p:bold r:id="rId71"/>
      <p:italic r:id="rId72"/>
      <p:boldItalic r:id="rId73"/>
    </p:embeddedFont>
    <p:embeddedFont>
      <p:font typeface="Verdana" panose="020B0604030504040204" pitchFamily="34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j1Og2Jpn2Wx/AZ4uQ7ZPSeA97N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E1BD"/>
    <a:srgbClr val="5F8658"/>
    <a:srgbClr val="F8F2E5"/>
    <a:srgbClr val="000000"/>
    <a:srgbClr val="1B3C46"/>
    <a:srgbClr val="FFBD00"/>
    <a:srgbClr val="DBCFC8"/>
    <a:srgbClr val="A6B5AB"/>
    <a:srgbClr val="222224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72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74" Type="http://schemas.openxmlformats.org/officeDocument/2006/relationships/font" Target="fonts/font16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3.fntdata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4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7EC32-2CD0-42D9-AA3B-FEE5225FFADF}" type="datetimeFigureOut">
              <a:rPr lang="fr-BE" smtClean="0"/>
              <a:t>23-11-22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487C4-425E-4FD2-B4A6-DAF6179CEF9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759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00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820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15</a:t>
            </a:fld>
            <a:endParaRPr lang="fr-BE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890543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80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BE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4854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36</a:t>
            </a:fld>
            <a:endParaRPr lang="fr-BE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27062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45</a:t>
            </a:fld>
            <a:endParaRPr lang="fr-BE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24195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48</a:t>
            </a:fld>
            <a:endParaRPr lang="fr-BE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3888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and Contents Layout">
  <p:cSld name="Images and Contents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Liste à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2105"/>
          <a:stretch/>
        </p:blipFill>
        <p:spPr>
          <a:xfrm>
            <a:off x="-4678" y="0"/>
            <a:ext cx="9148678" cy="5107406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 userDrawn="1"/>
        </p:nvSpPr>
        <p:spPr>
          <a:xfrm rot="16200000">
            <a:off x="7044846" y="1949124"/>
            <a:ext cx="4076855" cy="1786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rgbClr val="0E213F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BE" sz="75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j-ea"/>
                <a:cs typeface="+mj-cs"/>
              </a:rPr>
              <a:t>© Sébastien</a:t>
            </a:r>
            <a:r>
              <a:rPr lang="fr-BE" sz="750" kern="1200" baseline="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j-ea"/>
                <a:cs typeface="+mj-cs"/>
              </a:rPr>
              <a:t> </a:t>
            </a:r>
            <a:r>
              <a:rPr lang="fr-BE" sz="750" kern="1200" baseline="0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+mj-ea"/>
                <a:cs typeface="+mj-cs"/>
              </a:rPr>
              <a:t>Roberty</a:t>
            </a:r>
            <a:endParaRPr lang="fr-BE" sz="52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and Contents Layout">
  <p:cSld name="Images and Contents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sp>
    </p:spTree>
    <p:extLst>
      <p:ext uri="{BB962C8B-B14F-4D97-AF65-F5344CB8AC3E}">
        <p14:creationId xmlns:p14="http://schemas.microsoft.com/office/powerpoint/2010/main" val="1040100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40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Liste à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" b="11204"/>
          <a:stretch/>
        </p:blipFill>
        <p:spPr>
          <a:xfrm>
            <a:off x="-1" y="-128588"/>
            <a:ext cx="9144001" cy="50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0" y="483518"/>
            <a:ext cx="9144000" cy="504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body" idx="2"/>
          </p:nvPr>
        </p:nvSpPr>
        <p:spPr>
          <a:xfrm>
            <a:off x="-148" y="987573"/>
            <a:ext cx="9144000" cy="504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Layout">
  <p:cSld name="End Slide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8"/>
          <p:cNvSpPr txBox="1">
            <a:spLocks noGrp="1"/>
          </p:cNvSpPr>
          <p:nvPr>
            <p:ph type="body" idx="1"/>
          </p:nvPr>
        </p:nvSpPr>
        <p:spPr>
          <a:xfrm>
            <a:off x="0" y="3824461"/>
            <a:ext cx="9144000" cy="57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8"/>
          <p:cNvSpPr txBox="1">
            <a:spLocks noGrp="1"/>
          </p:cNvSpPr>
          <p:nvPr>
            <p:ph type="body" idx="2"/>
          </p:nvPr>
        </p:nvSpPr>
        <p:spPr>
          <a:xfrm>
            <a:off x="-148" y="4400525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4"/>
          <p:cNvSpPr txBox="1">
            <a:spLocks noGrp="1"/>
          </p:cNvSpPr>
          <p:nvPr>
            <p:ph type="body" idx="1"/>
          </p:nvPr>
        </p:nvSpPr>
        <p:spPr>
          <a:xfrm>
            <a:off x="179512" y="3723878"/>
            <a:ext cx="4176464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44"/>
          <p:cNvSpPr txBox="1">
            <a:spLocks noGrp="1"/>
          </p:cNvSpPr>
          <p:nvPr>
            <p:ph type="body" idx="2"/>
          </p:nvPr>
        </p:nvSpPr>
        <p:spPr>
          <a:xfrm>
            <a:off x="179512" y="4299942"/>
            <a:ext cx="4176464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7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Avant-Soirée CODT 22/02/2017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6B594-26D0-4702-AC0A-0F704D0FCD8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845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Avant-Soirée CODT 22/02/2017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59419-7ABC-4ECE-8287-D5771B99F9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287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1500" b="0" i="0">
                <a:solidFill>
                  <a:srgbClr val="2E3135"/>
                </a:solidFill>
                <a:latin typeface="Verdana"/>
                <a:cs typeface="Verdana"/>
              </a:defRPr>
            </a:lvl1pPr>
          </a:lstStyle>
          <a:p>
            <a:r>
              <a:rPr lang="nl-BE" dirty="0"/>
              <a:t>Cliquez et modifiez le titre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305291"/>
              </a:buClr>
              <a:buFont typeface="Arial"/>
              <a:buNone/>
              <a:defRPr sz="2025">
                <a:solidFill>
                  <a:srgbClr val="474746"/>
                </a:solidFill>
                <a:latin typeface="+mj-lt"/>
              </a:defRPr>
            </a:lvl1pPr>
            <a:lvl2pPr marL="540000" indent="-214313" algn="l">
              <a:buClr>
                <a:srgbClr val="41A336"/>
              </a:buClr>
              <a:buFont typeface="Arial"/>
              <a:buChar char="•"/>
              <a:defRPr sz="1200" b="0" i="0">
                <a:solidFill>
                  <a:srgbClr val="2E3135"/>
                </a:solidFill>
                <a:latin typeface="Verdana"/>
                <a:cs typeface="Verdana"/>
              </a:defRPr>
            </a:lvl2pPr>
            <a:lvl3pPr marL="742500" indent="-171450" algn="l">
              <a:buClr>
                <a:srgbClr val="41A336"/>
              </a:buClr>
              <a:buFont typeface="Arial"/>
              <a:buChar char="•"/>
              <a:defRPr sz="1050" b="0" i="0">
                <a:solidFill>
                  <a:srgbClr val="2E3135"/>
                </a:solidFill>
                <a:latin typeface="Verdana"/>
                <a:cs typeface="Verdana"/>
              </a:defRPr>
            </a:lvl3pPr>
            <a:lvl4pPr marL="945000" indent="-171450" algn="l">
              <a:buClr>
                <a:srgbClr val="41A336"/>
              </a:buClr>
              <a:buFont typeface="Arial"/>
              <a:buChar char="•"/>
              <a:defRPr sz="900" b="0" i="0">
                <a:solidFill>
                  <a:srgbClr val="2E3135"/>
                </a:solidFill>
                <a:latin typeface="Verdana"/>
                <a:cs typeface="Verdana"/>
              </a:defRPr>
            </a:lvl4pPr>
            <a:lvl5pPr marL="1147500" indent="-171450" algn="l">
              <a:buClr>
                <a:srgbClr val="41A336"/>
              </a:buClr>
              <a:buFont typeface="Arial"/>
              <a:buChar char="•"/>
              <a:defRPr sz="750" b="0" i="0">
                <a:solidFill>
                  <a:srgbClr val="2E3135"/>
                </a:solidFill>
                <a:latin typeface="Verdana"/>
                <a:cs typeface="Verdana"/>
              </a:defRPr>
            </a:lvl5pPr>
          </a:lstStyle>
          <a:p>
            <a:pPr lvl="1"/>
            <a:r>
              <a:rPr lang="nl-BE" dirty="0"/>
              <a:t>Deuxième niveau</a:t>
            </a:r>
          </a:p>
          <a:p>
            <a:pPr lvl="2"/>
            <a:r>
              <a:rPr lang="nl-BE" dirty="0"/>
              <a:t>Troisième niveau</a:t>
            </a:r>
          </a:p>
          <a:p>
            <a:pPr lvl="3"/>
            <a:r>
              <a:rPr lang="nl-BE" dirty="0"/>
              <a:t>Quatrième niveau</a:t>
            </a:r>
          </a:p>
          <a:p>
            <a:pPr lvl="4"/>
            <a:r>
              <a:rPr lang="nl-BE" dirty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164549" y="4714926"/>
            <a:ext cx="2133600" cy="273844"/>
          </a:xfrm>
          <a:prstGeom prst="rect">
            <a:avLst/>
          </a:prstGeom>
        </p:spPr>
        <p:txBody>
          <a:bodyPr anchor="ctr"/>
          <a:lstStyle>
            <a:lvl1pPr algn="r">
              <a:defRPr sz="825">
                <a:solidFill>
                  <a:srgbClr val="305291"/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59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Liste à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b="8283"/>
          <a:stretch/>
        </p:blipFill>
        <p:spPr>
          <a:xfrm>
            <a:off x="0" y="-18046"/>
            <a:ext cx="9169163" cy="5143499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43931" y="3844834"/>
            <a:ext cx="7192609" cy="841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50">
                <a:solidFill>
                  <a:srgbClr val="0E213F"/>
                </a:solidFill>
                <a:latin typeface="Montserrat" panose="00000500000000000000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7" name="Titre 1"/>
          <p:cNvSpPr txBox="1">
            <a:spLocks/>
          </p:cNvSpPr>
          <p:nvPr userDrawn="1"/>
        </p:nvSpPr>
        <p:spPr>
          <a:xfrm rot="16200000">
            <a:off x="7044846" y="1949124"/>
            <a:ext cx="4076855" cy="1786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rgbClr val="0E213F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r-BE" sz="75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j-ea"/>
                <a:cs typeface="+mj-cs"/>
              </a:rPr>
              <a:t>© Ordre</a:t>
            </a:r>
            <a:r>
              <a:rPr lang="fr-BE" sz="750" kern="1200" baseline="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j-ea"/>
                <a:cs typeface="+mj-cs"/>
              </a:rPr>
              <a:t> des Architectes</a:t>
            </a:r>
            <a:endParaRPr lang="fr-BE" sz="52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Liste à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152"/>
            <a:ext cx="9150846" cy="641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4" r:id="rId2"/>
    <p:sldLayoutId id="214748368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679"/>
            <a:ext cx="9144000" cy="4286250"/>
          </a:xfrm>
          <a:prstGeom prst="rect">
            <a:avLst/>
          </a:prstGeom>
        </p:spPr>
      </p:pic>
      <p:sp>
        <p:nvSpPr>
          <p:cNvPr id="7" name="Google Shape;106;p1"/>
          <p:cNvSpPr txBox="1">
            <a:spLocks/>
          </p:cNvSpPr>
          <p:nvPr/>
        </p:nvSpPr>
        <p:spPr>
          <a:xfrm>
            <a:off x="-2" y="626003"/>
            <a:ext cx="5960534" cy="2953174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6213" indent="0" algn="l"/>
            <a:r>
              <a:rPr lang="fr-BE" sz="2000" dirty="0">
                <a:solidFill>
                  <a:srgbClr val="1B3C46"/>
                </a:solidFill>
              </a:rPr>
              <a:t>Instruments de planification stratégique &amp; dynamiques urbaines</a:t>
            </a:r>
          </a:p>
          <a:p>
            <a:pPr marL="176213" indent="0" algn="l"/>
            <a:br>
              <a:rPr lang="fr-BE" sz="2000" dirty="0">
                <a:solidFill>
                  <a:srgbClr val="1B3C46"/>
                </a:solidFill>
              </a:rPr>
            </a:br>
            <a:endParaRPr lang="fr-BE" sz="2000" dirty="0">
              <a:solidFill>
                <a:srgbClr val="1B3C46"/>
              </a:solidFill>
            </a:endParaRPr>
          </a:p>
          <a:p>
            <a:pPr marL="176213" indent="0" algn="l"/>
            <a:endParaRPr lang="fr-BE" sz="2000" dirty="0"/>
          </a:p>
          <a:p>
            <a:pPr marL="176213" indent="0" algn="l"/>
            <a:r>
              <a:rPr lang="fr-BE" sz="10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Observatoire du commerce – 23 novembre 2022</a:t>
            </a:r>
            <a:br>
              <a:rPr lang="fr-BE" sz="10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BE" sz="1000" b="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Bertrand Ippersiel</a:t>
            </a:r>
            <a:br>
              <a:rPr lang="fr-BE" sz="1000" b="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BE" sz="800" b="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Service technique du Développement territorial</a:t>
            </a:r>
            <a:r>
              <a:rPr lang="fr-BE" sz="1000" b="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BE" sz="800" b="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la Ville de Namur</a:t>
            </a:r>
            <a:br>
              <a:rPr lang="fr-BE" sz="10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BE" sz="12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3EF4E5C-CB39-4F35-A969-68681CA952C1}"/>
              </a:ext>
            </a:extLst>
          </p:cNvPr>
          <p:cNvSpPr/>
          <p:nvPr/>
        </p:nvSpPr>
        <p:spPr>
          <a:xfrm>
            <a:off x="-1" y="4227573"/>
            <a:ext cx="9144001" cy="915927"/>
          </a:xfrm>
          <a:custGeom>
            <a:avLst/>
            <a:gdLst>
              <a:gd name="connsiteX0" fmla="*/ 0 w 9144000"/>
              <a:gd name="connsiteY0" fmla="*/ 0 h 548680"/>
              <a:gd name="connsiteX1" fmla="*/ 9144000 w 9144000"/>
              <a:gd name="connsiteY1" fmla="*/ 0 h 548680"/>
              <a:gd name="connsiteX2" fmla="*/ 9144000 w 9144000"/>
              <a:gd name="connsiteY2" fmla="*/ 548680 h 548680"/>
              <a:gd name="connsiteX3" fmla="*/ 0 w 9144000"/>
              <a:gd name="connsiteY3" fmla="*/ 548680 h 548680"/>
              <a:gd name="connsiteX4" fmla="*/ 0 w 9144000"/>
              <a:gd name="connsiteY4" fmla="*/ 0 h 548680"/>
              <a:gd name="connsiteX0" fmla="*/ 0 w 9144000"/>
              <a:gd name="connsiteY0" fmla="*/ 612322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0 w 9144000"/>
              <a:gd name="connsiteY4" fmla="*/ 612322 h 1161002"/>
              <a:gd name="connsiteX0" fmla="*/ 8164 w 9144000"/>
              <a:gd name="connsiteY0" fmla="*/ 742951 h 1161002"/>
              <a:gd name="connsiteX1" fmla="*/ 9144000 w 9144000"/>
              <a:gd name="connsiteY1" fmla="*/ 0 h 1161002"/>
              <a:gd name="connsiteX2" fmla="*/ 9144000 w 9144000"/>
              <a:gd name="connsiteY2" fmla="*/ 1161002 h 1161002"/>
              <a:gd name="connsiteX3" fmla="*/ 0 w 9144000"/>
              <a:gd name="connsiteY3" fmla="*/ 1161002 h 1161002"/>
              <a:gd name="connsiteX4" fmla="*/ 8164 w 9144000"/>
              <a:gd name="connsiteY4" fmla="*/ 742951 h 1161002"/>
              <a:gd name="connsiteX0" fmla="*/ 0 w 9146407"/>
              <a:gd name="connsiteY0" fmla="*/ 742951 h 1161002"/>
              <a:gd name="connsiteX1" fmla="*/ 9146407 w 9146407"/>
              <a:gd name="connsiteY1" fmla="*/ 0 h 1161002"/>
              <a:gd name="connsiteX2" fmla="*/ 9146407 w 9146407"/>
              <a:gd name="connsiteY2" fmla="*/ 1161002 h 1161002"/>
              <a:gd name="connsiteX3" fmla="*/ 2407 w 9146407"/>
              <a:gd name="connsiteY3" fmla="*/ 1161002 h 1161002"/>
              <a:gd name="connsiteX4" fmla="*/ 0 w 9146407"/>
              <a:gd name="connsiteY4" fmla="*/ 742951 h 1161002"/>
              <a:gd name="connsiteX0" fmla="*/ 0 w 9146407"/>
              <a:gd name="connsiteY0" fmla="*/ 2221893 h 2639944"/>
              <a:gd name="connsiteX1" fmla="*/ 9138456 w 9146407"/>
              <a:gd name="connsiteY1" fmla="*/ 0 h 2639944"/>
              <a:gd name="connsiteX2" fmla="*/ 9146407 w 9146407"/>
              <a:gd name="connsiteY2" fmla="*/ 2639944 h 2639944"/>
              <a:gd name="connsiteX3" fmla="*/ 2407 w 9146407"/>
              <a:gd name="connsiteY3" fmla="*/ 2639944 h 2639944"/>
              <a:gd name="connsiteX4" fmla="*/ 0 w 9146407"/>
              <a:gd name="connsiteY4" fmla="*/ 2221893 h 2639944"/>
              <a:gd name="connsiteX0" fmla="*/ 0 w 9146407"/>
              <a:gd name="connsiteY0" fmla="*/ 1832279 h 2250330"/>
              <a:gd name="connsiteX1" fmla="*/ 9138456 w 9146407"/>
              <a:gd name="connsiteY1" fmla="*/ 0 h 2250330"/>
              <a:gd name="connsiteX2" fmla="*/ 9146407 w 9146407"/>
              <a:gd name="connsiteY2" fmla="*/ 2250330 h 2250330"/>
              <a:gd name="connsiteX3" fmla="*/ 2407 w 9146407"/>
              <a:gd name="connsiteY3" fmla="*/ 2250330 h 2250330"/>
              <a:gd name="connsiteX4" fmla="*/ 0 w 9146407"/>
              <a:gd name="connsiteY4" fmla="*/ 1832279 h 2250330"/>
              <a:gd name="connsiteX0" fmla="*/ 0 w 9154666"/>
              <a:gd name="connsiteY0" fmla="*/ 1832279 h 2250330"/>
              <a:gd name="connsiteX1" fmla="*/ 9154313 w 9154666"/>
              <a:gd name="connsiteY1" fmla="*/ 0 h 2250330"/>
              <a:gd name="connsiteX2" fmla="*/ 9146407 w 9154666"/>
              <a:gd name="connsiteY2" fmla="*/ 2250330 h 2250330"/>
              <a:gd name="connsiteX3" fmla="*/ 2407 w 9154666"/>
              <a:gd name="connsiteY3" fmla="*/ 2250330 h 2250330"/>
              <a:gd name="connsiteX4" fmla="*/ 0 w 9154666"/>
              <a:gd name="connsiteY4" fmla="*/ 1832279 h 2250330"/>
              <a:gd name="connsiteX0" fmla="*/ 0 w 9146545"/>
              <a:gd name="connsiteY0" fmla="*/ 1004143 h 1422194"/>
              <a:gd name="connsiteX1" fmla="*/ 9145687 w 9146545"/>
              <a:gd name="connsiteY1" fmla="*/ 0 h 1422194"/>
              <a:gd name="connsiteX2" fmla="*/ 9146407 w 9146545"/>
              <a:gd name="connsiteY2" fmla="*/ 1422194 h 1422194"/>
              <a:gd name="connsiteX3" fmla="*/ 2407 w 9146545"/>
              <a:gd name="connsiteY3" fmla="*/ 1422194 h 1422194"/>
              <a:gd name="connsiteX4" fmla="*/ 0 w 9146545"/>
              <a:gd name="connsiteY4" fmla="*/ 1004143 h 1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545" h="1422194">
                <a:moveTo>
                  <a:pt x="0" y="1004143"/>
                </a:moveTo>
                <a:lnTo>
                  <a:pt x="9145687" y="0"/>
                </a:lnTo>
                <a:cubicBezTo>
                  <a:pt x="9148337" y="879981"/>
                  <a:pt x="9143757" y="542213"/>
                  <a:pt x="9146407" y="1422194"/>
                </a:cubicBezTo>
                <a:lnTo>
                  <a:pt x="2407" y="1422194"/>
                </a:lnTo>
                <a:cubicBezTo>
                  <a:pt x="1605" y="1282844"/>
                  <a:pt x="802" y="1143493"/>
                  <a:pt x="0" y="1004143"/>
                </a:cubicBezTo>
                <a:close/>
              </a:path>
            </a:pathLst>
          </a:custGeom>
          <a:solidFill>
            <a:srgbClr val="0E21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7200">
              <a:solidFill>
                <a:schemeClr val="bg1"/>
              </a:solidFill>
            </a:endParaRPr>
          </a:p>
        </p:txBody>
      </p:sp>
      <p:pic>
        <p:nvPicPr>
          <p:cNvPr id="8" name="Picture 2" descr="C:\Users\ludovics\Desktop\NAMU-15-16220-Logo simplifie horiz-Negatif.png">
            <a:extLst>
              <a:ext uri="{FF2B5EF4-FFF2-40B4-BE49-F238E27FC236}">
                <a16:creationId xmlns:a16="http://schemas.microsoft.com/office/drawing/2014/main" id="{4F304BEE-6C4C-4CA1-B2FC-965622C61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676" y="4391024"/>
            <a:ext cx="1275973" cy="49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3BA491E-0DED-4A83-BF77-2718A37DAFD2}"/>
              </a:ext>
            </a:extLst>
          </p:cNvPr>
          <p:cNvSpPr txBox="1"/>
          <p:nvPr/>
        </p:nvSpPr>
        <p:spPr>
          <a:xfrm>
            <a:off x="7769676" y="4885181"/>
            <a:ext cx="135267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800" i="1" dirty="0">
                <a:solidFill>
                  <a:schemeClr val="bg1"/>
                </a:solidFill>
                <a:latin typeface="Optima LT Std DemiBold" panose="020B0602050508090304" pitchFamily="34" charset="0"/>
              </a:rPr>
              <a:t>CONFLUENCE DES FUTURS  </a:t>
            </a:r>
          </a:p>
        </p:txBody>
      </p:sp>
    </p:spTree>
    <p:extLst>
      <p:ext uri="{BB962C8B-B14F-4D97-AF65-F5344CB8AC3E}">
        <p14:creationId xmlns:p14="http://schemas.microsoft.com/office/powerpoint/2010/main" val="280925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9" y="152294"/>
            <a:ext cx="5229461" cy="470573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144" y="152294"/>
            <a:ext cx="2840921" cy="25629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3144" y="2811739"/>
            <a:ext cx="2819400" cy="20462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9" name="ZoneTexte 16"/>
          <p:cNvSpPr txBox="1">
            <a:spLocks noChangeArrowheads="1"/>
          </p:cNvSpPr>
          <p:nvPr/>
        </p:nvSpPr>
        <p:spPr bwMode="auto">
          <a:xfrm>
            <a:off x="5883144" y="4634889"/>
            <a:ext cx="2819400" cy="184666"/>
          </a:xfrm>
          <a:prstGeom prst="rect">
            <a:avLst/>
          </a:prstGeom>
          <a:noFill/>
          <a:ln w="317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600" dirty="0">
                <a:solidFill>
                  <a:srgbClr val="A6A6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Site de La Poudrière en ZACC </a:t>
            </a:r>
          </a:p>
        </p:txBody>
      </p:sp>
      <p:sp>
        <p:nvSpPr>
          <p:cNvPr id="11" name="ZoneTexte 16"/>
          <p:cNvSpPr txBox="1">
            <a:spLocks noChangeArrowheads="1"/>
          </p:cNvSpPr>
          <p:nvPr/>
        </p:nvSpPr>
        <p:spPr bwMode="auto">
          <a:xfrm>
            <a:off x="-6670" y="147942"/>
            <a:ext cx="9150670" cy="563259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 b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b="0" dirty="0"/>
              <a:t>Le réseau écologique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35F133-5793-48FF-86EF-C2CE3311760D}"/>
              </a:ext>
            </a:extLst>
          </p:cNvPr>
          <p:cNvSpPr txBox="1"/>
          <p:nvPr/>
        </p:nvSpPr>
        <p:spPr>
          <a:xfrm>
            <a:off x="304833" y="4879973"/>
            <a:ext cx="3324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Ville de Namur</a:t>
            </a:r>
          </a:p>
        </p:txBody>
      </p:sp>
    </p:spTree>
    <p:extLst>
      <p:ext uri="{BB962C8B-B14F-4D97-AF65-F5344CB8AC3E}">
        <p14:creationId xmlns:p14="http://schemas.microsoft.com/office/powerpoint/2010/main" val="400202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499" t="2780" r="2530" b="1437"/>
          <a:stretch>
            <a:fillRect/>
          </a:stretch>
        </p:blipFill>
        <p:spPr bwMode="auto">
          <a:xfrm>
            <a:off x="633022" y="188925"/>
            <a:ext cx="4987942" cy="45236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765" y="4114493"/>
            <a:ext cx="1612635" cy="9081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27" y="188925"/>
            <a:ext cx="3297033" cy="457531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ZoneTexte 16"/>
          <p:cNvSpPr txBox="1">
            <a:spLocks noChangeArrowheads="1"/>
          </p:cNvSpPr>
          <p:nvPr/>
        </p:nvSpPr>
        <p:spPr bwMode="auto">
          <a:xfrm>
            <a:off x="-6670" y="147942"/>
            <a:ext cx="8836771" cy="563259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 b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b="0" dirty="0"/>
              <a:t>Le réseau TC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7F6FD9-29C3-4251-A2D1-0AFE0BC34172}"/>
              </a:ext>
            </a:extLst>
          </p:cNvPr>
          <p:cNvSpPr txBox="1"/>
          <p:nvPr/>
        </p:nvSpPr>
        <p:spPr>
          <a:xfrm>
            <a:off x="591146" y="4769909"/>
            <a:ext cx="3324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Schéma de développement communal</a:t>
            </a:r>
          </a:p>
        </p:txBody>
      </p:sp>
    </p:spTree>
    <p:extLst>
      <p:ext uri="{BB962C8B-B14F-4D97-AF65-F5344CB8AC3E}">
        <p14:creationId xmlns:p14="http://schemas.microsoft.com/office/powerpoint/2010/main" val="1927394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0785E54-9262-476B-93D6-86C1095F1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164" y="0"/>
            <a:ext cx="3397940" cy="5143500"/>
          </a:xfrm>
          <a:prstGeom prst="rect">
            <a:avLst/>
          </a:prstGeom>
        </p:spPr>
      </p:pic>
      <p:sp>
        <p:nvSpPr>
          <p:cNvPr id="3" name="ZoneTexte 16">
            <a:extLst>
              <a:ext uri="{FF2B5EF4-FFF2-40B4-BE49-F238E27FC236}">
                <a16:creationId xmlns:a16="http://schemas.microsoft.com/office/drawing/2014/main" id="{213A05BB-DB1D-4449-9955-D2912B65E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70" y="147942"/>
            <a:ext cx="8836771" cy="563259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 b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b="0" dirty="0"/>
              <a:t>La prise en compte des distances piétonnes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D0303-A111-44E3-ABFD-274AD06D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500" r="6149" b="35182"/>
          <a:stretch>
            <a:fillRect/>
          </a:stretch>
        </p:blipFill>
        <p:spPr bwMode="auto">
          <a:xfrm>
            <a:off x="141524" y="1262418"/>
            <a:ext cx="3973145" cy="130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4EB5D70D-CAAA-4B14-A33E-53D4C6C8B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624" y="3322092"/>
            <a:ext cx="1940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dirty="0">
                <a:latin typeface="Poppins" panose="00000500000000000000" pitchFamily="2" charset="0"/>
                <a:cs typeface="Poppins" panose="00000500000000000000" pitchFamily="2" charset="0"/>
              </a:rPr>
              <a:t>Ligne TEC structurante</a:t>
            </a:r>
            <a:endParaRPr lang="fr-FR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9D2F0510-29EC-4B56-9151-341E10145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624" y="3714106"/>
            <a:ext cx="25686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dirty="0">
                <a:latin typeface="Poppins" panose="00000500000000000000" pitchFamily="2" charset="0"/>
                <a:cs typeface="Poppins" panose="00000500000000000000" pitchFamily="2" charset="0"/>
              </a:rPr>
              <a:t>Ligne TEC complémentaire</a:t>
            </a:r>
            <a:endParaRPr lang="fr-FR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3AAE166C-3A44-4EFE-AB84-CDAFB408E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714" y="4072434"/>
            <a:ext cx="18167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>
                <a:latin typeface="Poppins" panose="00000500000000000000" pitchFamily="2" charset="0"/>
                <a:cs typeface="Poppins" panose="00000500000000000000" pitchFamily="2" charset="0"/>
              </a:rPr>
              <a:t>+/- 300 m</a:t>
            </a:r>
            <a:endParaRPr lang="fr-FR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4B90FFE2-AA92-4133-A54D-D7BAA107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624" y="2999107"/>
            <a:ext cx="14144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1200" dirty="0">
                <a:latin typeface="Poppins" panose="00000500000000000000" pitchFamily="2" charset="0"/>
                <a:cs typeface="Poppins" panose="00000500000000000000" pitchFamily="2" charset="0"/>
              </a:rPr>
              <a:t>Noyau de vie</a:t>
            </a:r>
            <a:endParaRPr lang="fr-FR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DFFF304-30DD-4215-9E28-4137B50E2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500" t="64818" r="79045" b="17908"/>
          <a:stretch>
            <a:fillRect/>
          </a:stretch>
        </p:blipFill>
        <p:spPr bwMode="auto">
          <a:xfrm>
            <a:off x="549736" y="3386519"/>
            <a:ext cx="451493" cy="20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B72949C-494E-4CF0-A828-9E366145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0729" t="64818" r="37978" b="17908"/>
          <a:stretch>
            <a:fillRect/>
          </a:stretch>
        </p:blipFill>
        <p:spPr bwMode="auto">
          <a:xfrm>
            <a:off x="594886" y="2995984"/>
            <a:ext cx="361195" cy="25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A23F0F0-D179-48DF-BAF9-C0AB75EB6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6356" t="64818" r="53378" b="17908"/>
          <a:stretch>
            <a:fillRect/>
          </a:stretch>
        </p:blipFill>
        <p:spPr bwMode="auto">
          <a:xfrm>
            <a:off x="597735" y="4129875"/>
            <a:ext cx="328273" cy="25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AED2F05-F19E-481B-BD95-D31E612C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0955" t="64818" r="65698" b="17908"/>
          <a:stretch>
            <a:fillRect/>
          </a:stretch>
        </p:blipFill>
        <p:spPr bwMode="auto">
          <a:xfrm>
            <a:off x="594884" y="3753964"/>
            <a:ext cx="361196" cy="21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9021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A STUCTURE TERRITORIALE_A4"/>
          <p:cNvPicPr>
            <a:picLocks noChangeAspect="1" noChangeArrowheads="1"/>
          </p:cNvPicPr>
          <p:nvPr/>
        </p:nvPicPr>
        <p:blipFill>
          <a:blip r:embed="rId2"/>
          <a:srcRect l="3534" t="6664" r="3534" b="4236"/>
          <a:stretch>
            <a:fillRect/>
          </a:stretch>
        </p:blipFill>
        <p:spPr bwMode="auto">
          <a:xfrm>
            <a:off x="1012641" y="0"/>
            <a:ext cx="7216959" cy="5146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l="1144" t="2167" r="1918" b="2930"/>
          <a:stretch>
            <a:fillRect/>
          </a:stretch>
        </p:blipFill>
        <p:spPr bwMode="auto">
          <a:xfrm>
            <a:off x="1165041" y="63501"/>
            <a:ext cx="2118537" cy="1418976"/>
          </a:xfrm>
          <a:prstGeom prst="rect">
            <a:avLst/>
          </a:prstGeom>
          <a:noFill/>
          <a:ln w="19050">
            <a:solidFill>
              <a:srgbClr val="F8F2E5"/>
            </a:solidFill>
            <a:miter lim="800000"/>
            <a:headEnd/>
            <a:tailEnd/>
          </a:ln>
        </p:spPr>
      </p:pic>
      <p:sp>
        <p:nvSpPr>
          <p:cNvPr id="6" name="Flèche courbée vers la droite 5"/>
          <p:cNvSpPr/>
          <p:nvPr/>
        </p:nvSpPr>
        <p:spPr>
          <a:xfrm rot="19006999">
            <a:off x="1260226" y="1614846"/>
            <a:ext cx="874818" cy="170077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42709" y="4915443"/>
            <a:ext cx="3324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Schéma de développement communal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0" y="3661023"/>
            <a:ext cx="9144000" cy="658312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 b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sz="1600" b="0" dirty="0"/>
              <a:t>Le rôle du schéma est de hiérarchiser la répartition des fonctions sur le territoire</a:t>
            </a:r>
          </a:p>
        </p:txBody>
      </p:sp>
    </p:spTree>
    <p:extLst>
      <p:ext uri="{BB962C8B-B14F-4D97-AF65-F5344CB8AC3E}">
        <p14:creationId xmlns:p14="http://schemas.microsoft.com/office/powerpoint/2010/main" val="324042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74" y="1202985"/>
            <a:ext cx="5624640" cy="35118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262862"/>
            <a:ext cx="9144000" cy="658312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 b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b="0" dirty="0"/>
              <a:t>La structure territoriale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1280" y="4765828"/>
            <a:ext cx="3324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Schéma de développement communal - 2012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7445" y="1448158"/>
            <a:ext cx="2455516" cy="2880003"/>
          </a:xfrm>
          <a:prstGeom prst="rect">
            <a:avLst/>
          </a:prstGeom>
          <a:ln w="19050">
            <a:solidFill>
              <a:srgbClr val="F8F2E5"/>
            </a:solidFill>
          </a:ln>
        </p:spPr>
      </p:pic>
    </p:spTree>
    <p:extLst>
      <p:ext uri="{BB962C8B-B14F-4D97-AF65-F5344CB8AC3E}">
        <p14:creationId xmlns:p14="http://schemas.microsoft.com/office/powerpoint/2010/main" val="3235027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727" y="1104055"/>
            <a:ext cx="5351456" cy="36914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7445" y="1333012"/>
            <a:ext cx="2455516" cy="2880003"/>
          </a:xfrm>
          <a:prstGeom prst="rect">
            <a:avLst/>
          </a:prstGeom>
          <a:ln w="19050">
            <a:solidFill>
              <a:srgbClr val="F8F2E5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196427" y="4795520"/>
            <a:ext cx="3324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Schéma de développement communal - 2012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262862"/>
            <a:ext cx="9144000" cy="658312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 b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b="0" dirty="0"/>
              <a:t>La structure territoriale</a:t>
            </a:r>
          </a:p>
        </p:txBody>
      </p:sp>
    </p:spTree>
    <p:extLst>
      <p:ext uri="{BB962C8B-B14F-4D97-AF65-F5344CB8AC3E}">
        <p14:creationId xmlns:p14="http://schemas.microsoft.com/office/powerpoint/2010/main" val="75792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44453" y="1772274"/>
            <a:ext cx="630149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171450" indent="-171450">
              <a:buFont typeface="Wingdings" panose="05000000000000000000" pitchFamily="2" charset="2"/>
              <a:buChar char="ü"/>
            </a:pPr>
            <a:r>
              <a:rPr lang="fr-BE" sz="1200" dirty="0"/>
              <a:t>La densité de référence (densité brute exprimée en log ou équivalent/log).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BE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BE" sz="1200" dirty="0"/>
              <a:t>La possibilité ou non de créer des nouvelles voiries.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BE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BE" sz="1200" dirty="0"/>
              <a:t>Les types de logements souhaités (maison unifamiliale, appartement, studio).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BE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BE" sz="1200" dirty="0"/>
              <a:t>L’organisation de la mixité des fonctions.</a:t>
            </a:r>
            <a:br>
              <a:rPr lang="fr-BE" sz="1200" dirty="0"/>
            </a:br>
            <a:endParaRPr lang="fr-BE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BE" sz="1200" dirty="0"/>
              <a:t>La localisation des commerces et plus particulièrement  les activités commerciales destinées aux particuliers de biens non encombrants semi-courants.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BE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BE" sz="1200" dirty="0"/>
              <a:t>L’organisation du cadre physique (hauteur de référence, morphologie, division).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348250"/>
            <a:ext cx="9144000" cy="954107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 b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sz="2400" b="0" dirty="0"/>
              <a:t>Le principal levier est la mise en œuvre de la stratégie</a:t>
            </a:r>
            <a:br>
              <a:rPr lang="fr-BE" sz="2400" b="0" dirty="0"/>
            </a:br>
            <a:r>
              <a:rPr lang="fr-BE" sz="2400" b="0" dirty="0"/>
              <a:t> à travers la délivrance des permis</a:t>
            </a:r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2052" y="2049981"/>
            <a:ext cx="2069734" cy="1910010"/>
          </a:xfrm>
          <a:prstGeom prst="rect">
            <a:avLst/>
          </a:prstGeom>
          <a:noFill/>
          <a:ln w="19050">
            <a:solidFill>
              <a:srgbClr val="1B3C4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9797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AD9ECC3-2C91-45BD-9F5A-154CB654D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79" y="762568"/>
            <a:ext cx="6121021" cy="4503761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75295"/>
            <a:ext cx="9144000" cy="954107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 b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sz="2400" b="0" dirty="0"/>
              <a:t>Comparaison avec les polarités de base de l’IWEPS</a:t>
            </a:r>
          </a:p>
        </p:txBody>
      </p:sp>
      <p:pic>
        <p:nvPicPr>
          <p:cNvPr id="4" name="Picture 4" descr="LA STUCTURE TERRITORIALE_A4">
            <a:extLst>
              <a:ext uri="{FF2B5EF4-FFF2-40B4-BE49-F238E27FC236}">
                <a16:creationId xmlns:a16="http://schemas.microsoft.com/office/drawing/2014/main" id="{259BE512-D870-4E01-B2F0-CB8E73CE3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534" t="6664" r="3534" b="4236"/>
          <a:stretch>
            <a:fillRect/>
          </a:stretch>
        </p:blipFill>
        <p:spPr bwMode="auto">
          <a:xfrm>
            <a:off x="-1" y="1824923"/>
            <a:ext cx="3048561" cy="217387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5743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3;p59">
            <a:extLst>
              <a:ext uri="{FF2B5EF4-FFF2-40B4-BE49-F238E27FC236}">
                <a16:creationId xmlns:a16="http://schemas.microsoft.com/office/drawing/2014/main" id="{F5034DA8-D2C6-4243-AC7A-D8AFDBC364F1}"/>
              </a:ext>
            </a:extLst>
          </p:cNvPr>
          <p:cNvSpPr txBox="1"/>
          <p:nvPr/>
        </p:nvSpPr>
        <p:spPr>
          <a:xfrm>
            <a:off x="1" y="1411886"/>
            <a:ext cx="9144000" cy="2329069"/>
          </a:xfrm>
          <a:prstGeom prst="rect">
            <a:avLst/>
          </a:prstGeom>
          <a:solidFill>
            <a:srgbClr val="F8F2E5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1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Evaluation du schéma de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1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développement communal</a:t>
            </a:r>
            <a:endParaRPr sz="2800" b="1" i="0" u="none" strike="noStrike" cap="none" dirty="0">
              <a:solidFill>
                <a:srgbClr val="1B3C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416221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769485-158B-4090-BB8D-6C9DDCD3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BCBDF-2CDF-4715-9E71-F8B27966E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527296-4E3A-462F-B5D3-48AFF22F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47" y="0"/>
            <a:ext cx="80517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04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3;p59">
            <a:extLst>
              <a:ext uri="{FF2B5EF4-FFF2-40B4-BE49-F238E27FC236}">
                <a16:creationId xmlns:a16="http://schemas.microsoft.com/office/drawing/2014/main" id="{F5034DA8-D2C6-4243-AC7A-D8AFDBC364F1}"/>
              </a:ext>
            </a:extLst>
          </p:cNvPr>
          <p:cNvSpPr txBox="1"/>
          <p:nvPr/>
        </p:nvSpPr>
        <p:spPr>
          <a:xfrm>
            <a:off x="1" y="1411886"/>
            <a:ext cx="9144000" cy="2329069"/>
          </a:xfrm>
          <a:prstGeom prst="rect">
            <a:avLst/>
          </a:prstGeom>
          <a:solidFill>
            <a:srgbClr val="F8F2E5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1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Enjeux démographiques et territoriaux</a:t>
            </a:r>
            <a:endParaRPr sz="2800" b="1" i="0" u="none" strike="noStrike" cap="none" dirty="0">
              <a:solidFill>
                <a:srgbClr val="1B3C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59361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3B778CA-64D2-464A-8621-7A1F2DBFA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17" y="0"/>
            <a:ext cx="81229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99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B0265E1-9644-4ECA-A900-D761B8D13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02" y="0"/>
            <a:ext cx="82711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16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4C39C5-0233-46DF-A4FE-61844E24C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06" y="0"/>
            <a:ext cx="72485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82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B310C0-B351-473A-B853-AB879727D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12" y="0"/>
            <a:ext cx="78367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5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348251"/>
            <a:ext cx="9144000" cy="62711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 b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b="0" dirty="0"/>
              <a:t>Evaluation de la stratégie territoriale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21" y="1064924"/>
            <a:ext cx="5872214" cy="407857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C0EE0569-E987-4898-B24B-2CD4A2FA4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878" y="1608501"/>
            <a:ext cx="26079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171450" indent="-171450">
              <a:buFont typeface="Wingdings" panose="05000000000000000000" pitchFamily="2" charset="2"/>
              <a:buChar char="ü"/>
            </a:pPr>
            <a:r>
              <a:rPr lang="fr-BE" sz="1200" dirty="0"/>
              <a:t>Dans le IN une progression de 1.137 ménages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BE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BE" sz="1200" dirty="0"/>
              <a:t>Dans le OUT une progression de 504 ménages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BE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BE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BE" sz="1200" dirty="0"/>
              <a:t>51.973 ménages en 2021</a:t>
            </a:r>
          </a:p>
          <a:p>
            <a:pPr lvl="1"/>
            <a:endParaRPr lang="fr-BE" sz="1000" dirty="0"/>
          </a:p>
          <a:p>
            <a:pPr lvl="1"/>
            <a:r>
              <a:rPr lang="fr-BE" sz="1000" dirty="0"/>
              <a:t>      63% dans le In et 37% dans le OUT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BE" sz="1200" dirty="0"/>
          </a:p>
          <a:p>
            <a:endParaRPr lang="fr-BE" sz="1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BF9E600-2FDD-43B7-9958-E258B5C7C275}"/>
              </a:ext>
            </a:extLst>
          </p:cNvPr>
          <p:cNvSpPr txBox="1"/>
          <p:nvPr/>
        </p:nvSpPr>
        <p:spPr>
          <a:xfrm>
            <a:off x="6665093" y="1177050"/>
            <a:ext cx="2478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Entre 2017 et 2021</a:t>
            </a:r>
          </a:p>
        </p:txBody>
      </p:sp>
    </p:spTree>
    <p:extLst>
      <p:ext uri="{BB962C8B-B14F-4D97-AF65-F5344CB8AC3E}">
        <p14:creationId xmlns:p14="http://schemas.microsoft.com/office/powerpoint/2010/main" val="2033239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5636"/>
            <a:ext cx="9144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9"/>
          <p:cNvSpPr txBox="1"/>
          <p:nvPr/>
        </p:nvSpPr>
        <p:spPr>
          <a:xfrm>
            <a:off x="1" y="1411886"/>
            <a:ext cx="9144000" cy="2329069"/>
          </a:xfrm>
          <a:prstGeom prst="rect">
            <a:avLst/>
          </a:prstGeom>
          <a:solidFill>
            <a:srgbClr val="F8F2E5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1" i="0" u="none" strike="noStrike" cap="none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Dynamiques urbaines</a:t>
            </a:r>
            <a:endParaRPr sz="2800" b="1" i="0" u="none" strike="noStrike" cap="none" dirty="0">
              <a:solidFill>
                <a:srgbClr val="1B3C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43645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3;p59">
            <a:extLst>
              <a:ext uri="{FF2B5EF4-FFF2-40B4-BE49-F238E27FC236}">
                <a16:creationId xmlns:a16="http://schemas.microsoft.com/office/drawing/2014/main" id="{F5034DA8-D2C6-4243-AC7A-D8AFDBC364F1}"/>
              </a:ext>
            </a:extLst>
          </p:cNvPr>
          <p:cNvSpPr txBox="1"/>
          <p:nvPr/>
        </p:nvSpPr>
        <p:spPr>
          <a:xfrm>
            <a:off x="1" y="1411886"/>
            <a:ext cx="9144000" cy="2329069"/>
          </a:xfrm>
          <a:prstGeom prst="rect">
            <a:avLst/>
          </a:prstGeom>
          <a:solidFill>
            <a:srgbClr val="F8F2E5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1" i="0" u="none" strike="noStrike" cap="none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Des initiatives publiques</a:t>
            </a:r>
            <a:endParaRPr sz="2800" b="1" i="0" u="none" strike="noStrike" cap="none" dirty="0">
              <a:solidFill>
                <a:srgbClr val="1B3C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68518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2270" y="235263"/>
            <a:ext cx="3605919" cy="2286000"/>
          </a:xfrm>
          <a:prstGeom prst="rect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21" name="Google Shape;221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103" y="1146090"/>
            <a:ext cx="4813746" cy="3323552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24" name="Google Shape;224;p62"/>
          <p:cNvSpPr txBox="1"/>
          <p:nvPr/>
        </p:nvSpPr>
        <p:spPr>
          <a:xfrm>
            <a:off x="5158945" y="2529925"/>
            <a:ext cx="3324496" cy="18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BE" dirty="0">
                <a:sym typeface="Poppins"/>
              </a:rPr>
              <a:t>Source : Schéma de développement communal</a:t>
            </a:r>
            <a:endParaRPr dirty="0">
              <a:sym typeface="Poppins"/>
            </a:endParaRPr>
          </a:p>
        </p:txBody>
      </p:sp>
      <p:sp>
        <p:nvSpPr>
          <p:cNvPr id="225" name="Google Shape;225;p62"/>
          <p:cNvSpPr txBox="1"/>
          <p:nvPr/>
        </p:nvSpPr>
        <p:spPr>
          <a:xfrm>
            <a:off x="4059603" y="4254198"/>
            <a:ext cx="98624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800" b="0" i="0" u="none" strike="noStrike" cap="none" dirty="0">
                <a:solidFill>
                  <a:srgbClr val="A6B5AB"/>
                </a:solidFill>
                <a:latin typeface="Arial"/>
                <a:ea typeface="Arial"/>
                <a:cs typeface="Arial"/>
                <a:sym typeface="Arial"/>
              </a:rPr>
              <a:t>Philippe Lavandy</a:t>
            </a:r>
            <a:endParaRPr sz="800" b="0" i="0" u="none" strike="noStrike" cap="none" dirty="0">
              <a:solidFill>
                <a:srgbClr val="A6B5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DA0600-7B95-453B-A8A0-19BF6176B414}"/>
              </a:ext>
            </a:extLst>
          </p:cNvPr>
          <p:cNvSpPr txBox="1"/>
          <p:nvPr/>
        </p:nvSpPr>
        <p:spPr>
          <a:xfrm>
            <a:off x="0" y="372659"/>
            <a:ext cx="9191767" cy="60998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La passerelle et le téléphérique</a:t>
            </a:r>
          </a:p>
        </p:txBody>
      </p:sp>
      <p:pic>
        <p:nvPicPr>
          <p:cNvPr id="9218" name="Picture 2" descr="Téléphérique de Namur - Visit Namur - Office du Tourisme de Namur">
            <a:extLst>
              <a:ext uri="{FF2B5EF4-FFF2-40B4-BE49-F238E27FC236}">
                <a16:creationId xmlns:a16="http://schemas.microsoft.com/office/drawing/2014/main" id="{7967A602-5E85-409C-9BC6-F80AB24FC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270" y="2775538"/>
            <a:ext cx="3605919" cy="2253672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247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F829E05-A357-4478-A64B-8B297819FF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3" y="121977"/>
            <a:ext cx="9153163" cy="4899546"/>
          </a:xfrm>
          <a:prstGeom prst="rect">
            <a:avLst/>
          </a:prstGeom>
          <a:noFill/>
          <a:ln w="12700" cap="flat" cmpd="sng">
            <a:solidFill>
              <a:srgbClr val="F8F2E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3EC8455-6DA8-449E-BD29-8040B7FBA607}"/>
              </a:ext>
            </a:extLst>
          </p:cNvPr>
          <p:cNvSpPr txBox="1"/>
          <p:nvPr/>
        </p:nvSpPr>
        <p:spPr>
          <a:xfrm>
            <a:off x="0" y="372659"/>
            <a:ext cx="9191767" cy="60998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La Confluence</a:t>
            </a:r>
          </a:p>
        </p:txBody>
      </p:sp>
    </p:spTree>
    <p:extLst>
      <p:ext uri="{BB962C8B-B14F-4D97-AF65-F5344CB8AC3E}">
        <p14:creationId xmlns:p14="http://schemas.microsoft.com/office/powerpoint/2010/main" val="2163503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0C55559-592B-4DBE-A85D-B252B2BE458E}"/>
              </a:ext>
            </a:extLst>
          </p:cNvPr>
          <p:cNvSpPr txBox="1"/>
          <p:nvPr/>
        </p:nvSpPr>
        <p:spPr>
          <a:xfrm>
            <a:off x="0" y="372659"/>
            <a:ext cx="9191767" cy="60998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La place Maurice Servais</a:t>
            </a:r>
          </a:p>
        </p:txBody>
      </p:sp>
    </p:spTree>
    <p:extLst>
      <p:ext uri="{BB962C8B-B14F-4D97-AF65-F5344CB8AC3E}">
        <p14:creationId xmlns:p14="http://schemas.microsoft.com/office/powerpoint/2010/main" val="9657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;p2"/>
          <p:cNvSpPr txBox="1">
            <a:spLocks/>
          </p:cNvSpPr>
          <p:nvPr/>
        </p:nvSpPr>
        <p:spPr>
          <a:xfrm>
            <a:off x="0" y="188926"/>
            <a:ext cx="9144000" cy="576064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Enjeux démographiques</a:t>
            </a:r>
          </a:p>
        </p:txBody>
      </p:sp>
      <p:sp>
        <p:nvSpPr>
          <p:cNvPr id="7" name="Google Shape;114;p2"/>
          <p:cNvSpPr txBox="1"/>
          <p:nvPr/>
        </p:nvSpPr>
        <p:spPr>
          <a:xfrm>
            <a:off x="5570157" y="854125"/>
            <a:ext cx="300063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BE" sz="1200" b="0" i="0" u="none" strike="noStrike" cap="none" dirty="0"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Erosion résidentielle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fr-BE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BE" sz="1200" dirty="0">
                <a:latin typeface="Poppins" panose="00000500000000000000" pitchFamily="2" charset="0"/>
                <a:cs typeface="Poppins" panose="00000500000000000000" pitchFamily="2" charset="0"/>
              </a:rPr>
              <a:t>Vieillissement de la population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fr-BE"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BE" sz="1200" dirty="0">
                <a:latin typeface="Poppins" panose="00000500000000000000" pitchFamily="2" charset="0"/>
                <a:cs typeface="Poppins" panose="00000500000000000000" pitchFamily="2" charset="0"/>
              </a:rPr>
              <a:t>Stabilisation du revenu médian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799C8-EB23-48CE-B661-B0FC5DE1A2F7}"/>
              </a:ext>
            </a:extLst>
          </p:cNvPr>
          <p:cNvSpPr/>
          <p:nvPr/>
        </p:nvSpPr>
        <p:spPr>
          <a:xfrm>
            <a:off x="1606561" y="4537236"/>
            <a:ext cx="511353" cy="48946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Google Shape;114;p2"/>
          <p:cNvSpPr txBox="1"/>
          <p:nvPr/>
        </p:nvSpPr>
        <p:spPr>
          <a:xfrm>
            <a:off x="2308225" y="4500192"/>
            <a:ext cx="211344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i="0" u="none" strike="noStrike" cap="none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Attractivité résidentielle</a:t>
            </a:r>
            <a:endParaRPr lang="fr-BE" sz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Google Shape;114;p2"/>
          <p:cNvSpPr txBox="1"/>
          <p:nvPr/>
        </p:nvSpPr>
        <p:spPr>
          <a:xfrm>
            <a:off x="2308225" y="4775586"/>
            <a:ext cx="211344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i="0" u="none" strike="noStrike" cap="none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Marketing territorial</a:t>
            </a:r>
            <a:endParaRPr lang="fr-BE" sz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2146" y="4421876"/>
            <a:ext cx="3131669" cy="671178"/>
          </a:xfrm>
          <a:prstGeom prst="rect">
            <a:avLst/>
          </a:prstGeom>
          <a:noFill/>
          <a:ln w="19050">
            <a:solidFill>
              <a:srgbClr val="1B3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526547-0D68-457C-BD4D-260015C89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" y="787053"/>
            <a:ext cx="4527549" cy="34574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B72A34-7B90-49B2-8E2B-B7724995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13" y="2114317"/>
            <a:ext cx="2113441" cy="30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08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6B02045-DFCD-4A4A-88EE-CC5187EDF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14" y="4747565"/>
            <a:ext cx="852825" cy="16099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D63C70-8080-47C5-BCDB-E85328242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6" y="315438"/>
            <a:ext cx="7980083" cy="451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F10D12-3B04-4B5A-A292-1B7D29842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82" y="1135323"/>
            <a:ext cx="1315851" cy="287285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F6B867D-A67B-4FC3-BE1A-1A45A665746B}"/>
              </a:ext>
            </a:extLst>
          </p:cNvPr>
          <p:cNvSpPr txBox="1"/>
          <p:nvPr/>
        </p:nvSpPr>
        <p:spPr>
          <a:xfrm>
            <a:off x="0" y="372659"/>
            <a:ext cx="9191767" cy="60998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L’extension du piétonnier</a:t>
            </a:r>
          </a:p>
        </p:txBody>
      </p:sp>
    </p:spTree>
    <p:extLst>
      <p:ext uri="{BB962C8B-B14F-4D97-AF65-F5344CB8AC3E}">
        <p14:creationId xmlns:p14="http://schemas.microsoft.com/office/powerpoint/2010/main" val="1513704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1BF3E9-A886-47C4-82C9-C633095CDC50}"/>
              </a:ext>
            </a:extLst>
          </p:cNvPr>
          <p:cNvSpPr txBox="1"/>
          <p:nvPr/>
        </p:nvSpPr>
        <p:spPr>
          <a:xfrm>
            <a:off x="-1" y="188415"/>
            <a:ext cx="9191767" cy="60998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Le Pavillon numérique</a:t>
            </a:r>
          </a:p>
        </p:txBody>
      </p:sp>
    </p:spTree>
    <p:extLst>
      <p:ext uri="{BB962C8B-B14F-4D97-AF65-F5344CB8AC3E}">
        <p14:creationId xmlns:p14="http://schemas.microsoft.com/office/powerpoint/2010/main" val="17830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F1B784-3AC2-4E87-9E7A-1D4073CE7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" b="10777"/>
          <a:stretch/>
        </p:blipFill>
        <p:spPr>
          <a:xfrm>
            <a:off x="163773" y="89478"/>
            <a:ext cx="8655393" cy="47461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182F95-A284-430F-A327-7AB31EF2E449}"/>
              </a:ext>
            </a:extLst>
          </p:cNvPr>
          <p:cNvSpPr txBox="1"/>
          <p:nvPr/>
        </p:nvSpPr>
        <p:spPr>
          <a:xfrm>
            <a:off x="0" y="485262"/>
            <a:ext cx="9144000" cy="517848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Le TRAKK : hub créatif</a:t>
            </a:r>
          </a:p>
        </p:txBody>
      </p:sp>
      <p:pic>
        <p:nvPicPr>
          <p:cNvPr id="10242" name="Picture 2" descr="TRAKK - Avenue Reine Astrid 16, 5000 Namur">
            <a:extLst>
              <a:ext uri="{FF2B5EF4-FFF2-40B4-BE49-F238E27FC236}">
                <a16:creationId xmlns:a16="http://schemas.microsoft.com/office/drawing/2014/main" id="{B036E950-C732-4FE9-A6D0-9650027B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0" y="3268655"/>
            <a:ext cx="2785017" cy="138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821A652-B963-42AC-834F-EFC218FFC8A2}"/>
              </a:ext>
            </a:extLst>
          </p:cNvPr>
          <p:cNvSpPr txBox="1"/>
          <p:nvPr/>
        </p:nvSpPr>
        <p:spPr>
          <a:xfrm>
            <a:off x="324834" y="4558658"/>
            <a:ext cx="253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fr-BE" dirty="0"/>
          </a:p>
          <a:p>
            <a:r>
              <a:rPr lang="fr-BE" dirty="0"/>
              <a:t>Source : Profacilty.be</a:t>
            </a:r>
          </a:p>
        </p:txBody>
      </p:sp>
    </p:spTree>
    <p:extLst>
      <p:ext uri="{BB962C8B-B14F-4D97-AF65-F5344CB8AC3E}">
        <p14:creationId xmlns:p14="http://schemas.microsoft.com/office/powerpoint/2010/main" val="2464928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75EC6CB-B474-4CD0-972F-51203240FFC0}"/>
              </a:ext>
            </a:extLst>
          </p:cNvPr>
          <p:cNvSpPr txBox="1"/>
          <p:nvPr/>
        </p:nvSpPr>
        <p:spPr>
          <a:xfrm>
            <a:off x="0" y="342017"/>
            <a:ext cx="9144000" cy="640622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Concert Hall (Grand Manège)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2AEE83-393C-4705-8282-5E42CC644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t="17765" r="98"/>
          <a:stretch/>
        </p:blipFill>
        <p:spPr>
          <a:xfrm>
            <a:off x="331923" y="2715905"/>
            <a:ext cx="3434859" cy="189027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062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1AA85B6-FB66-4A5B-BC86-C4C35BB840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5" b="3271"/>
          <a:stretch/>
        </p:blipFill>
        <p:spPr>
          <a:xfrm>
            <a:off x="113877" y="125814"/>
            <a:ext cx="8961884" cy="4967276"/>
          </a:xfrm>
          <a:prstGeom prst="rect">
            <a:avLst/>
          </a:prstGeom>
        </p:spPr>
      </p:pic>
      <p:sp>
        <p:nvSpPr>
          <p:cNvPr id="4099" name="Sous-titre 2"/>
          <p:cNvSpPr>
            <a:spLocks noGrp="1"/>
          </p:cNvSpPr>
          <p:nvPr>
            <p:ph type="subTitle" idx="4294967295"/>
          </p:nvPr>
        </p:nvSpPr>
        <p:spPr>
          <a:xfrm>
            <a:off x="1895475" y="735807"/>
            <a:ext cx="6182916" cy="1674019"/>
          </a:xfrm>
        </p:spPr>
        <p:txBody>
          <a:bodyPr/>
          <a:lstStyle/>
          <a:p>
            <a:pPr marL="200025" indent="-200025">
              <a:lnSpc>
                <a:spcPct val="90000"/>
              </a:lnSpc>
            </a:pPr>
            <a:endParaRPr lang="fr-BE" altLang="fr-FR" sz="1200" dirty="0">
              <a:solidFill>
                <a:srgbClr val="595959"/>
              </a:solidFill>
            </a:endParaRPr>
          </a:p>
          <a:p>
            <a:pPr marL="536972" lvl="1" indent="-202406">
              <a:lnSpc>
                <a:spcPct val="90000"/>
              </a:lnSpc>
            </a:pPr>
            <a:endParaRPr lang="fr-BE" altLang="fr-FR" sz="1200" dirty="0">
              <a:solidFill>
                <a:srgbClr val="595959"/>
              </a:solidFill>
            </a:endParaRPr>
          </a:p>
          <a:p>
            <a:pPr marL="200025" indent="-200025">
              <a:lnSpc>
                <a:spcPct val="90000"/>
              </a:lnSpc>
            </a:pPr>
            <a:endParaRPr lang="fr-BE" altLang="fr-FR" sz="1200" dirty="0">
              <a:solidFill>
                <a:srgbClr val="595959"/>
              </a:solidFill>
            </a:endParaRPr>
          </a:p>
        </p:txBody>
      </p:sp>
      <p:sp>
        <p:nvSpPr>
          <p:cNvPr id="4100" name="Titre 1"/>
          <p:cNvSpPr>
            <a:spLocks/>
          </p:cNvSpPr>
          <p:nvPr/>
        </p:nvSpPr>
        <p:spPr bwMode="auto">
          <a:xfrm>
            <a:off x="1818085" y="897731"/>
            <a:ext cx="5829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85750" indent="-28575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742950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1200150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657350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114550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altLang="fr-FR" sz="1275" u="sng">
              <a:solidFill>
                <a:srgbClr val="595959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92BFC71-9708-4C2E-B078-875BFBB464BE}"/>
              </a:ext>
            </a:extLst>
          </p:cNvPr>
          <p:cNvSpPr txBox="1"/>
          <p:nvPr/>
        </p:nvSpPr>
        <p:spPr>
          <a:xfrm>
            <a:off x="0" y="369937"/>
            <a:ext cx="9144000" cy="640622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La gare multimodale</a:t>
            </a:r>
          </a:p>
        </p:txBody>
      </p:sp>
    </p:spTree>
    <p:extLst>
      <p:ext uri="{BB962C8B-B14F-4D97-AF65-F5344CB8AC3E}">
        <p14:creationId xmlns:p14="http://schemas.microsoft.com/office/powerpoint/2010/main" val="490488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314D549-E8F1-4F59-9693-7842FB9B0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8353"/>
          <a:stretch/>
        </p:blipFill>
        <p:spPr>
          <a:xfrm>
            <a:off x="128143" y="101143"/>
            <a:ext cx="8887714" cy="49412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4A17BB-DA9A-4EAD-879E-177458764B04}"/>
              </a:ext>
            </a:extLst>
          </p:cNvPr>
          <p:cNvSpPr txBox="1"/>
          <p:nvPr/>
        </p:nvSpPr>
        <p:spPr>
          <a:xfrm>
            <a:off x="0" y="369937"/>
            <a:ext cx="9144000" cy="640622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Le Delta : espace culturel provincial</a:t>
            </a:r>
          </a:p>
        </p:txBody>
      </p:sp>
    </p:spTree>
    <p:extLst>
      <p:ext uri="{BB962C8B-B14F-4D97-AF65-F5344CB8AC3E}">
        <p14:creationId xmlns:p14="http://schemas.microsoft.com/office/powerpoint/2010/main" val="3559874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DA8D7B0-A07B-467D-98D1-685585C8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4B87FD-79B5-49BA-9DD3-7DB2A89C77FF}"/>
              </a:ext>
            </a:extLst>
          </p:cNvPr>
          <p:cNvSpPr txBox="1"/>
          <p:nvPr/>
        </p:nvSpPr>
        <p:spPr>
          <a:xfrm>
            <a:off x="-88710" y="397233"/>
            <a:ext cx="9144000" cy="640622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Le nouveau Palais de Justice</a:t>
            </a:r>
          </a:p>
        </p:txBody>
      </p:sp>
      <p:pic>
        <p:nvPicPr>
          <p:cNvPr id="12290" name="Picture 2" descr="Namur: le futur Palais de Justice devrait être prêt fin 2023 - Édition  digitale de Liège">
            <a:extLst>
              <a:ext uri="{FF2B5EF4-FFF2-40B4-BE49-F238E27FC236}">
                <a16:creationId xmlns:a16="http://schemas.microsoft.com/office/drawing/2014/main" id="{7BAD25CB-D114-4F49-99A3-CB2B1353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" y="1137881"/>
            <a:ext cx="6422836" cy="360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731C973-8351-4FA3-8B13-8A6E14354C3D}"/>
              </a:ext>
            </a:extLst>
          </p:cNvPr>
          <p:cNvSpPr txBox="1"/>
          <p:nvPr/>
        </p:nvSpPr>
        <p:spPr>
          <a:xfrm>
            <a:off x="6523967" y="4365981"/>
            <a:ext cx="253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fr-BE" dirty="0"/>
          </a:p>
          <a:p>
            <a:r>
              <a:rPr lang="fr-BE" dirty="0"/>
              <a:t>Source : Régie des bâtiments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BFAEBAB-CBEF-4088-A0AA-C5F35DF1AF23}"/>
              </a:ext>
            </a:extLst>
          </p:cNvPr>
          <p:cNvSpPr txBox="1"/>
          <p:nvPr/>
        </p:nvSpPr>
        <p:spPr>
          <a:xfrm>
            <a:off x="21699" y="4642980"/>
            <a:ext cx="253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fr-BE" dirty="0"/>
          </a:p>
          <a:p>
            <a:r>
              <a:rPr lang="fr-BE" dirty="0"/>
              <a:t>Source : Sud Info</a:t>
            </a:r>
          </a:p>
        </p:txBody>
      </p:sp>
      <p:pic>
        <p:nvPicPr>
          <p:cNvPr id="12292" name="Picture 4" descr="Palais de justice | Régie des Bâtiments">
            <a:extLst>
              <a:ext uri="{FF2B5EF4-FFF2-40B4-BE49-F238E27FC236}">
                <a16:creationId xmlns:a16="http://schemas.microsoft.com/office/drawing/2014/main" id="{97F9A89F-3D99-4D05-8510-DDCAD64FC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677" y="1306861"/>
            <a:ext cx="2196692" cy="313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274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3;p59">
            <a:extLst>
              <a:ext uri="{FF2B5EF4-FFF2-40B4-BE49-F238E27FC236}">
                <a16:creationId xmlns:a16="http://schemas.microsoft.com/office/drawing/2014/main" id="{F5034DA8-D2C6-4243-AC7A-D8AFDBC364F1}"/>
              </a:ext>
            </a:extLst>
          </p:cNvPr>
          <p:cNvSpPr txBox="1"/>
          <p:nvPr/>
        </p:nvSpPr>
        <p:spPr>
          <a:xfrm>
            <a:off x="1" y="1411886"/>
            <a:ext cx="9144000" cy="2329069"/>
          </a:xfrm>
          <a:prstGeom prst="rect">
            <a:avLst/>
          </a:prstGeom>
          <a:solidFill>
            <a:srgbClr val="F8F2E5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1" i="0" u="none" strike="noStrike" cap="none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Des initiatives privées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1600" b="1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Développements </a:t>
            </a:r>
            <a:r>
              <a:rPr lang="fr-BE" sz="1600" b="1" i="0" u="none" strike="noStrike" cap="none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résidentiels</a:t>
            </a:r>
            <a:endParaRPr sz="1600" b="1" i="0" u="none" strike="noStrike" cap="none" dirty="0">
              <a:solidFill>
                <a:srgbClr val="1B3C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906686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3" y="933595"/>
            <a:ext cx="5623309" cy="3433665"/>
          </a:xfrm>
          <a:prstGeom prst="rect">
            <a:avLst/>
          </a:prstGeom>
        </p:spPr>
      </p:pic>
      <p:sp>
        <p:nvSpPr>
          <p:cNvPr id="5" name="ZoneTexte 16"/>
          <p:cNvSpPr txBox="1">
            <a:spLocks noChangeArrowheads="1"/>
          </p:cNvSpPr>
          <p:nvPr/>
        </p:nvSpPr>
        <p:spPr bwMode="auto">
          <a:xfrm>
            <a:off x="0" y="114301"/>
            <a:ext cx="9144000" cy="62865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Le quartier des </a:t>
            </a:r>
            <a:r>
              <a:rPr lang="fr-BE" dirty="0" err="1"/>
              <a:t>Baseilles</a:t>
            </a:r>
            <a:endParaRPr lang="fr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846" y="2819624"/>
            <a:ext cx="2819492" cy="1970452"/>
          </a:xfrm>
          <a:prstGeom prst="rect">
            <a:avLst/>
          </a:prstGeom>
        </p:spPr>
      </p:pic>
      <p:pic>
        <p:nvPicPr>
          <p:cNvPr id="7" name="Picture 7" descr="Baseilles-PARC-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5846" y="933595"/>
            <a:ext cx="2819492" cy="171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06832" y="4280905"/>
            <a:ext cx="253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fr-BE" dirty="0"/>
          </a:p>
          <a:p>
            <a:r>
              <a:rPr lang="fr-BE" dirty="0"/>
              <a:t>Développeur : </a:t>
            </a:r>
            <a:r>
              <a:rPr lang="fr-BE" dirty="0" err="1"/>
              <a:t>Cobelba</a:t>
            </a:r>
            <a:r>
              <a:rPr lang="fr-BE" dirty="0"/>
              <a:t> - Architecte : Buro 5</a:t>
            </a:r>
          </a:p>
        </p:txBody>
      </p:sp>
    </p:spTree>
    <p:extLst>
      <p:ext uri="{BB962C8B-B14F-4D97-AF65-F5344CB8AC3E}">
        <p14:creationId xmlns:p14="http://schemas.microsoft.com/office/powerpoint/2010/main" val="1023636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74" y="1042668"/>
            <a:ext cx="5010050" cy="37613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233" y="2816969"/>
            <a:ext cx="2870150" cy="215443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390" y="838088"/>
            <a:ext cx="2859601" cy="188374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6190" y="4844533"/>
            <a:ext cx="33573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BE" dirty="0"/>
              <a:t>Source : Thomas &amp; Piron &amp; </a:t>
            </a:r>
            <a:r>
              <a:rPr lang="fr-BE" dirty="0" err="1"/>
              <a:t>Archicte</a:t>
            </a:r>
            <a:r>
              <a:rPr lang="fr-BE" dirty="0"/>
              <a:t> Bouffioux – Quartier </a:t>
            </a:r>
            <a:r>
              <a:rPr lang="fr-BE" dirty="0" err="1"/>
              <a:t>Gameda</a:t>
            </a:r>
            <a:r>
              <a:rPr lang="fr-BE" dirty="0"/>
              <a:t> à Jambes</a:t>
            </a:r>
          </a:p>
        </p:txBody>
      </p:sp>
      <p:sp>
        <p:nvSpPr>
          <p:cNvPr id="13" name="ZoneTexte 16">
            <a:extLst>
              <a:ext uri="{FF2B5EF4-FFF2-40B4-BE49-F238E27FC236}">
                <a16:creationId xmlns:a16="http://schemas.microsoft.com/office/drawing/2014/main" id="{FCE9C86D-6A69-477A-BB9D-3E0CA10C7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1"/>
            <a:ext cx="9144000" cy="62865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Le quartier </a:t>
            </a:r>
            <a:r>
              <a:rPr lang="fr-BE" dirty="0" err="1"/>
              <a:t>Gameda</a:t>
            </a:r>
            <a:r>
              <a:rPr lang="fr-BE" dirty="0"/>
              <a:t> à Jambes</a:t>
            </a:r>
          </a:p>
        </p:txBody>
      </p:sp>
    </p:spTree>
    <p:extLst>
      <p:ext uri="{BB962C8B-B14F-4D97-AF65-F5344CB8AC3E}">
        <p14:creationId xmlns:p14="http://schemas.microsoft.com/office/powerpoint/2010/main" val="3343436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;p2"/>
          <p:cNvSpPr txBox="1">
            <a:spLocks/>
          </p:cNvSpPr>
          <p:nvPr/>
        </p:nvSpPr>
        <p:spPr>
          <a:xfrm>
            <a:off x="0" y="188926"/>
            <a:ext cx="9144000" cy="576064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Enjeux démographiques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48548" y="4506920"/>
            <a:ext cx="23447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XMU, 2021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2137" y="1137843"/>
            <a:ext cx="6118415" cy="327801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275493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36" y="818013"/>
            <a:ext cx="3174948" cy="190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03830" y="4546728"/>
            <a:ext cx="380625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Matexi &amp; Atelier Arbre d’Or – quartier La clé des Champs à Bouge</a:t>
            </a:r>
          </a:p>
        </p:txBody>
      </p:sp>
      <p:pic>
        <p:nvPicPr>
          <p:cNvPr id="4098" name="Picture 2" descr="https://www.matexi.be/-/media/projects/namu/p0269/content_portal_images/dsc09414.jpg?h=960&amp;w=1600&amp;useCustomFunctions=1&amp;centerCrop=1&amp;hash=2023A56495541455A8C343055CF720A6">
            <a:extLst>
              <a:ext uri="{FF2B5EF4-FFF2-40B4-BE49-F238E27FC236}">
                <a16:creationId xmlns:a16="http://schemas.microsoft.com/office/drawing/2014/main" id="{FB762DB3-EE9E-4AAA-8CE0-C8B03B5C3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0" y="1107031"/>
            <a:ext cx="5549222" cy="33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9F126699-51BB-4AFE-AD95-0C6510197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1"/>
            <a:ext cx="9144000" cy="62865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Le quartier La clé des champs à Bouge</a:t>
            </a:r>
          </a:p>
        </p:txBody>
      </p:sp>
      <p:pic>
        <p:nvPicPr>
          <p:cNvPr id="4100" name="Picture 4" descr="Bouge - La Clé des Champs">
            <a:extLst>
              <a:ext uri="{FF2B5EF4-FFF2-40B4-BE49-F238E27FC236}">
                <a16:creationId xmlns:a16="http://schemas.microsoft.com/office/drawing/2014/main" id="{ADF5D7C0-3497-4D13-8F9C-FF7E5031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36" y="2894627"/>
            <a:ext cx="3174949" cy="19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017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houyoux.be/public/plugins/diapo/pictures/418.jpg">
            <a:extLst>
              <a:ext uri="{FF2B5EF4-FFF2-40B4-BE49-F238E27FC236}">
                <a16:creationId xmlns:a16="http://schemas.microsoft.com/office/drawing/2014/main" id="{2C37A605-E93F-41D3-BAC2-BFE2E413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61" y="881648"/>
            <a:ext cx="6212381" cy="207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16">
            <a:extLst>
              <a:ext uri="{FF2B5EF4-FFF2-40B4-BE49-F238E27FC236}">
                <a16:creationId xmlns:a16="http://schemas.microsoft.com/office/drawing/2014/main" id="{5D2E9597-729E-426F-91E8-B85954C87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1"/>
            <a:ext cx="9144000" cy="562353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Quartier SMDI à Belgrade</a:t>
            </a:r>
          </a:p>
        </p:txBody>
      </p:sp>
      <p:pic>
        <p:nvPicPr>
          <p:cNvPr id="6148" name="Picture 4" descr="https://www.houyoux.be/public/plugins/diapo/pictures/417.jpg">
            <a:extLst>
              <a:ext uri="{FF2B5EF4-FFF2-40B4-BE49-F238E27FC236}">
                <a16:creationId xmlns:a16="http://schemas.microsoft.com/office/drawing/2014/main" id="{EECE645B-5EAD-4709-A72B-C6F8045BF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61" y="3160672"/>
            <a:ext cx="3025276" cy="16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EB21A84-7D7C-4B06-948C-8B1D07521A57}"/>
              </a:ext>
            </a:extLst>
          </p:cNvPr>
          <p:cNvSpPr txBox="1"/>
          <p:nvPr/>
        </p:nvSpPr>
        <p:spPr>
          <a:xfrm>
            <a:off x="1236595" y="4844533"/>
            <a:ext cx="380625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Houyoux &amp; Espace Architecture</a:t>
            </a:r>
          </a:p>
        </p:txBody>
      </p:sp>
      <p:pic>
        <p:nvPicPr>
          <p:cNvPr id="6150" name="Picture 6" descr="Constructeur Batiment Commercial Industriel Résidentiel Belgique - Houyoux  construction">
            <a:extLst>
              <a:ext uri="{FF2B5EF4-FFF2-40B4-BE49-F238E27FC236}">
                <a16:creationId xmlns:a16="http://schemas.microsoft.com/office/drawing/2014/main" id="{2AFB59D3-C833-4E91-8529-3E5AD27B4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25" y="3043545"/>
            <a:ext cx="2889717" cy="192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967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3;p59">
            <a:extLst>
              <a:ext uri="{FF2B5EF4-FFF2-40B4-BE49-F238E27FC236}">
                <a16:creationId xmlns:a16="http://schemas.microsoft.com/office/drawing/2014/main" id="{F5034DA8-D2C6-4243-AC7A-D8AFDBC364F1}"/>
              </a:ext>
            </a:extLst>
          </p:cNvPr>
          <p:cNvSpPr txBox="1"/>
          <p:nvPr/>
        </p:nvSpPr>
        <p:spPr>
          <a:xfrm>
            <a:off x="1" y="1411886"/>
            <a:ext cx="9144000" cy="2329069"/>
          </a:xfrm>
          <a:prstGeom prst="rect">
            <a:avLst/>
          </a:prstGeom>
          <a:solidFill>
            <a:srgbClr val="F8F2E5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1" i="0" u="none" strike="noStrike" cap="none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Des initiatives privées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1600" b="1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Reconversion de friches industrielles</a:t>
            </a:r>
            <a:endParaRPr sz="1600" b="1" i="0" u="none" strike="noStrike" cap="none" dirty="0">
              <a:solidFill>
                <a:srgbClr val="1B3C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56831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6"/>
          <p:cNvSpPr txBox="1">
            <a:spLocks noChangeArrowheads="1"/>
          </p:cNvSpPr>
          <p:nvPr/>
        </p:nvSpPr>
        <p:spPr bwMode="auto">
          <a:xfrm>
            <a:off x="0" y="342900"/>
            <a:ext cx="9143999" cy="626091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Les terrasses de l’Ecluse à Jambes</a:t>
            </a:r>
          </a:p>
        </p:txBody>
      </p:sp>
      <p:pic>
        <p:nvPicPr>
          <p:cNvPr id="11" name="Picture 8" descr="photo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41" y="1091239"/>
            <a:ext cx="2465703" cy="18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42102" y="4774168"/>
            <a:ext cx="4199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600">
                <a:solidFill>
                  <a:srgbClr val="46E1BD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BE" dirty="0">
                <a:solidFill>
                  <a:schemeClr val="bg1"/>
                </a:solidFill>
              </a:rPr>
              <a:t>Développeur : </a:t>
            </a:r>
            <a:r>
              <a:rPr lang="fr-BE" dirty="0" err="1">
                <a:solidFill>
                  <a:schemeClr val="bg1"/>
                </a:solidFill>
              </a:rPr>
              <a:t>Cobelba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immo</a:t>
            </a:r>
            <a:endParaRPr lang="fr-BE" dirty="0">
              <a:solidFill>
                <a:schemeClr val="bg1"/>
              </a:solidFill>
            </a:endParaRPr>
          </a:p>
          <a:p>
            <a:r>
              <a:rPr lang="fr-BE" dirty="0">
                <a:solidFill>
                  <a:schemeClr val="bg1"/>
                </a:solidFill>
              </a:rPr>
              <a:t>Architectes : </a:t>
            </a:r>
            <a:r>
              <a:rPr lang="fr-BE" dirty="0" err="1">
                <a:solidFill>
                  <a:schemeClr val="bg1"/>
                </a:solidFill>
              </a:rPr>
              <a:t>Buro</a:t>
            </a:r>
            <a:r>
              <a:rPr lang="fr-BE" dirty="0">
                <a:solidFill>
                  <a:schemeClr val="bg1"/>
                </a:solidFill>
              </a:rPr>
              <a:t> 5</a:t>
            </a:r>
          </a:p>
        </p:txBody>
      </p:sp>
      <p:pic>
        <p:nvPicPr>
          <p:cNvPr id="13314" name="Picture 2" descr="Les Terrasses - Quartier de l'Ecluse - Cobelba">
            <a:extLst>
              <a:ext uri="{FF2B5EF4-FFF2-40B4-BE49-F238E27FC236}">
                <a16:creationId xmlns:a16="http://schemas.microsoft.com/office/drawing/2014/main" id="{7EBABF2D-8504-4421-AB92-D2ABC67B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3" y="990600"/>
            <a:ext cx="5705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Les Terrasses - Quartier de l'Ecluse - Cobelba">
            <a:extLst>
              <a:ext uri="{FF2B5EF4-FFF2-40B4-BE49-F238E27FC236}">
                <a16:creationId xmlns:a16="http://schemas.microsoft.com/office/drawing/2014/main" id="{701C6D8F-DBC7-4E1F-B020-B913E58F5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41" y="3113842"/>
            <a:ext cx="2465703" cy="164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81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72731" y="4654696"/>
            <a:ext cx="2393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Développeur : Thomas &amp; Piron</a:t>
            </a:r>
          </a:p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Architectes : Atelier d’Architecture Fabien Henne &amp; Co sprl</a:t>
            </a:r>
          </a:p>
        </p:txBody>
      </p:sp>
      <p:sp>
        <p:nvSpPr>
          <p:cNvPr id="18" name="ZoneTexte 16"/>
          <p:cNvSpPr txBox="1">
            <a:spLocks noChangeArrowheads="1"/>
          </p:cNvSpPr>
          <p:nvPr/>
        </p:nvSpPr>
        <p:spPr bwMode="auto">
          <a:xfrm>
            <a:off x="0" y="400050"/>
            <a:ext cx="9144000" cy="595847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L’abbaye de </a:t>
            </a:r>
            <a:r>
              <a:rPr lang="fr-BE" dirty="0" err="1"/>
              <a:t>Géronsart</a:t>
            </a:r>
            <a:endParaRPr lang="fr-BE" dirty="0"/>
          </a:p>
        </p:txBody>
      </p:sp>
      <p:pic>
        <p:nvPicPr>
          <p:cNvPr id="14338" name="Picture 2" descr="Abbaye de Géronsart: les 76 logements pratiquement terminés - Édition  digitale de Namur">
            <a:extLst>
              <a:ext uri="{FF2B5EF4-FFF2-40B4-BE49-F238E27FC236}">
                <a16:creationId xmlns:a16="http://schemas.microsoft.com/office/drawing/2014/main" id="{8084828E-4E07-446D-9984-4B885544B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92" y="3167609"/>
            <a:ext cx="3072357" cy="183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n-co.be/media/images/gallery/51/big/554.jpg">
            <a:extLst>
              <a:ext uri="{FF2B5EF4-FFF2-40B4-BE49-F238E27FC236}">
                <a16:creationId xmlns:a16="http://schemas.microsoft.com/office/drawing/2014/main" id="{DD1F8722-4ED7-454F-8973-023132A1B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6" y="1226919"/>
            <a:ext cx="4853703" cy="323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omaine de Géronsart">
            <a:extLst>
              <a:ext uri="{FF2B5EF4-FFF2-40B4-BE49-F238E27FC236}">
                <a16:creationId xmlns:a16="http://schemas.microsoft.com/office/drawing/2014/main" id="{E0E508E8-665A-4F30-B1B2-A93FAD72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93" y="1057345"/>
            <a:ext cx="3072357" cy="196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25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310936" y="4684946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Développeur : </a:t>
            </a:r>
            <a:r>
              <a:rPr lang="fr-BE" sz="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Immobel</a:t>
            </a:r>
            <a:endParaRPr lang="fr-BE" sz="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Architecte : </a:t>
            </a:r>
            <a:r>
              <a:rPr lang="fr-BE" sz="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Conix</a:t>
            </a:r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RDBM </a:t>
            </a:r>
            <a:r>
              <a:rPr lang="fr-BE" sz="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Architects</a:t>
            </a:r>
            <a:endParaRPr lang="fr-BE" sz="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ZoneTexte 16"/>
          <p:cNvSpPr txBox="1">
            <a:spLocks noChangeArrowheads="1"/>
          </p:cNvSpPr>
          <p:nvPr/>
        </p:nvSpPr>
        <p:spPr bwMode="auto">
          <a:xfrm>
            <a:off x="0" y="285750"/>
            <a:ext cx="9144000" cy="801218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La reconversion d’une ancienne usine</a:t>
            </a:r>
            <a:br>
              <a:rPr lang="fr-BE" dirty="0"/>
            </a:br>
            <a:r>
              <a:rPr lang="fr-BE" dirty="0"/>
              <a:t>d’acétylène à Jambes</a:t>
            </a:r>
          </a:p>
        </p:txBody>
      </p:sp>
      <p:pic>
        <p:nvPicPr>
          <p:cNvPr id="24582" name="Picture 6" descr="Résultat de recherche d'images pour &quot;site à magondeaux jambe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208" y="2281345"/>
            <a:ext cx="2636978" cy="11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ue verte | Immobel">
            <a:extLst>
              <a:ext uri="{FF2B5EF4-FFF2-40B4-BE49-F238E27FC236}">
                <a16:creationId xmlns:a16="http://schemas.microsoft.com/office/drawing/2014/main" id="{0E63BDC5-37F0-4026-8794-2E7D4900E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5" y="1286391"/>
            <a:ext cx="5929447" cy="333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695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6"/>
          <p:cNvSpPr txBox="1">
            <a:spLocks noChangeArrowheads="1"/>
          </p:cNvSpPr>
          <p:nvPr/>
        </p:nvSpPr>
        <p:spPr bwMode="auto">
          <a:xfrm>
            <a:off x="0" y="285750"/>
            <a:ext cx="9144000" cy="812896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La reconversion d’une ancienne usine de produits émaillés à Saint-Servais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82004" y="4465610"/>
            <a:ext cx="1835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Développeur : Thomas &amp; Piron</a:t>
            </a:r>
          </a:p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Architectes : Atelier de l’Arbre d’or et </a:t>
            </a:r>
            <a:r>
              <a:rPr lang="fr-BE" sz="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Qbrick</a:t>
            </a:r>
            <a:endParaRPr lang="fr-BE" sz="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7" y="1566424"/>
            <a:ext cx="5423280" cy="2828155"/>
          </a:xfrm>
          <a:prstGeom prst="rect">
            <a:avLst/>
          </a:prstGeom>
        </p:spPr>
      </p:pic>
      <p:pic>
        <p:nvPicPr>
          <p:cNvPr id="16386" name="Picture 2" descr="Méga-projet Thomas&amp;Piron à Asty-Moulin (Namur): la démolition a commencé -  Édition digitale de Namur">
            <a:extLst>
              <a:ext uri="{FF2B5EF4-FFF2-40B4-BE49-F238E27FC236}">
                <a16:creationId xmlns:a16="http://schemas.microsoft.com/office/drawing/2014/main" id="{23AE3067-ABFA-4B05-AC26-12FFDD22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24" y="1232964"/>
            <a:ext cx="3088884" cy="17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60E971C-139C-42B3-933B-7020D541186A}"/>
              </a:ext>
            </a:extLst>
          </p:cNvPr>
          <p:cNvSpPr txBox="1"/>
          <p:nvPr/>
        </p:nvSpPr>
        <p:spPr>
          <a:xfrm>
            <a:off x="8028463" y="2765662"/>
            <a:ext cx="86754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La Meuse</a:t>
            </a:r>
          </a:p>
        </p:txBody>
      </p:sp>
      <p:pic>
        <p:nvPicPr>
          <p:cNvPr id="16388" name="Picture 4" descr="Saint-Servais: le vieux site industriel d'Asty-Moulin va complètement  changer de visage - rtbf.be">
            <a:extLst>
              <a:ext uri="{FF2B5EF4-FFF2-40B4-BE49-F238E27FC236}">
                <a16:creationId xmlns:a16="http://schemas.microsoft.com/office/drawing/2014/main" id="{43AAFF43-A7B1-4F74-9651-508E0E3AE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24" y="3085162"/>
            <a:ext cx="3091749" cy="17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769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3;p59">
            <a:extLst>
              <a:ext uri="{FF2B5EF4-FFF2-40B4-BE49-F238E27FC236}">
                <a16:creationId xmlns:a16="http://schemas.microsoft.com/office/drawing/2014/main" id="{F5034DA8-D2C6-4243-AC7A-D8AFDBC364F1}"/>
              </a:ext>
            </a:extLst>
          </p:cNvPr>
          <p:cNvSpPr txBox="1"/>
          <p:nvPr/>
        </p:nvSpPr>
        <p:spPr>
          <a:xfrm>
            <a:off x="1" y="1411886"/>
            <a:ext cx="9144000" cy="2329069"/>
          </a:xfrm>
          <a:prstGeom prst="rect">
            <a:avLst/>
          </a:prstGeom>
          <a:solidFill>
            <a:srgbClr val="F8F2E5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1" i="0" u="none" strike="noStrike" cap="none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Des initiatives privées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1600" b="1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Fonctions tertiaires</a:t>
            </a:r>
            <a:endParaRPr sz="1600" b="1" i="0" u="none" strike="noStrike" cap="none" dirty="0">
              <a:solidFill>
                <a:srgbClr val="1B3C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174505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41A3F6C-CEFD-4241-BE3C-67656E487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7" b="10888"/>
          <a:stretch/>
        </p:blipFill>
        <p:spPr>
          <a:xfrm>
            <a:off x="6989740" y="684146"/>
            <a:ext cx="2051902" cy="1124653"/>
          </a:xfrm>
          <a:prstGeom prst="rect">
            <a:avLst/>
          </a:prstGeom>
        </p:spPr>
      </p:pic>
      <p:sp>
        <p:nvSpPr>
          <p:cNvPr id="3" name="ZoneTexte 16">
            <a:extLst>
              <a:ext uri="{FF2B5EF4-FFF2-40B4-BE49-F238E27FC236}">
                <a16:creationId xmlns:a16="http://schemas.microsoft.com/office/drawing/2014/main" id="{E874B24D-4B32-4791-B9CF-F84F35CE5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1"/>
            <a:ext cx="9144000" cy="62865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L’ancienne poste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76D1C4-D05B-44E5-9383-349FF1B089D4}"/>
              </a:ext>
            </a:extLst>
          </p:cNvPr>
          <p:cNvSpPr txBox="1"/>
          <p:nvPr/>
        </p:nvSpPr>
        <p:spPr>
          <a:xfrm>
            <a:off x="106941" y="486650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Développeur : Iret</a:t>
            </a:r>
          </a:p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Architectes : Jaspers-</a:t>
            </a:r>
            <a:r>
              <a:rPr lang="fr-BE" sz="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Eyers</a:t>
            </a:r>
            <a:endParaRPr lang="fr-BE" sz="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6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2955"/>
            <a:ext cx="9144000" cy="587857"/>
          </a:xfr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3F3F3F"/>
              </a:buClr>
              <a:buSzPts val="3600"/>
            </a:pPr>
            <a:r>
              <a:rPr lang="fr-BE" sz="28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nouveau siège de Belfius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3095" r="15399"/>
          <a:stretch/>
        </p:blipFill>
        <p:spPr>
          <a:xfrm>
            <a:off x="5960359" y="1026071"/>
            <a:ext cx="2310184" cy="1233849"/>
          </a:xfrm>
          <a:prstGeom prst="rect">
            <a:avLst/>
          </a:prstGeom>
          <a:ln w="19050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DD3862-D168-4A0E-A560-A22CA627C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201" y="2413948"/>
            <a:ext cx="3687732" cy="2456597"/>
          </a:xfrm>
          <a:prstGeom prst="rect">
            <a:avLst/>
          </a:prstGeom>
        </p:spPr>
      </p:pic>
      <p:pic>
        <p:nvPicPr>
          <p:cNvPr id="1040" name="Picture 16" descr="Artone | Un nouveau visage pour le quartier de la gare de Namur">
            <a:extLst>
              <a:ext uri="{FF2B5EF4-FFF2-40B4-BE49-F238E27FC236}">
                <a16:creationId xmlns:a16="http://schemas.microsoft.com/office/drawing/2014/main" id="{4E454790-5E9D-4994-AED8-A620B7F0E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7" y="1255595"/>
            <a:ext cx="4529645" cy="34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DA4B86E-CC2C-4105-AEA9-4C41DB9A6049}"/>
              </a:ext>
            </a:extLst>
          </p:cNvPr>
          <p:cNvSpPr txBox="1"/>
          <p:nvPr/>
        </p:nvSpPr>
        <p:spPr>
          <a:xfrm>
            <a:off x="550493" y="4660711"/>
            <a:ext cx="989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Développeur : Artone</a:t>
            </a:r>
          </a:p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Architectes : BAEB</a:t>
            </a:r>
          </a:p>
        </p:txBody>
      </p:sp>
    </p:spTree>
    <p:extLst>
      <p:ext uri="{BB962C8B-B14F-4D97-AF65-F5344CB8AC3E}">
        <p14:creationId xmlns:p14="http://schemas.microsoft.com/office/powerpoint/2010/main" val="150774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ge du ba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5" y="1163700"/>
            <a:ext cx="4618076" cy="3156765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24" y="1104654"/>
            <a:ext cx="1825231" cy="1262549"/>
          </a:xfrm>
          <a:prstGeom prst="rect">
            <a:avLst/>
          </a:prstGeom>
          <a:noFill/>
          <a:ln w="19050">
            <a:solidFill>
              <a:srgbClr val="F8F2E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891531169_B971772675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9014" y="2430142"/>
            <a:ext cx="1777658" cy="1290875"/>
          </a:xfrm>
          <a:prstGeom prst="rect">
            <a:avLst/>
          </a:prstGeom>
          <a:noFill/>
          <a:ln w="19050">
            <a:solidFill>
              <a:srgbClr val="F8F2E5"/>
            </a:solidFill>
          </a:ln>
        </p:spPr>
      </p:pic>
      <p:pic>
        <p:nvPicPr>
          <p:cNvPr id="9" name="Picture 2" descr="Résultat de recherche d'images pour &quot;tec nam in mov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13" y="3783956"/>
            <a:ext cx="1777659" cy="1133484"/>
          </a:xfrm>
          <a:prstGeom prst="rect">
            <a:avLst/>
          </a:prstGeom>
          <a:noFill/>
          <a:ln w="19050">
            <a:solidFill>
              <a:srgbClr val="F8F2E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ésultat de recherche d'images pour &quot;logement namur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13" y="1104654"/>
            <a:ext cx="1777660" cy="1262549"/>
          </a:xfrm>
          <a:prstGeom prst="rect">
            <a:avLst/>
          </a:prstGeom>
          <a:noFill/>
          <a:ln w="19050">
            <a:solidFill>
              <a:srgbClr val="F8F2E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20034" y="2430144"/>
            <a:ext cx="1853359" cy="1290874"/>
          </a:xfrm>
          <a:prstGeom prst="rect">
            <a:avLst/>
          </a:prstGeom>
          <a:noFill/>
          <a:ln w="19050">
            <a:solidFill>
              <a:srgbClr val="F8F2E5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115077" y="988907"/>
            <a:ext cx="3833947" cy="4003039"/>
          </a:xfrm>
          <a:prstGeom prst="rect">
            <a:avLst/>
          </a:prstGeom>
          <a:noFill/>
          <a:ln w="19050">
            <a:solidFill>
              <a:srgbClr val="1B3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Google Shape;112;p2"/>
          <p:cNvSpPr txBox="1">
            <a:spLocks/>
          </p:cNvSpPr>
          <p:nvPr/>
        </p:nvSpPr>
        <p:spPr>
          <a:xfrm>
            <a:off x="0" y="333103"/>
            <a:ext cx="9144000" cy="576064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Enjeux territoriaux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2475" y="4429224"/>
            <a:ext cx="3324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Schéma de développement communal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587" y="1104654"/>
            <a:ext cx="1649338" cy="1012843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16" name="ZoneTexte 15"/>
          <p:cNvSpPr txBox="1"/>
          <p:nvPr/>
        </p:nvSpPr>
        <p:spPr>
          <a:xfrm>
            <a:off x="48293" y="899189"/>
            <a:ext cx="1745925" cy="215444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BE" sz="8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Répartition des parts modales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9389" y="3783956"/>
            <a:ext cx="1854003" cy="1133484"/>
          </a:xfrm>
          <a:prstGeom prst="rect">
            <a:avLst/>
          </a:prstGeom>
          <a:noFill/>
          <a:ln w="19050">
            <a:solidFill>
              <a:srgbClr val="F8F2E5"/>
            </a:solidFill>
          </a:ln>
        </p:spPr>
      </p:pic>
    </p:spTree>
    <p:extLst>
      <p:ext uri="{BB962C8B-B14F-4D97-AF65-F5344CB8AC3E}">
        <p14:creationId xmlns:p14="http://schemas.microsoft.com/office/powerpoint/2010/main" val="2036888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re 1"/>
          <p:cNvSpPr>
            <a:spLocks/>
          </p:cNvSpPr>
          <p:nvPr/>
        </p:nvSpPr>
        <p:spPr bwMode="auto">
          <a:xfrm>
            <a:off x="6945540" y="1894264"/>
            <a:ext cx="1405973" cy="28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857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85750" indent="-28575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742950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1200150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657350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2114550" indent="-2857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FR" altLang="fr-FR" sz="1275" u="sng">
              <a:solidFill>
                <a:srgbClr val="595959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30" y="3031850"/>
            <a:ext cx="2849394" cy="16740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271719-56E0-4028-8B2A-7F1DECD68D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 b="13547"/>
          <a:stretch/>
        </p:blipFill>
        <p:spPr>
          <a:xfrm>
            <a:off x="125483" y="1363030"/>
            <a:ext cx="5502033" cy="3032864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D9F87F49-93B4-4483-81AA-A969337AF40F}"/>
              </a:ext>
            </a:extLst>
          </p:cNvPr>
          <p:cNvSpPr txBox="1">
            <a:spLocks/>
          </p:cNvSpPr>
          <p:nvPr/>
        </p:nvSpPr>
        <p:spPr>
          <a:xfrm>
            <a:off x="0" y="272955"/>
            <a:ext cx="9144000" cy="587857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3F3F3F"/>
              </a:buClr>
              <a:buSzPts val="3600"/>
            </a:pPr>
            <a:r>
              <a:rPr lang="fr-BE" sz="28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projet AXS</a:t>
            </a:r>
          </a:p>
        </p:txBody>
      </p:sp>
      <p:pic>
        <p:nvPicPr>
          <p:cNvPr id="8194" name="Picture 2" descr="Feu vert pour l'hôtel de la «courgette», près de la gare de Namur - L'Avenir">
            <a:extLst>
              <a:ext uri="{FF2B5EF4-FFF2-40B4-BE49-F238E27FC236}">
                <a16:creationId xmlns:a16="http://schemas.microsoft.com/office/drawing/2014/main" id="{68DEA501-8248-410B-A5BC-5FE50D81F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30" y="996533"/>
            <a:ext cx="2849394" cy="189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B788F59-D3A9-4658-BCAB-4495B9AAEDFC}"/>
              </a:ext>
            </a:extLst>
          </p:cNvPr>
          <p:cNvSpPr txBox="1"/>
          <p:nvPr/>
        </p:nvSpPr>
        <p:spPr>
          <a:xfrm>
            <a:off x="125483" y="4626487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Ensemble résidentiel + parc + bibliothèque + musée + hall + </a:t>
            </a:r>
            <a:r>
              <a:rPr lang="fr-BE" sz="6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horeca</a:t>
            </a:r>
            <a:endParaRPr lang="fr-BE" sz="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Développeur : </a:t>
            </a:r>
            <a:r>
              <a:rPr lang="fr-BE" sz="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Baltisse</a:t>
            </a:r>
            <a:endParaRPr lang="fr-BE" sz="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Architectes : Montois</a:t>
            </a:r>
          </a:p>
        </p:txBody>
      </p:sp>
    </p:spTree>
    <p:extLst>
      <p:ext uri="{BB962C8B-B14F-4D97-AF65-F5344CB8AC3E}">
        <p14:creationId xmlns:p14="http://schemas.microsoft.com/office/powerpoint/2010/main" val="10881683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3;p59">
            <a:extLst>
              <a:ext uri="{FF2B5EF4-FFF2-40B4-BE49-F238E27FC236}">
                <a16:creationId xmlns:a16="http://schemas.microsoft.com/office/drawing/2014/main" id="{F5034DA8-D2C6-4243-AC7A-D8AFDBC364F1}"/>
              </a:ext>
            </a:extLst>
          </p:cNvPr>
          <p:cNvSpPr txBox="1"/>
          <p:nvPr/>
        </p:nvSpPr>
        <p:spPr>
          <a:xfrm>
            <a:off x="1" y="1411886"/>
            <a:ext cx="9144000" cy="2329069"/>
          </a:xfrm>
          <a:prstGeom prst="rect">
            <a:avLst/>
          </a:prstGeom>
          <a:solidFill>
            <a:srgbClr val="F8F2E5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1" i="0" u="none" strike="noStrike" cap="none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Des partenariats</a:t>
            </a:r>
            <a:endParaRPr sz="2800" b="1" i="0" u="none" strike="noStrike" cap="none" dirty="0">
              <a:solidFill>
                <a:srgbClr val="1B3C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550906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89" y="1134489"/>
            <a:ext cx="4635416" cy="28745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73744" y="4650209"/>
            <a:ext cx="2561920" cy="379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BE" b="0" dirty="0"/>
              <a:t>Centre culturel régional + ensemble résidentiel</a:t>
            </a:r>
          </a:p>
          <a:p>
            <a:r>
              <a:rPr lang="fr-BE" b="0" dirty="0"/>
              <a:t>Développeur : Régie foncière de la Ville de Namur</a:t>
            </a:r>
          </a:p>
          <a:p>
            <a:r>
              <a:rPr lang="fr-BE" b="0" dirty="0"/>
              <a:t>Architecte : BAEB – Bureau d’architectes Emmanuel Bouffioux sprl</a:t>
            </a:r>
          </a:p>
        </p:txBody>
      </p:sp>
      <p:sp>
        <p:nvSpPr>
          <p:cNvPr id="7" name="ZoneTexte 16"/>
          <p:cNvSpPr txBox="1">
            <a:spLocks noChangeArrowheads="1"/>
          </p:cNvSpPr>
          <p:nvPr/>
        </p:nvSpPr>
        <p:spPr bwMode="auto">
          <a:xfrm>
            <a:off x="0" y="303335"/>
            <a:ext cx="9144000" cy="638361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rgbClr val="3F3F3F"/>
              </a:buClr>
              <a:buSzPts val="3600"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BE" dirty="0"/>
              <a:t>La reconversion de l’abattoir de </a:t>
            </a:r>
            <a:r>
              <a:rPr lang="fr-BE" dirty="0" err="1"/>
              <a:t>Bomel</a:t>
            </a:r>
            <a:endParaRPr lang="fr-BE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15" y="4109625"/>
            <a:ext cx="1491794" cy="100178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56" y="2990346"/>
            <a:ext cx="2959966" cy="1410614"/>
          </a:xfrm>
          <a:prstGeom prst="rect">
            <a:avLst/>
          </a:prstGeom>
        </p:spPr>
      </p:pic>
      <p:pic>
        <p:nvPicPr>
          <p:cNvPr id="17410" name="Picture 2" descr="Les Abattoirs de Bomel, quartier de culture - rtbf.be">
            <a:extLst>
              <a:ext uri="{FF2B5EF4-FFF2-40B4-BE49-F238E27FC236}">
                <a16:creationId xmlns:a16="http://schemas.microsoft.com/office/drawing/2014/main" id="{0AE99447-C718-4A90-A576-AB27C0B55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56" y="1194914"/>
            <a:ext cx="2959966" cy="1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458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6C36FBD-17A0-4F01-90FA-E4429D659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" y="1205416"/>
            <a:ext cx="5745389" cy="319598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AE96C7C2-8A9A-4813-88C2-F14657C75898}"/>
              </a:ext>
            </a:extLst>
          </p:cNvPr>
          <p:cNvSpPr txBox="1">
            <a:spLocks/>
          </p:cNvSpPr>
          <p:nvPr/>
        </p:nvSpPr>
        <p:spPr>
          <a:xfrm>
            <a:off x="0" y="245660"/>
            <a:ext cx="9144000" cy="587857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3F3F3F"/>
              </a:buClr>
              <a:buSzPts val="3600"/>
            </a:pPr>
            <a:r>
              <a:rPr lang="fr-BE" sz="28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projet </a:t>
            </a:r>
            <a:r>
              <a:rPr lang="fr-BE" sz="2800" dirty="0" err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Novia</a:t>
            </a:r>
            <a:endParaRPr lang="fr-BE" sz="2800" dirty="0">
              <a:solidFill>
                <a:srgbClr val="1B3C4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08CA65-FD04-48B1-BD9A-79C38E2347B4}"/>
              </a:ext>
            </a:extLst>
          </p:cNvPr>
          <p:cNvSpPr txBox="1"/>
          <p:nvPr/>
        </p:nvSpPr>
        <p:spPr>
          <a:xfrm>
            <a:off x="75063" y="4438662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Ensemble résidentiel + parc + bibliothèque + musée + hall + </a:t>
            </a:r>
            <a:r>
              <a:rPr lang="fr-BE" sz="6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horeca</a:t>
            </a:r>
            <a:endParaRPr lang="fr-BE" sz="6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Développeur : Régie foncière de la Ville de Namur et Thomas &amp; Piron</a:t>
            </a:r>
          </a:p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Architectes : Atelier de l’Arbre d’or – </a:t>
            </a:r>
            <a:r>
              <a:rPr lang="fr-BE" sz="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Qbrick</a:t>
            </a:r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- DDS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0B566F-DCEF-4C23-8A57-C172474DE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398" y="1757957"/>
            <a:ext cx="3112987" cy="1514693"/>
          </a:xfrm>
          <a:prstGeom prst="rect">
            <a:avLst/>
          </a:prstGeom>
          <a:ln>
            <a:noFill/>
          </a:ln>
        </p:spPr>
      </p:pic>
      <p:pic>
        <p:nvPicPr>
          <p:cNvPr id="7170" name="Picture 2" descr="https://novia-namur.be/wp-content/uploads/2021/11/namur-novia-vue-exterieure-paysage-1-scaled.jpg">
            <a:extLst>
              <a:ext uri="{FF2B5EF4-FFF2-40B4-BE49-F238E27FC236}">
                <a16:creationId xmlns:a16="http://schemas.microsoft.com/office/drawing/2014/main" id="{EF297C79-99C9-4B8B-B3BB-15D531DB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74" y="3825190"/>
            <a:ext cx="3683118" cy="9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2970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02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77103"/>
            <a:ext cx="9144000" cy="422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03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2605" y="3009122"/>
            <a:ext cx="614363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04;p97"/>
          <p:cNvSpPr txBox="1"/>
          <p:nvPr/>
        </p:nvSpPr>
        <p:spPr>
          <a:xfrm>
            <a:off x="1754294" y="1168400"/>
            <a:ext cx="51054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400" b="0" i="0" u="none" strike="noStrike" cap="none" dirty="0">
                <a:solidFill>
                  <a:srgbClr val="F8F2E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i="0" u="none" strike="noStrike" cap="none" dirty="0">
                <a:solidFill>
                  <a:srgbClr val="F8F2E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Service Technique du Développement Territorial</a:t>
            </a:r>
            <a:br>
              <a:rPr lang="fr-BE" sz="1400" b="0" i="0" u="none" strike="noStrike" cap="none" dirty="0">
                <a:solidFill>
                  <a:srgbClr val="F8F2E5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fr-BE" sz="1400" b="0" i="0" u="none" strike="noStrike" cap="none" dirty="0">
                <a:solidFill>
                  <a:srgbClr val="F8F2E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Hôtel de Ville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i="0" u="none" strike="noStrike" cap="none" dirty="0">
                <a:solidFill>
                  <a:srgbClr val="F8F2E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B-5000 Namur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400" b="0" i="0" u="none" strike="noStrike" cap="none" dirty="0">
                <a:solidFill>
                  <a:srgbClr val="F8F2E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bertrand.ippersiel@ville.namur.be</a:t>
            </a:r>
            <a:endParaRPr sz="1400" b="0" i="0" u="none" strike="noStrike" cap="none" dirty="0">
              <a:solidFill>
                <a:srgbClr val="F8F2E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oogle Shape;505;p97"/>
          <p:cNvGrpSpPr/>
          <p:nvPr/>
        </p:nvGrpSpPr>
        <p:grpSpPr>
          <a:xfrm>
            <a:off x="3343553" y="3009122"/>
            <a:ext cx="1828800" cy="722313"/>
            <a:chOff x="4572000" y="3911600"/>
            <a:chExt cx="1828800" cy="722313"/>
          </a:xfrm>
        </p:grpSpPr>
        <p:pic>
          <p:nvPicPr>
            <p:cNvPr id="9" name="Google Shape;506;p97" descr="Logo DAU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72000" y="3911600"/>
              <a:ext cx="1828800" cy="72231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Google Shape;507;p97"/>
            <p:cNvCxnSpPr/>
            <p:nvPr/>
          </p:nvCxnSpPr>
          <p:spPr>
            <a:xfrm>
              <a:off x="5549900" y="4064000"/>
              <a:ext cx="0" cy="419100"/>
            </a:xfrm>
            <a:prstGeom prst="straightConnector1">
              <a:avLst/>
            </a:prstGeom>
            <a:noFill/>
            <a:ln w="38100" cap="flat" cmpd="sng">
              <a:solidFill>
                <a:srgbClr val="C4BD9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1" name="Google Shape;508;p97"/>
          <p:cNvSpPr/>
          <p:nvPr/>
        </p:nvSpPr>
        <p:spPr>
          <a:xfrm>
            <a:off x="5221394" y="3731435"/>
            <a:ext cx="149752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900" b="0" i="0" u="none" strike="noStrike" cap="none">
                <a:solidFill>
                  <a:srgbClr val="F8F2E5"/>
                </a:solidFill>
                <a:latin typeface="Poppins"/>
                <a:ea typeface="Poppins"/>
                <a:cs typeface="Poppins"/>
                <a:sym typeface="Poppins"/>
              </a:rPr>
              <a:t>https://www.le-nid.be/</a:t>
            </a:r>
            <a:endParaRPr/>
          </a:p>
        </p:txBody>
      </p:sp>
      <p:pic>
        <p:nvPicPr>
          <p:cNvPr id="12" name="Google Shape;509;p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5497" y="3009122"/>
            <a:ext cx="1287898" cy="722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7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55" descr="JacquesVerrees (91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44" y="1300479"/>
            <a:ext cx="4638896" cy="3421833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4885" y="103777"/>
            <a:ext cx="3118874" cy="2393404"/>
          </a:xfrm>
          <a:prstGeom prst="rect">
            <a:avLst/>
          </a:prstGeom>
          <a:noFill/>
          <a:ln w="19050" cap="flat" cmpd="sng">
            <a:solidFill>
              <a:srgbClr val="F8F2E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3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8009" y="2638062"/>
            <a:ext cx="3772627" cy="2360298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146;p55"/>
          <p:cNvSpPr txBox="1"/>
          <p:nvPr/>
        </p:nvSpPr>
        <p:spPr>
          <a:xfrm>
            <a:off x="0" y="406918"/>
            <a:ext cx="9186472" cy="732130"/>
          </a:xfrm>
          <a:prstGeom prst="rect">
            <a:avLst/>
          </a:prstGeom>
          <a:solidFill>
            <a:srgbClr val="F8F2E5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0" i="0" u="none" strike="noStrike" cap="none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La poursuite de l’étalement urbain</a:t>
            </a:r>
            <a:endParaRPr sz="2800" b="0" i="0" u="none" strike="noStrike" cap="none" dirty="0">
              <a:solidFill>
                <a:srgbClr val="1B3C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Google Shape;114;p2">
            <a:extLst>
              <a:ext uri="{FF2B5EF4-FFF2-40B4-BE49-F238E27FC236}">
                <a16:creationId xmlns:a16="http://schemas.microsoft.com/office/drawing/2014/main" id="{4C1CC1C0-FE18-4753-935E-A1DD337E058E}"/>
              </a:ext>
            </a:extLst>
          </p:cNvPr>
          <p:cNvSpPr txBox="1"/>
          <p:nvPr/>
        </p:nvSpPr>
        <p:spPr>
          <a:xfrm>
            <a:off x="582797" y="4745263"/>
            <a:ext cx="473917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i="0" u="none" strike="noStrike" cap="none" dirty="0"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Entre 800 et 1000 hectares de terrains urbanisables</a:t>
            </a:r>
          </a:p>
        </p:txBody>
      </p:sp>
    </p:spTree>
    <p:extLst>
      <p:ext uri="{BB962C8B-B14F-4D97-AF65-F5344CB8AC3E}">
        <p14:creationId xmlns:p14="http://schemas.microsoft.com/office/powerpoint/2010/main" val="324182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t="2167" r="1918" b="2930"/>
          <a:stretch>
            <a:fillRect/>
          </a:stretch>
        </p:blipFill>
        <p:spPr bwMode="auto">
          <a:xfrm>
            <a:off x="934148" y="128490"/>
            <a:ext cx="7083062" cy="4740486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07" y="4148901"/>
            <a:ext cx="4019055" cy="803811"/>
          </a:xfrm>
          <a:prstGeom prst="rect">
            <a:avLst/>
          </a:prstGeom>
          <a:noFill/>
          <a:ln w="19050">
            <a:solidFill>
              <a:srgbClr val="1B3C46"/>
            </a:solidFill>
          </a:ln>
        </p:spPr>
      </p:pic>
      <p:pic>
        <p:nvPicPr>
          <p:cNvPr id="9" name="Picture 2" descr="Résultat de recherche d'images pour &quot;baisse argent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20962"/>
          <a:stretch/>
        </p:blipFill>
        <p:spPr bwMode="auto">
          <a:xfrm>
            <a:off x="7694120" y="4026607"/>
            <a:ext cx="1035326" cy="988403"/>
          </a:xfrm>
          <a:prstGeom prst="ellipse">
            <a:avLst/>
          </a:prstGeom>
          <a:noFill/>
          <a:ln w="19050">
            <a:solidFill>
              <a:srgbClr val="F8F2E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06;p1"/>
          <p:cNvSpPr txBox="1">
            <a:spLocks/>
          </p:cNvSpPr>
          <p:nvPr/>
        </p:nvSpPr>
        <p:spPr>
          <a:xfrm>
            <a:off x="-42472" y="755584"/>
            <a:ext cx="9186472" cy="732130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dirty="0"/>
              <a:t>2012 – Adoption d’un SDC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98102" y="4927620"/>
            <a:ext cx="14637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Plan de secteur - 1986</a:t>
            </a:r>
          </a:p>
        </p:txBody>
      </p:sp>
    </p:spTree>
    <p:extLst>
      <p:ext uri="{BB962C8B-B14F-4D97-AF65-F5344CB8AC3E}">
        <p14:creationId xmlns:p14="http://schemas.microsoft.com/office/powerpoint/2010/main" val="150578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3;p59">
            <a:extLst>
              <a:ext uri="{FF2B5EF4-FFF2-40B4-BE49-F238E27FC236}">
                <a16:creationId xmlns:a16="http://schemas.microsoft.com/office/drawing/2014/main" id="{F5034DA8-D2C6-4243-AC7A-D8AFDBC364F1}"/>
              </a:ext>
            </a:extLst>
          </p:cNvPr>
          <p:cNvSpPr txBox="1"/>
          <p:nvPr/>
        </p:nvSpPr>
        <p:spPr>
          <a:xfrm>
            <a:off x="1" y="1411886"/>
            <a:ext cx="9144000" cy="2329069"/>
          </a:xfrm>
          <a:prstGeom prst="rect">
            <a:avLst/>
          </a:prstGeom>
          <a:solidFill>
            <a:srgbClr val="F8F2E5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fr-BE" sz="2800" b="1" dirty="0">
                <a:solidFill>
                  <a:srgbClr val="1B3C46"/>
                </a:solidFill>
                <a:latin typeface="Poppins"/>
                <a:ea typeface="Poppins"/>
                <a:cs typeface="Poppins"/>
                <a:sym typeface="Poppins"/>
              </a:rPr>
              <a:t>4 principes</a:t>
            </a:r>
            <a:endParaRPr sz="2800" b="1" i="0" u="none" strike="noStrike" cap="none" dirty="0">
              <a:solidFill>
                <a:srgbClr val="1B3C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290651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37" y="798496"/>
            <a:ext cx="4218717" cy="364385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10" name="ZoneTexte 16"/>
          <p:cNvSpPr txBox="1">
            <a:spLocks noChangeArrowheads="1"/>
          </p:cNvSpPr>
          <p:nvPr/>
        </p:nvSpPr>
        <p:spPr bwMode="auto">
          <a:xfrm>
            <a:off x="-6670" y="147942"/>
            <a:ext cx="9150670" cy="563259"/>
          </a:xfrm>
          <a:prstGeom prst="rect">
            <a:avLst/>
          </a:prstGeom>
          <a:solidFill>
            <a:srgbClr val="F8F2E5">
              <a:alpha val="47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3F3F3F"/>
              </a:buClr>
              <a:buSzPts val="3600"/>
              <a:buNone/>
              <a:defRPr sz="2800" b="1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indent="-406400">
              <a:spcBef>
                <a:spcPts val="560"/>
              </a:spcBef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</a:defRPr>
            </a:lvl2pPr>
            <a:lvl3pPr marL="1371600" indent="-381000">
              <a:spcBef>
                <a:spcPts val="48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indent="-355600">
              <a:spcBef>
                <a:spcPts val="400"/>
              </a:spcBef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4pPr>
            <a:lvl5pPr marL="2286000" indent="-355600">
              <a:spcBef>
                <a:spcPts val="400"/>
              </a:spcBef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fr-BE" b="0" dirty="0"/>
              <a:t>Les noyaux de vie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856519" y="1034004"/>
            <a:ext cx="4044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schéma de développement identifie une trentaine de noyaux de vie qui doivent concentrer </a:t>
            </a:r>
            <a:r>
              <a:rPr lang="fr-BE" sz="1200" dirty="0">
                <a:solidFill>
                  <a:srgbClr val="46E1B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 services et équipements de proximité.</a:t>
            </a:r>
          </a:p>
          <a:p>
            <a:endParaRPr lang="fr-BE" sz="1200" dirty="0">
              <a:solidFill>
                <a:srgbClr val="46E1BD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BE" sz="12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 noyaux de vie sont hiérarchisés (du noyau local au noyau plus structurant).</a:t>
            </a:r>
          </a:p>
          <a:p>
            <a:endParaRPr lang="fr-BE" sz="1200" dirty="0">
              <a:solidFill>
                <a:srgbClr val="1B3C4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BE" sz="1200" dirty="0">
                <a:solidFill>
                  <a:srgbClr val="1B3C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 noyaux sont à consolider ou à créer.</a:t>
            </a:r>
          </a:p>
        </p:txBody>
      </p:sp>
      <p:pic>
        <p:nvPicPr>
          <p:cNvPr id="9" name="Google Shape;230;p6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4890177" y="2911909"/>
            <a:ext cx="1826656" cy="1872087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1" name="Google Shape;229;p65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7059797" y="2911909"/>
            <a:ext cx="1881728" cy="1872087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C741EF3-35C5-484F-90F9-3E3D4F151316}"/>
              </a:ext>
            </a:extLst>
          </p:cNvPr>
          <p:cNvSpPr txBox="1"/>
          <p:nvPr/>
        </p:nvSpPr>
        <p:spPr>
          <a:xfrm>
            <a:off x="202475" y="4429224"/>
            <a:ext cx="3324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: Schéma de développement communal</a:t>
            </a:r>
          </a:p>
        </p:txBody>
      </p:sp>
      <p:sp>
        <p:nvSpPr>
          <p:cNvPr id="12" name="Google Shape;114;p2">
            <a:extLst>
              <a:ext uri="{FF2B5EF4-FFF2-40B4-BE49-F238E27FC236}">
                <a16:creationId xmlns:a16="http://schemas.microsoft.com/office/drawing/2014/main" id="{4C2867CC-3D7F-4817-B6E8-0DC6C3EAA62D}"/>
              </a:ext>
            </a:extLst>
          </p:cNvPr>
          <p:cNvSpPr txBox="1"/>
          <p:nvPr/>
        </p:nvSpPr>
        <p:spPr>
          <a:xfrm>
            <a:off x="4783263" y="4722911"/>
            <a:ext cx="421871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b="0" i="0" u="none" strike="noStrike" cap="none" dirty="0"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Vision radioconcentrique vs version polycentrique </a:t>
            </a:r>
          </a:p>
        </p:txBody>
      </p:sp>
    </p:spTree>
    <p:extLst>
      <p:ext uri="{BB962C8B-B14F-4D97-AF65-F5344CB8AC3E}">
        <p14:creationId xmlns:p14="http://schemas.microsoft.com/office/powerpoint/2010/main" val="314071410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27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797B4F"/>
      </a:accent1>
      <a:accent2>
        <a:srgbClr val="797B4F"/>
      </a:accent2>
      <a:accent3>
        <a:srgbClr val="797B4F"/>
      </a:accent3>
      <a:accent4>
        <a:srgbClr val="797B4F"/>
      </a:accent4>
      <a:accent5>
        <a:srgbClr val="797B4F"/>
      </a:accent5>
      <a:accent6>
        <a:srgbClr val="797B4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09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</TotalTime>
  <Words>762</Words>
  <Application>Microsoft Office PowerPoint</Application>
  <PresentationFormat>Affichage à l'écran (16:9)</PresentationFormat>
  <Paragraphs>150</Paragraphs>
  <Slides>54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54</vt:i4>
      </vt:variant>
    </vt:vector>
  </HeadingPairs>
  <TitlesOfParts>
    <vt:vector size="67" baseType="lpstr">
      <vt:lpstr>Helvetica Neue</vt:lpstr>
      <vt:lpstr>Calibri</vt:lpstr>
      <vt:lpstr>Malgun Gothic</vt:lpstr>
      <vt:lpstr>Optima LT Std DemiBold</vt:lpstr>
      <vt:lpstr>Poppins</vt:lpstr>
      <vt:lpstr>MS PGothic</vt:lpstr>
      <vt:lpstr>Verdana</vt:lpstr>
      <vt:lpstr>Malgun Gothic</vt:lpstr>
      <vt:lpstr>Arial</vt:lpstr>
      <vt:lpstr>Montserrat</vt:lpstr>
      <vt:lpstr>Wingdings</vt:lpstr>
      <vt:lpstr>Cover and End Slide Master</vt:lpstr>
      <vt:lpstr>Section Break Slide Master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nouveau siège de Belfius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GoogleSlidesPPT.com;Allppt.com</dc:creator>
  <cp:lastModifiedBy>Ippersiel Bertrand</cp:lastModifiedBy>
  <cp:revision>167</cp:revision>
  <dcterms:created xsi:type="dcterms:W3CDTF">2016-12-05T23:26:54Z</dcterms:created>
  <dcterms:modified xsi:type="dcterms:W3CDTF">2022-11-23T07:03:30Z</dcterms:modified>
</cp:coreProperties>
</file>